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IN" b="1" dirty="0" smtClean="0"/>
              <a:t>Jugular Foramen </a:t>
            </a:r>
            <a:r>
              <a:rPr lang="en-IN" b="1" dirty="0" err="1" smtClean="0"/>
              <a:t>Schwannoma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   </a:t>
            </a:r>
            <a:r>
              <a:rPr lang="en-IN" b="1" dirty="0" smtClean="0"/>
              <a:t>- </a:t>
            </a:r>
            <a:r>
              <a:rPr lang="en-US" dirty="0" smtClean="0"/>
              <a:t>Dr. </a:t>
            </a:r>
            <a:r>
              <a:rPr lang="en-US" dirty="0" err="1" smtClean="0"/>
              <a:t>ParthivBrahmbhatt</a:t>
            </a:r>
            <a:r>
              <a:rPr lang="en-US" dirty="0" smtClean="0"/>
              <a:t> 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IN" sz="5400" dirty="0" smtClean="0"/>
              <a:t>THANK YOU</a:t>
            </a:r>
            <a:endParaRPr lang="en-IN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Clinincal</a:t>
            </a:r>
            <a:r>
              <a:rPr lang="en-US" dirty="0" smtClean="0"/>
              <a:t> Presentation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  43 year old female patient came with chief complaints of </a:t>
            </a:r>
          </a:p>
          <a:p>
            <a:r>
              <a:rPr lang="en-IN" dirty="0" smtClean="0"/>
              <a:t>right sided facial pain and </a:t>
            </a:r>
          </a:p>
          <a:p>
            <a:r>
              <a:rPr lang="en-IN" dirty="0" smtClean="0"/>
              <a:t>increasing </a:t>
            </a:r>
            <a:r>
              <a:rPr lang="en-IN" dirty="0" err="1" smtClean="0"/>
              <a:t>dysphagia</a:t>
            </a:r>
            <a:r>
              <a:rPr lang="en-IN" dirty="0" smtClean="0"/>
              <a:t> since 3 months.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 </a:t>
            </a:r>
            <a:r>
              <a:rPr lang="en-US" dirty="0" err="1" smtClean="0"/>
              <a:t>Pateint</a:t>
            </a:r>
            <a:r>
              <a:rPr lang="en-US" dirty="0" smtClean="0"/>
              <a:t> was advised MRI brain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R AVINASH\Desktop\a\000016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4876800" cy="48768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867400" y="2362200"/>
            <a:ext cx="2209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err="1" smtClean="0"/>
              <a:t>Lobulated</a:t>
            </a:r>
            <a:r>
              <a:rPr lang="en-IN" dirty="0" smtClean="0"/>
              <a:t> </a:t>
            </a:r>
            <a:r>
              <a:rPr lang="en-IN" dirty="0" err="1" smtClean="0"/>
              <a:t>hyperintense</a:t>
            </a:r>
            <a:r>
              <a:rPr lang="en-IN" dirty="0" smtClean="0"/>
              <a:t> mass lesion abutting </a:t>
            </a:r>
            <a:r>
              <a:rPr lang="en-IN" dirty="0" err="1" smtClean="0"/>
              <a:t>parapharyngeal</a:t>
            </a:r>
            <a:r>
              <a:rPr lang="en-IN" dirty="0" smtClean="0"/>
              <a:t> muscles and occupying the right carotid space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685800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Axial T1WI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R AVINASH\Desktop\a\000006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4876800" cy="48768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514600" y="457200"/>
            <a:ext cx="2597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CORONAL IMAGES OF CVJ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6019800" y="2514600"/>
            <a:ext cx="1752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err="1" smtClean="0"/>
              <a:t>Lobulated</a:t>
            </a:r>
            <a:r>
              <a:rPr lang="en-IN" dirty="0" smtClean="0"/>
              <a:t> T2 </a:t>
            </a:r>
            <a:r>
              <a:rPr lang="en-IN" dirty="0" err="1" smtClean="0"/>
              <a:t>iso-hyperintense</a:t>
            </a:r>
            <a:r>
              <a:rPr lang="en-IN" dirty="0" smtClean="0"/>
              <a:t> lesion extending through the jugular foramen on the right side.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R AVINASH\Desktop\a\000007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4876800" cy="48768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209800" y="685800"/>
            <a:ext cx="2535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POST CONTRAST IMAGES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6324600" y="2590800"/>
            <a:ext cx="1828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err="1" smtClean="0"/>
              <a:t>Lobulated</a:t>
            </a:r>
            <a:r>
              <a:rPr lang="en-IN" dirty="0" smtClean="0"/>
              <a:t> intensely enhancing mass lesion in the right </a:t>
            </a:r>
            <a:r>
              <a:rPr lang="en-IN" dirty="0" err="1" smtClean="0"/>
              <a:t>parapharyngral</a:t>
            </a:r>
            <a:r>
              <a:rPr lang="en-IN" dirty="0" smtClean="0"/>
              <a:t> space occupying the carotid space on the right side.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R AVINASH\Desktop\a\000003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47800"/>
            <a:ext cx="4876801" cy="48768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124200" y="762000"/>
            <a:ext cx="567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GRE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5486400" y="3048000"/>
            <a:ext cx="304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No blooming on GRE suggestive of a </a:t>
            </a:r>
            <a:r>
              <a:rPr lang="en-IN" dirty="0" err="1" smtClean="0"/>
              <a:t>nonhemorrhagic</a:t>
            </a:r>
            <a:r>
              <a:rPr lang="en-IN" dirty="0" smtClean="0"/>
              <a:t> lesion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 smtClean="0"/>
              <a:t>THIN AXIAL SECTIONS FSPGR FROM SKULL BASE TO CP ANGLES</a:t>
            </a:r>
            <a:endParaRPr lang="en-IN" dirty="0"/>
          </a:p>
        </p:txBody>
      </p:sp>
      <p:pic>
        <p:nvPicPr>
          <p:cNvPr id="5122" name="Picture 2" descr="C:\Users\DR AVINASH\Desktop\a\000024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066800"/>
            <a:ext cx="2819400" cy="2819400"/>
          </a:xfrm>
          <a:prstGeom prst="rect">
            <a:avLst/>
          </a:prstGeom>
          <a:noFill/>
        </p:spPr>
      </p:pic>
      <p:pic>
        <p:nvPicPr>
          <p:cNvPr id="5124" name="Picture 4" descr="C:\Users\DR AVINASH\Desktop\a\000028_we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066800"/>
            <a:ext cx="2743200" cy="2743200"/>
          </a:xfrm>
          <a:prstGeom prst="rect">
            <a:avLst/>
          </a:prstGeom>
          <a:noFill/>
        </p:spPr>
      </p:pic>
      <p:pic>
        <p:nvPicPr>
          <p:cNvPr id="5125" name="Picture 5" descr="C:\Users\DR AVINASH\Desktop\a\000030_we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4191000"/>
            <a:ext cx="2438400" cy="2438400"/>
          </a:xfrm>
          <a:prstGeom prst="rect">
            <a:avLst/>
          </a:prstGeom>
          <a:noFill/>
        </p:spPr>
      </p:pic>
      <p:pic>
        <p:nvPicPr>
          <p:cNvPr id="5126" name="Picture 6" descr="C:\Users\DR AVINASH\Desktop\a\000041_we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4191000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Paraganglioma</a:t>
            </a:r>
            <a:endParaRPr lang="en-IN" dirty="0" smtClean="0"/>
          </a:p>
          <a:p>
            <a:r>
              <a:rPr lang="en-IN" dirty="0" err="1" smtClean="0"/>
              <a:t>Meningioma</a:t>
            </a:r>
            <a:endParaRPr lang="en-IN" dirty="0" smtClean="0"/>
          </a:p>
          <a:p>
            <a:r>
              <a:rPr lang="en-IN" dirty="0" err="1" smtClean="0"/>
              <a:t>Cerebellopontine</a:t>
            </a:r>
            <a:r>
              <a:rPr lang="en-IN" dirty="0" smtClean="0"/>
              <a:t> angle tumours</a:t>
            </a:r>
          </a:p>
          <a:p>
            <a:r>
              <a:rPr lang="en-IN" dirty="0" smtClean="0"/>
              <a:t>Neurofibromatosis type 2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Imaging helps to delineate anatomical planes which will help the surgeon perform a morbidity free surgery more often. The diagnosis of cranial origin of </a:t>
            </a:r>
            <a:r>
              <a:rPr lang="en-IN" dirty="0" err="1" smtClean="0"/>
              <a:t>schwannoma</a:t>
            </a:r>
            <a:r>
              <a:rPr lang="en-IN" dirty="0" smtClean="0"/>
              <a:t> is usually made once the </a:t>
            </a:r>
            <a:r>
              <a:rPr lang="en-IN" dirty="0" err="1" smtClean="0"/>
              <a:t>tumor</a:t>
            </a:r>
            <a:r>
              <a:rPr lang="en-IN" dirty="0" smtClean="0"/>
              <a:t> attachment to the IX, X, or XI nerve is seen at surgery.</a:t>
            </a:r>
          </a:p>
          <a:p>
            <a:r>
              <a:rPr lang="en-IN" dirty="0" smtClean="0"/>
              <a:t>On plain CT scan the tumour is </a:t>
            </a:r>
            <a:r>
              <a:rPr lang="en-IN" dirty="0" err="1" smtClean="0"/>
              <a:t>hypodense</a:t>
            </a:r>
            <a:r>
              <a:rPr lang="en-IN" dirty="0" smtClean="0"/>
              <a:t> or </a:t>
            </a:r>
            <a:r>
              <a:rPr lang="en-IN" dirty="0" err="1" smtClean="0"/>
              <a:t>isodense</a:t>
            </a:r>
            <a:r>
              <a:rPr lang="en-IN" dirty="0" smtClean="0"/>
              <a:t> with brain, while it shows moderate enhancement on contrast administration and internal auditory canal is normal. Angiography generally demonstrates an </a:t>
            </a:r>
            <a:r>
              <a:rPr lang="en-IN" dirty="0" err="1" smtClean="0"/>
              <a:t>avascular</a:t>
            </a:r>
            <a:r>
              <a:rPr lang="en-IN" dirty="0" smtClean="0"/>
              <a:t> or only slightly vascular mass whereas </a:t>
            </a:r>
            <a:r>
              <a:rPr lang="en-IN" dirty="0" err="1" smtClean="0"/>
              <a:t>glomus</a:t>
            </a:r>
            <a:r>
              <a:rPr lang="en-IN" dirty="0" smtClean="0"/>
              <a:t> </a:t>
            </a:r>
            <a:r>
              <a:rPr lang="en-IN" dirty="0" err="1" smtClean="0"/>
              <a:t>jugulare</a:t>
            </a:r>
            <a:r>
              <a:rPr lang="en-IN" dirty="0" smtClean="0"/>
              <a:t> tumour is usually highly vascular. MRI signal characteristics unique to </a:t>
            </a:r>
            <a:r>
              <a:rPr lang="en-IN" dirty="0" err="1" smtClean="0"/>
              <a:t>schwannomas</a:t>
            </a:r>
            <a:r>
              <a:rPr lang="en-IN" dirty="0" smtClean="0"/>
              <a:t> are </a:t>
            </a:r>
            <a:r>
              <a:rPr lang="en-IN" dirty="0" err="1" smtClean="0"/>
              <a:t>hypointensity</a:t>
            </a:r>
            <a:r>
              <a:rPr lang="en-IN" dirty="0" smtClean="0"/>
              <a:t> on T1, </a:t>
            </a:r>
            <a:r>
              <a:rPr lang="en-IN" dirty="0" err="1" smtClean="0"/>
              <a:t>hyperintensity</a:t>
            </a:r>
            <a:r>
              <a:rPr lang="en-IN" dirty="0" smtClean="0"/>
              <a:t> on T2 and intense homogeneous enhancement on post contrast images.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238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Jugular Foramen Schwannoma        - Dr. ParthivBrahmbhatt  </vt:lpstr>
      <vt:lpstr>Clinincal Presentation </vt:lpstr>
      <vt:lpstr>Slide 3</vt:lpstr>
      <vt:lpstr>Slide 4</vt:lpstr>
      <vt:lpstr>Slide 5</vt:lpstr>
      <vt:lpstr>Slide 6</vt:lpstr>
      <vt:lpstr>Slide 7</vt:lpstr>
      <vt:lpstr>Differential Diagnosis</vt:lpstr>
      <vt:lpstr>Conclusion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Jugular Foramen Schwannoma </dc:title>
  <dc:creator>DR AVINASH</dc:creator>
  <cp:lastModifiedBy>user</cp:lastModifiedBy>
  <cp:revision>6</cp:revision>
  <dcterms:created xsi:type="dcterms:W3CDTF">2006-08-16T00:00:00Z</dcterms:created>
  <dcterms:modified xsi:type="dcterms:W3CDTF">2020-08-17T06:19:56Z</dcterms:modified>
</cp:coreProperties>
</file>