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A3B0C-660C-4F0F-8D81-D18B9275D5B9}" type="datetimeFigureOut">
              <a:rPr lang="en-US" smtClean="0"/>
              <a:pPr/>
              <a:t>8/17/2020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2B847-CC46-456A-849A-C14815C6738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charset="0"/>
              </a:rPr>
              <a:t>Just rearranged to cut down the number of words.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?term=Greve%20JM%5bAuthor%5d&amp;cauthor=true&amp;cauthor_uid=19330239" TargetMode="External"/><Relationship Id="rId2" Type="http://schemas.openxmlformats.org/officeDocument/2006/relationships/hyperlink" Target="http://www.ncbi.nlm.nih.gov/pubmed/?term=Alonso%20AC%5bAuthor%5d&amp;cauthor=true&amp;cauthor_uid=193302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mc/articles/PMC2666448/" TargetMode="External"/><Relationship Id="rId4" Type="http://schemas.openxmlformats.org/officeDocument/2006/relationships/hyperlink" Target="http://www.ncbi.nlm.nih.gov/pubmed/?term=Camanho%20GL%5bAuthor%5d&amp;cauthor=true&amp;cauthor_uid=1933023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</a:t>
            </a:r>
            <a:r>
              <a:rPr lang="en-US" dirty="0" smtClean="0"/>
              <a:t>STABILITY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By – Dr Noel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152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4F116F22-5F66-4EA9-A7C1-D3689079A809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6100" y="609600"/>
            <a:ext cx="7226300" cy="7874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Mass of the Body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Only a factor when motion or an external force is involved.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Amount of force needed to effect a change in motion is proportional to the mass being moved.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The greater the mass, the greater the stability.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Momentum &amp; impact of an external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7D1D123F-AC89-4DB6-9B07-6F89A216B6D9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609600"/>
            <a:ext cx="7099300" cy="8382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Friction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034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dirty="0" smtClean="0"/>
              <a:t>Friction is related to the size of the base of support.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dirty="0" smtClean="0"/>
              <a:t>It has greater influence when body is in motion or being acted on by an external force.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dirty="0" smtClean="0"/>
              <a:t>Inadequate friction makes it more difficult to maintain equilibrium.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E4240881-3EE7-463D-B11A-CC3736A10D55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0700" y="622300"/>
            <a:ext cx="7772400" cy="8763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/>
              <a:t>Segmental Alignment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60400" y="1854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2800" smtClean="0"/>
              <a:t>The human body consists of a series of segments placed one above the other. The problem of retaining equilibrium is a multiple one.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2800" smtClean="0"/>
              <a:t>When segments are aligned in a single vertical line, there is less strain to joints and muscles.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2800" smtClean="0"/>
              <a:t>When one segment gets out of line, another segment must compensate for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7E3A6151-9026-4473-A160-38DB77ACA9BC}" type="slidenum">
              <a:rPr lang="en-US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0700" y="319088"/>
            <a:ext cx="8623300" cy="1143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 and Psychological Factors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19050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External visual cues may affect stability: </a:t>
            </a:r>
          </a:p>
          <a:p>
            <a:pPr lvl="1" eaLnBrk="1" hangingPunct="1"/>
            <a:r>
              <a:rPr lang="en-US" sz="2800" smtClean="0"/>
              <a:t>Even if the supporting surface is adequate,</a:t>
            </a:r>
          </a:p>
          <a:p>
            <a:pPr lvl="1" eaLnBrk="1" hangingPunct="1"/>
            <a:r>
              <a:rPr lang="en-US" sz="2800" smtClean="0"/>
              <a:t>The sense of balance may be disturbed by extraordinary stimuli.</a:t>
            </a:r>
          </a:p>
          <a:p>
            <a:pPr lvl="1" eaLnBrk="1" hangingPunct="1"/>
            <a:r>
              <a:rPr lang="en-US" sz="2800" smtClean="0"/>
              <a:t>Compensation: fix eyes on a stationary spot above or beyond the </a:t>
            </a:r>
            <a:r>
              <a:rPr lang="en-US" sz="2800" smtClean="0">
                <a:latin typeface="Times New Roman" charset="0"/>
              </a:rPr>
              <a:t>“</a:t>
            </a:r>
            <a:r>
              <a:rPr lang="en-US" sz="2800" smtClean="0"/>
              <a:t>danger area</a:t>
            </a:r>
            <a:r>
              <a:rPr lang="en-US" sz="2800" smtClean="0">
                <a:latin typeface="Times New Roman" charset="0"/>
              </a:rPr>
              <a:t>”</a:t>
            </a:r>
            <a:r>
              <a:rPr lang="en-US" sz="2800" smtClean="0"/>
              <a:t>.</a:t>
            </a:r>
          </a:p>
          <a:p>
            <a:pPr lvl="2" eaLnBrk="1" hangingPunct="1"/>
            <a:r>
              <a:rPr lang="en-US" smtClean="0"/>
              <a:t>Seems to facilitate neuromuscular control by reducing the disturbing stimuli.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B1BACEA0-8C16-4AB4-AC15-CD3D884A3588}" type="slidenum">
              <a:rPr lang="en-US"/>
              <a:pPr/>
              <a:t>15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23900" y="609600"/>
            <a:ext cx="7048500" cy="762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Physiological Factors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36600" y="17526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Semicircular canals can affect equilibrium:</a:t>
            </a:r>
          </a:p>
          <a:p>
            <a:pPr lvl="1" eaLnBrk="1" hangingPunct="1">
              <a:buFont typeface="Wingdings 2" pitchFamily="18" charset="2"/>
              <a:buChar char=""/>
            </a:pPr>
            <a:r>
              <a:rPr lang="en-US" sz="2800" smtClean="0"/>
              <a:t>Colds, viruses, and other problems that can affect the inner ear may also interfere with balance.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Any disturbance of the general physical condition is likely to affect the sense of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3AB7F550-47FD-4CF7-A61A-540BCE9C73AB}" type="slidenum">
              <a:rPr lang="en-US"/>
              <a:pPr/>
              <a:t>16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0400" y="347663"/>
            <a:ext cx="7353300" cy="1143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Principles of Stability: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1676400"/>
            <a:ext cx="7772400" cy="4614863"/>
          </a:xfrm>
        </p:spPr>
        <p:txBody>
          <a:bodyPr/>
          <a:lstStyle/>
          <a:p>
            <a:pPr marL="711200" indent="-711200" eaLnBrk="1" hangingPunct="1">
              <a:lnSpc>
                <a:spcPct val="80000"/>
              </a:lnSpc>
              <a:buFont typeface="Arial" charset="0"/>
              <a:buAutoNum type="romanUcPeriod"/>
            </a:pPr>
            <a:r>
              <a:rPr lang="en-US" sz="2400" smtClean="0"/>
              <a:t>Other things being equal, the lower the C of G, the greater will be the body</a:t>
            </a:r>
            <a:r>
              <a:rPr lang="en-US" sz="2400" smtClean="0">
                <a:latin typeface="Times New Roman" charset="0"/>
              </a:rPr>
              <a:t>’</a:t>
            </a:r>
            <a:r>
              <a:rPr lang="en-US" sz="2400" smtClean="0"/>
              <a:t>s stability.</a:t>
            </a:r>
          </a:p>
          <a:p>
            <a:pPr marL="711200" indent="-711200" eaLnBrk="1" hangingPunct="1">
              <a:lnSpc>
                <a:spcPct val="80000"/>
              </a:lnSpc>
              <a:buFont typeface="Arial" charset="0"/>
              <a:buAutoNum type="romanUcPeriod"/>
            </a:pPr>
            <a:r>
              <a:rPr lang="en-US" sz="2400" smtClean="0"/>
              <a:t>Greater stability is obtained if the base of support is widened in the direction of the line of force.</a:t>
            </a:r>
          </a:p>
          <a:p>
            <a:pPr marL="711200" indent="-711200" eaLnBrk="1" hangingPunct="1">
              <a:lnSpc>
                <a:spcPct val="80000"/>
              </a:lnSpc>
              <a:buFont typeface="Arial" charset="0"/>
              <a:buAutoNum type="romanUcPeriod"/>
            </a:pPr>
            <a:r>
              <a:rPr lang="en-US" sz="2400" smtClean="0"/>
              <a:t>For maximum stability the line of gravity should intersect the base of support at a point that will allow the greatest range of movement within the area of the base in the direction of the forces causing motion</a:t>
            </a:r>
            <a:r>
              <a:rPr lang="en-US" sz="2800" smtClean="0"/>
              <a:t>. </a:t>
            </a:r>
            <a:endParaRPr lang="en-US" sz="2400" smtClean="0"/>
          </a:p>
          <a:p>
            <a:pPr marL="711200" indent="-711200" eaLnBrk="1" hangingPunct="1">
              <a:lnSpc>
                <a:spcPct val="80000"/>
              </a:lnSpc>
              <a:buFont typeface="Arial" charset="0"/>
              <a:buAutoNum type="romanUcPeriod"/>
            </a:pPr>
            <a:r>
              <a:rPr lang="en-US" sz="2400" smtClean="0"/>
              <a:t>Other things being equal, the greater the mass of a body, the greater will be its stability.</a:t>
            </a:r>
          </a:p>
          <a:p>
            <a:pPr marL="711200" indent="-711200" eaLnBrk="1" hangingPunct="1">
              <a:lnSpc>
                <a:spcPct val="80000"/>
              </a:lnSpc>
              <a:buFont typeface="Arial" charset="0"/>
              <a:buAutoNum type="romanUcPeriod"/>
            </a:pPr>
            <a:endParaRPr lang="en-US" sz="2400" smtClean="0"/>
          </a:p>
          <a:p>
            <a:pPr marL="711200" indent="-7112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96D24C8E-BAB7-4424-AAFF-B20B38DFCECB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1700" y="609600"/>
            <a:ext cx="7340600" cy="8763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Principles of Stability: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54200"/>
            <a:ext cx="7772400" cy="4495800"/>
          </a:xfrm>
        </p:spPr>
        <p:txBody>
          <a:bodyPr>
            <a:normAutofit fontScale="85000" lnSpcReduction="20000"/>
          </a:bodyPr>
          <a:lstStyle/>
          <a:p>
            <a:pPr marL="812800" indent="-812800" eaLnBrk="1" hangingPunct="1">
              <a:lnSpc>
                <a:spcPct val="90000"/>
              </a:lnSpc>
              <a:buFont typeface="Arial" charset="0"/>
              <a:buAutoNum type="romanUcPeriod" startAt="5"/>
            </a:pPr>
            <a:r>
              <a:rPr lang="en-US" smtClean="0"/>
              <a:t>Other things being equal, the most stable position of a vertical segmented body is one in which the C of G of each weight-bearing segments lies in a vertical line centered over the base of support.</a:t>
            </a:r>
          </a:p>
          <a:p>
            <a:pPr marL="812800" indent="-812800" eaLnBrk="1" hangingPunct="1">
              <a:lnSpc>
                <a:spcPct val="90000"/>
              </a:lnSpc>
              <a:buFont typeface="Arial" charset="0"/>
              <a:buAutoNum type="romanUcPeriod" startAt="5"/>
            </a:pPr>
            <a:r>
              <a:rPr lang="en-US" smtClean="0"/>
              <a:t>Other things being equal, the greater the friction between the supporting surface and the parts of the body in contact with it, the more stable the body will be.</a:t>
            </a:r>
          </a:p>
          <a:p>
            <a:pPr marL="812800" indent="-812800" eaLnBrk="1" hangingPunct="1">
              <a:lnSpc>
                <a:spcPct val="90000"/>
              </a:lnSpc>
              <a:buFont typeface="Arial" charset="0"/>
              <a:buAutoNum type="romanUcPeriod" startAt="5"/>
            </a:pPr>
            <a:r>
              <a:rPr lang="en-US" smtClean="0"/>
              <a:t>Other things being equal, a person has better balance in locomotion under difficult circumstances when the vision is focused on stationary objects rather than on disturbing stimuli.</a:t>
            </a:r>
          </a:p>
          <a:p>
            <a:pPr marL="812800" indent="-8128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4CE33763-54CC-44A1-A0C1-89137D54F945}" type="slidenum">
              <a:rPr lang="en-US"/>
              <a:pPr/>
              <a:t>18</a:t>
            </a:fld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7100" y="609600"/>
            <a:ext cx="7289800" cy="9271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Principles of Stability: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812800" indent="-812800" eaLnBrk="1" hangingPunct="1">
              <a:buFont typeface="Arial" charset="0"/>
              <a:buAutoNum type="romanUcPeriod" startAt="8"/>
            </a:pPr>
            <a:r>
              <a:rPr lang="en-US" sz="2400" smtClean="0"/>
              <a:t>There is a positive relationship between one</a:t>
            </a:r>
            <a:r>
              <a:rPr lang="en-US" sz="2400" smtClean="0">
                <a:latin typeface="Times New Roman" charset="0"/>
              </a:rPr>
              <a:t>’</a:t>
            </a:r>
            <a:r>
              <a:rPr lang="en-US" sz="2400" smtClean="0"/>
              <a:t>s physical and emotional state and the ability to maintain balance under difficult circumstances.</a:t>
            </a:r>
          </a:p>
          <a:p>
            <a:pPr marL="812800" indent="-812800" eaLnBrk="1" hangingPunct="1">
              <a:buFont typeface="Arial" charset="0"/>
              <a:buAutoNum type="romanUcPeriod" startAt="8"/>
            </a:pPr>
            <a:r>
              <a:rPr lang="en-US" sz="2400" smtClean="0"/>
              <a:t>Regaining equilibrium is based on the same principles as maintaining it.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Evaluating the </a:t>
            </a:r>
            <a:r>
              <a:rPr lang="en-IN" b="1" dirty="0" err="1" smtClean="0"/>
              <a:t>Center</a:t>
            </a:r>
            <a:r>
              <a:rPr lang="en-IN" b="1" dirty="0" smtClean="0"/>
              <a:t> of Gravity of Dislocations in Soccer Players With and Without Reconstruction of the Anterior </a:t>
            </a:r>
            <a:r>
              <a:rPr lang="en-IN" b="1" dirty="0" err="1" smtClean="0"/>
              <a:t>Cruciate</a:t>
            </a:r>
            <a:r>
              <a:rPr lang="en-IN" b="1" dirty="0" smtClean="0"/>
              <a:t> Ligament Using a Balance Platform</a:t>
            </a:r>
          </a:p>
          <a:p>
            <a:r>
              <a:rPr lang="pt-BR" dirty="0" smtClean="0">
                <a:hlinkClick r:id="rId2"/>
              </a:rPr>
              <a:t>Angelica Castilho Alonso</a:t>
            </a:r>
            <a:r>
              <a:rPr lang="pt-BR" dirty="0" smtClean="0"/>
              <a:t>,</a:t>
            </a:r>
            <a:r>
              <a:rPr lang="pt-BR" baseline="30000" dirty="0" smtClean="0"/>
              <a:t>I</a:t>
            </a:r>
            <a:r>
              <a:rPr lang="pt-BR" dirty="0" smtClean="0"/>
              <a:t> </a:t>
            </a:r>
            <a:r>
              <a:rPr lang="pt-BR" dirty="0" smtClean="0">
                <a:hlinkClick r:id="rId3"/>
              </a:rPr>
              <a:t>Júlia Maria D’Andréa Greve</a:t>
            </a:r>
            <a:r>
              <a:rPr lang="pt-BR" dirty="0" smtClean="0"/>
              <a:t>,</a:t>
            </a:r>
            <a:r>
              <a:rPr lang="pt-BR" baseline="30000" dirty="0" smtClean="0"/>
              <a:t>I</a:t>
            </a:r>
            <a:r>
              <a:rPr lang="pt-BR" dirty="0" smtClean="0"/>
              <a:t> and </a:t>
            </a:r>
            <a:r>
              <a:rPr lang="pt-BR" dirty="0" smtClean="0">
                <a:hlinkClick r:id="rId4"/>
              </a:rPr>
              <a:t>Gilberto Luis Camanho</a:t>
            </a:r>
            <a:r>
              <a:rPr lang="pt-BR" baseline="30000" dirty="0" smtClean="0"/>
              <a:t>II</a:t>
            </a:r>
          </a:p>
          <a:p>
            <a:r>
              <a:rPr lang="pt-BR" dirty="0" smtClean="0">
                <a:hlinkClick r:id="rId5"/>
              </a:rPr>
              <a:t>Clinics</a:t>
            </a:r>
            <a:r>
              <a:rPr lang="pt-BR" dirty="0" smtClean="0"/>
              <a:t>. 2009 Mar; 64(3): 163–170.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Able to Understand Two types of Balance</a:t>
            </a:r>
          </a:p>
          <a:p>
            <a:r>
              <a:rPr lang="en-US" dirty="0" smtClean="0">
                <a:latin typeface="Arial" charset="0"/>
              </a:rPr>
              <a:t>Discuss the factors that affect the stability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211763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Ability to maintain once balance under unfavorable circumstances is recognized as one of the basic motor skill</a:t>
            </a:r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There are two types of balance: </a:t>
            </a:r>
            <a:r>
              <a:rPr lang="en-US" sz="3600" dirty="0" smtClean="0">
                <a:solidFill>
                  <a:srgbClr val="C00000"/>
                </a:solidFill>
              </a:rPr>
              <a:t>Static &amp; Dynamic</a:t>
            </a:r>
          </a:p>
          <a:p>
            <a:endParaRPr lang="en-US" sz="3600" dirty="0"/>
          </a:p>
          <a:p>
            <a:r>
              <a:rPr lang="en-US" sz="3600" dirty="0" smtClean="0"/>
              <a:t>Static balance is the ability to maintain one particular stance or posture</a:t>
            </a:r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Examples include standing on tip toes or on foot without losing once balance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24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Dynamic balance is an aspect in many activities</a:t>
            </a:r>
          </a:p>
          <a:p>
            <a:endParaRPr lang="en-US" sz="2800" dirty="0"/>
          </a:p>
          <a:p>
            <a:r>
              <a:rPr lang="en-US" sz="2800" dirty="0" smtClean="0"/>
              <a:t>Examples: walking on a balance beam or tight rope. Even in sports, dynamic balance is an important aspect</a:t>
            </a:r>
          </a:p>
          <a:p>
            <a:endParaRPr lang="en-US" sz="2800" dirty="0"/>
          </a:p>
          <a:p>
            <a:r>
              <a:rPr lang="en-US" sz="2800" dirty="0" smtClean="0"/>
              <a:t>Examples: activities like throwing, catching a ball, kicking a ball, making quick changes in different direction requires such skills</a:t>
            </a:r>
          </a:p>
          <a:p>
            <a:endParaRPr lang="en-US" sz="2800" dirty="0"/>
          </a:p>
          <a:p>
            <a:r>
              <a:rPr lang="en-US" sz="2800" dirty="0" smtClean="0"/>
              <a:t>There are many factors which affect the balance of an individual. Such aspects are important to know as many day to day activities require both static and dynamic balance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809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PRINCIPLES OF STABILITY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Height of COG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Size of BOS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Relation of LOG to BOS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Mass of the body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Momentum &amp; impact of an external force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Friction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Segmentation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Visual &amp; psychological factors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Physiological factors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52112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FF399B11-8807-469E-8EC6-E42EA70EDD66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200" y="609600"/>
            <a:ext cx="7188200" cy="1143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Size of the Base of Support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546100" y="1993900"/>
            <a:ext cx="49530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mtClean="0"/>
              <a:t> </a:t>
            </a:r>
            <a:r>
              <a:rPr lang="en-US" sz="2800" smtClean="0"/>
              <a:t>C of G must remain within the base of support in order to maintain equilibrium.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Easier with larger base of support.</a:t>
            </a:r>
          </a:p>
          <a:p>
            <a:pPr eaLnBrk="1" hangingPunct="1">
              <a:buFont typeface="Wingdings 2" pitchFamily="18" charset="2"/>
              <a:buChar char=""/>
            </a:pPr>
            <a:endParaRPr lang="en-US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453063" y="1833563"/>
            <a:ext cx="3311525" cy="4487862"/>
            <a:chOff x="3211" y="1227"/>
            <a:chExt cx="2086" cy="2827"/>
          </a:xfrm>
        </p:grpSpPr>
        <p:sp>
          <p:nvSpPr>
            <p:cNvPr id="16390" name="Text Box 4"/>
            <p:cNvSpPr txBox="1">
              <a:spLocks noChangeArrowheads="1"/>
            </p:cNvSpPr>
            <p:nvPr/>
          </p:nvSpPr>
          <p:spPr bwMode="auto">
            <a:xfrm>
              <a:off x="3721" y="3766"/>
              <a:ext cx="106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" charset="0"/>
                </a:rPr>
                <a:t>Fig 14.6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11" y="1227"/>
              <a:ext cx="2086" cy="2486"/>
              <a:chOff x="3211" y="1227"/>
              <a:chExt cx="2086" cy="2486"/>
            </a:xfrm>
          </p:grpSpPr>
          <p:pic>
            <p:nvPicPr>
              <p:cNvPr id="16392" name="Picture 8" descr="D:\Hamilton\Chp14\ham2919x_1406.jpg"/>
              <p:cNvPicPr>
                <a:picLocks noChangeAspect="1" noChangeArrowheads="1"/>
              </p:cNvPicPr>
              <p:nvPr/>
            </p:nvPicPr>
            <p:blipFill>
              <a:blip r:embed="rId3">
                <a:lum contrast="48000"/>
              </a:blip>
              <a:srcRect/>
              <a:stretch>
                <a:fillRect/>
              </a:stretch>
            </p:blipFill>
            <p:spPr bwMode="auto">
              <a:xfrm>
                <a:off x="3211" y="1227"/>
                <a:ext cx="2086" cy="2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93" name="Text Box 7"/>
              <p:cNvSpPr txBox="1">
                <a:spLocks noChangeArrowheads="1"/>
              </p:cNvSpPr>
              <p:nvPr/>
            </p:nvSpPr>
            <p:spPr bwMode="auto">
              <a:xfrm>
                <a:off x="3363" y="2858"/>
                <a:ext cx="941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  <a:latin typeface="Arial" charset="0"/>
                  </a:rPr>
                  <a:t>Headstand</a:t>
                </a:r>
              </a:p>
            </p:txBody>
          </p:sp>
          <p:sp>
            <p:nvSpPr>
              <p:cNvPr id="16394" name="Text Box 6"/>
              <p:cNvSpPr txBox="1">
                <a:spLocks noChangeArrowheads="1"/>
              </p:cNvSpPr>
              <p:nvPr/>
            </p:nvSpPr>
            <p:spPr bwMode="auto">
              <a:xfrm>
                <a:off x="3773" y="2001"/>
                <a:ext cx="62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  <a:latin typeface="Arial" charset="0"/>
                  </a:rPr>
                  <a:t>Walking</a:t>
                </a:r>
                <a:endParaRPr lang="en-US">
                  <a:solidFill>
                    <a:schemeClr val="bg2"/>
                  </a:solidFill>
                  <a:latin typeface="Arial" charset="0"/>
                </a:endParaRPr>
              </a:p>
            </p:txBody>
          </p:sp>
          <p:sp>
            <p:nvSpPr>
              <p:cNvPr id="16395" name="Text Box 5"/>
              <p:cNvSpPr txBox="1">
                <a:spLocks noChangeArrowheads="1"/>
              </p:cNvSpPr>
              <p:nvPr/>
            </p:nvSpPr>
            <p:spPr bwMode="auto">
              <a:xfrm>
                <a:off x="4498" y="1831"/>
                <a:ext cx="72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  <a:latin typeface="Arial" charset="0"/>
                  </a:rPr>
                  <a:t>Standing </a:t>
                </a:r>
                <a:endParaRPr lang="en-US">
                  <a:solidFill>
                    <a:schemeClr val="bg2"/>
                  </a:solidFill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0EBDB634-4507-4CE9-9E2E-21FB90432717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609600"/>
            <a:ext cx="7340600" cy="8763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Shape of the Base of Support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47650" y="2011363"/>
            <a:ext cx="8648700" cy="3992562"/>
            <a:chOff x="156" y="1267"/>
            <a:chExt cx="5448" cy="2515"/>
          </a:xfrm>
        </p:grpSpPr>
        <p:sp>
          <p:nvSpPr>
            <p:cNvPr id="17413" name="Text Box 4"/>
            <p:cNvSpPr txBox="1">
              <a:spLocks noChangeArrowheads="1"/>
            </p:cNvSpPr>
            <p:nvPr/>
          </p:nvSpPr>
          <p:spPr bwMode="auto">
            <a:xfrm>
              <a:off x="3312" y="3264"/>
              <a:ext cx="1333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FFFF"/>
                  </a:solidFill>
                  <a:latin typeface="Arial" charset="0"/>
                </a:rPr>
                <a:t>Resistance to </a:t>
              </a:r>
            </a:p>
            <a:p>
              <a:r>
                <a:rPr lang="en-US">
                  <a:solidFill>
                    <a:srgbClr val="66FFFF"/>
                  </a:solidFill>
                  <a:latin typeface="Arial" charset="0"/>
                </a:rPr>
                <a:t>lateral forces</a:t>
              </a:r>
            </a:p>
          </p:txBody>
        </p:sp>
        <p:sp>
          <p:nvSpPr>
            <p:cNvPr id="17414" name="Text Box 5"/>
            <p:cNvSpPr txBox="1">
              <a:spLocks noChangeArrowheads="1"/>
            </p:cNvSpPr>
            <p:nvPr/>
          </p:nvSpPr>
          <p:spPr bwMode="auto">
            <a:xfrm>
              <a:off x="1104" y="3264"/>
              <a:ext cx="1333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FFFF"/>
                  </a:solidFill>
                  <a:latin typeface="Arial" charset="0"/>
                </a:rPr>
                <a:t>Resistance to </a:t>
              </a:r>
            </a:p>
            <a:p>
              <a:r>
                <a:rPr lang="en-US">
                  <a:solidFill>
                    <a:srgbClr val="66FFFF"/>
                  </a:solidFill>
                  <a:latin typeface="Arial" charset="0"/>
                </a:rPr>
                <a:t>AP forces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56" y="1267"/>
              <a:ext cx="5448" cy="1954"/>
              <a:chOff x="156" y="1267"/>
              <a:chExt cx="5448" cy="1954"/>
            </a:xfrm>
          </p:grpSpPr>
          <p:sp>
            <p:nvSpPr>
              <p:cNvPr id="17416" name="Text Box 6"/>
              <p:cNvSpPr txBox="1">
                <a:spLocks noChangeArrowheads="1"/>
              </p:cNvSpPr>
              <p:nvPr/>
            </p:nvSpPr>
            <p:spPr bwMode="auto">
              <a:xfrm>
                <a:off x="156" y="2100"/>
                <a:ext cx="90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Fig 14.6c</a:t>
                </a:r>
              </a:p>
            </p:txBody>
          </p:sp>
          <p:sp>
            <p:nvSpPr>
              <p:cNvPr id="17417" name="Text Box 7"/>
              <p:cNvSpPr txBox="1">
                <a:spLocks noChangeArrowheads="1"/>
              </p:cNvSpPr>
              <p:nvPr/>
            </p:nvSpPr>
            <p:spPr bwMode="auto">
              <a:xfrm>
                <a:off x="4687" y="2100"/>
                <a:ext cx="91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Fig 14.6b</a:t>
                </a:r>
              </a:p>
            </p:txBody>
          </p:sp>
          <p:pic>
            <p:nvPicPr>
              <p:cNvPr id="17418" name="Picture 8" descr="D:\Hamilton\Chp14\ham2919x_1406-b,c.jpg"/>
              <p:cNvPicPr>
                <a:picLocks noChangeAspect="1" noChangeArrowheads="1"/>
              </p:cNvPicPr>
              <p:nvPr/>
            </p:nvPicPr>
            <p:blipFill>
              <a:blip r:embed="rId3">
                <a:lum contrast="22000"/>
              </a:blip>
              <a:srcRect/>
              <a:stretch>
                <a:fillRect/>
              </a:stretch>
            </p:blipFill>
            <p:spPr bwMode="auto">
              <a:xfrm>
                <a:off x="1116" y="1267"/>
                <a:ext cx="3520" cy="1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BC65D167-FADE-4AA9-96C3-6D23C4E13017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200" y="411163"/>
            <a:ext cx="8559800" cy="762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Height of the Center of Gravity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73100" y="1279525"/>
            <a:ext cx="7785100" cy="2257425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Height of C of G changes with body position.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As C of G moves closer to base of support more angular displacement can occur before it</a:t>
            </a:r>
            <a:r>
              <a:rPr lang="en-US" sz="2800" smtClean="0">
                <a:solidFill>
                  <a:srgbClr val="33CC33"/>
                </a:solidFill>
              </a:rPr>
              <a:t> </a:t>
            </a:r>
            <a:r>
              <a:rPr lang="en-US" sz="2800" smtClean="0"/>
              <a:t>goes beyond the base of support.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00138" y="4117975"/>
            <a:ext cx="1958975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a &gt; b &gt; c with respect to stability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057525" y="3429000"/>
            <a:ext cx="5329238" cy="3365500"/>
            <a:chOff x="1926" y="2160"/>
            <a:chExt cx="3357" cy="2120"/>
          </a:xfrm>
        </p:grpSpPr>
        <p:sp>
          <p:nvSpPr>
            <p:cNvPr id="18439" name="Text Box 4"/>
            <p:cNvSpPr txBox="1">
              <a:spLocks noChangeArrowheads="1"/>
            </p:cNvSpPr>
            <p:nvPr/>
          </p:nvSpPr>
          <p:spPr bwMode="auto">
            <a:xfrm>
              <a:off x="4473" y="3501"/>
              <a:ext cx="81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Fig 14.8</a:t>
              </a:r>
            </a:p>
          </p:txBody>
        </p:sp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1926" y="2160"/>
              <a:ext cx="2504" cy="1876"/>
              <a:chOff x="1926" y="2160"/>
              <a:chExt cx="2504" cy="1876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1926" y="2160"/>
                <a:ext cx="2504" cy="1876"/>
                <a:chOff x="1713" y="1968"/>
                <a:chExt cx="2894" cy="2168"/>
              </a:xfrm>
            </p:grpSpPr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1713" y="1975"/>
                  <a:ext cx="2894" cy="2161"/>
                  <a:chOff x="1713" y="2159"/>
                  <a:chExt cx="2894" cy="2161"/>
                </a:xfrm>
              </p:grpSpPr>
              <p:pic>
                <p:nvPicPr>
                  <p:cNvPr id="18461" name="Picture 6" descr="D:\Hamilton\Chp14\ham2919x_1408a.jpg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/>
                  <a:stretch>
                    <a:fillRect/>
                  </a:stretch>
                </p:blipFill>
                <p:spPr bwMode="auto">
                  <a:xfrm>
                    <a:off x="1713" y="2159"/>
                    <a:ext cx="938" cy="21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8462" name="Picture 7" descr="D:\Hamilton\Chp14\ham2919x_1408b.jpg"/>
                  <p:cNvPicPr>
                    <a:picLocks noChangeAspect="1" noChangeArrowheads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2640" y="2160"/>
                    <a:ext cx="939" cy="215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8463" name="Picture 8" descr="D:\Hamilton\Chp14\ham2919x_1408c.jpg"/>
                  <p:cNvPicPr>
                    <a:picLocks noChangeAspect="1" noChangeArrowheads="1"/>
                  </p:cNvPicPr>
                  <p:nvPr/>
                </p:nvPicPr>
                <p:blipFill>
                  <a:blip r:embed="rId5"/>
                  <a:srcRect/>
                  <a:stretch>
                    <a:fillRect/>
                  </a:stretch>
                </p:blipFill>
                <p:spPr bwMode="auto">
                  <a:xfrm>
                    <a:off x="3552" y="2160"/>
                    <a:ext cx="1055" cy="215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sp>
              <p:nvSpPr>
                <p:cNvPr id="18449" name="Line 10"/>
                <p:cNvSpPr>
                  <a:spLocks noChangeShapeType="1"/>
                </p:cNvSpPr>
                <p:nvPr/>
              </p:nvSpPr>
              <p:spPr bwMode="auto">
                <a:xfrm flipH="1" flipV="1">
                  <a:off x="1776" y="3175"/>
                  <a:ext cx="416" cy="92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0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190" y="3181"/>
                  <a:ext cx="414" cy="91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1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028" y="1970"/>
                  <a:ext cx="0" cy="209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2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341" y="1968"/>
                  <a:ext cx="0" cy="210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3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807" y="2164"/>
                  <a:ext cx="316" cy="185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128" y="2117"/>
                  <a:ext cx="268" cy="1899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966" y="1993"/>
                  <a:ext cx="0" cy="201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279" y="1991"/>
                  <a:ext cx="0" cy="201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7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3814" y="2027"/>
                  <a:ext cx="303" cy="201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8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115" y="2045"/>
                  <a:ext cx="301" cy="199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5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960" y="2019"/>
                  <a:ext cx="0" cy="203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8460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273" y="2017"/>
                  <a:ext cx="0" cy="2073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sp>
            <p:nvSpPr>
              <p:cNvPr id="18445" name="Text Box 14"/>
              <p:cNvSpPr txBox="1">
                <a:spLocks noChangeArrowheads="1"/>
              </p:cNvSpPr>
              <p:nvPr/>
            </p:nvSpPr>
            <p:spPr bwMode="auto">
              <a:xfrm>
                <a:off x="2232" y="3480"/>
                <a:ext cx="21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x</a:t>
                </a:r>
              </a:p>
            </p:txBody>
          </p:sp>
          <p:sp>
            <p:nvSpPr>
              <p:cNvPr id="18446" name="Text Box 19"/>
              <p:cNvSpPr txBox="1">
                <a:spLocks noChangeArrowheads="1"/>
              </p:cNvSpPr>
              <p:nvPr/>
            </p:nvSpPr>
            <p:spPr bwMode="auto">
              <a:xfrm>
                <a:off x="3018" y="2978"/>
                <a:ext cx="21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x</a:t>
                </a:r>
              </a:p>
            </p:txBody>
          </p:sp>
          <p:sp>
            <p:nvSpPr>
              <p:cNvPr id="18447" name="Text Box 24"/>
              <p:cNvSpPr txBox="1">
                <a:spLocks noChangeArrowheads="1"/>
              </p:cNvSpPr>
              <p:nvPr/>
            </p:nvSpPr>
            <p:spPr bwMode="auto">
              <a:xfrm>
                <a:off x="3907" y="2941"/>
                <a:ext cx="21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latin typeface="Arial" charset="0"/>
                  </a:rPr>
                  <a:t>x</a:t>
                </a:r>
              </a:p>
            </p:txBody>
          </p:sp>
        </p:grpSp>
        <p:sp>
          <p:nvSpPr>
            <p:cNvPr id="18441" name="Text Box 25"/>
            <p:cNvSpPr txBox="1">
              <a:spLocks noChangeArrowheads="1"/>
            </p:cNvSpPr>
            <p:nvPr/>
          </p:nvSpPr>
          <p:spPr bwMode="auto">
            <a:xfrm>
              <a:off x="2090" y="4049"/>
              <a:ext cx="42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a</a:t>
              </a:r>
            </a:p>
          </p:txBody>
        </p:sp>
        <p:sp>
          <p:nvSpPr>
            <p:cNvPr id="18442" name="Text Box 26"/>
            <p:cNvSpPr txBox="1">
              <a:spLocks noChangeArrowheads="1"/>
            </p:cNvSpPr>
            <p:nvPr/>
          </p:nvSpPr>
          <p:spPr bwMode="auto">
            <a:xfrm>
              <a:off x="3034" y="4049"/>
              <a:ext cx="55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b</a:t>
              </a:r>
            </a:p>
          </p:txBody>
        </p:sp>
        <p:sp>
          <p:nvSpPr>
            <p:cNvPr id="18443" name="Text Box 27"/>
            <p:cNvSpPr txBox="1">
              <a:spLocks noChangeArrowheads="1"/>
            </p:cNvSpPr>
            <p:nvPr/>
          </p:nvSpPr>
          <p:spPr bwMode="auto">
            <a:xfrm>
              <a:off x="4006" y="4049"/>
              <a:ext cx="54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14-</a:t>
            </a:r>
            <a:fld id="{A1C1B2D1-2367-4137-9325-673196E94724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609600"/>
            <a:ext cx="7200900" cy="1143000"/>
          </a:xfrm>
          <a:effectLst>
            <a:outerShdw dist="38099" dir="2700000" algn="ctr" rotWithShape="0">
              <a:schemeClr val="tx1">
                <a:alpha val="74997"/>
              </a:schemeClr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Relationship of the Line of Gravity to the Base of Support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31800" y="2085975"/>
            <a:ext cx="48133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To maintain equilibrium, line of gravity must remain within the base of support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en-US" sz="2800" smtClean="0"/>
              <a:t>Notice the hyper-extended the trunk to maintain the line of gravity within the base of support in Fig 14.10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99088" y="2284413"/>
            <a:ext cx="3303587" cy="3963987"/>
            <a:chOff x="5399088" y="2284413"/>
            <a:chExt cx="3303587" cy="3963988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399088" y="2348858"/>
              <a:ext cx="1370012" cy="3899543"/>
              <a:chOff x="5399088" y="2348858"/>
              <a:chExt cx="1370012" cy="3899543"/>
            </a:xfrm>
          </p:grpSpPr>
          <p:sp>
            <p:nvSpPr>
              <p:cNvPr id="19467" name="Text Box 4"/>
              <p:cNvSpPr txBox="1">
                <a:spLocks noChangeArrowheads="1"/>
              </p:cNvSpPr>
              <p:nvPr/>
            </p:nvSpPr>
            <p:spPr bwMode="auto">
              <a:xfrm>
                <a:off x="5399088" y="5791201"/>
                <a:ext cx="1370012" cy="45720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Fig 14.9 </a:t>
                </a:r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5515606" y="2348858"/>
                <a:ext cx="1063951" cy="3347093"/>
                <a:chOff x="4991100" y="2336158"/>
                <a:chExt cx="1063951" cy="3347093"/>
              </a:xfrm>
            </p:grpSpPr>
            <p:pic>
              <p:nvPicPr>
                <p:cNvPr id="19469" name="Picture 5" descr="D:\Hamilton\Chp14\ham2919x_1409.jpg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991100" y="2336158"/>
                  <a:ext cx="1063951" cy="33470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9470" name="Line 7"/>
                <p:cNvSpPr>
                  <a:spLocks noChangeShapeType="1"/>
                </p:cNvSpPr>
                <p:nvPr/>
              </p:nvSpPr>
              <p:spPr bwMode="auto">
                <a:xfrm>
                  <a:off x="5582780" y="2349775"/>
                  <a:ext cx="0" cy="333347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7214262" y="2284413"/>
              <a:ext cx="1485238" cy="3398838"/>
              <a:chOff x="7214262" y="2284413"/>
              <a:chExt cx="1485238" cy="3398838"/>
            </a:xfrm>
          </p:grpSpPr>
          <p:pic>
            <p:nvPicPr>
              <p:cNvPr id="19465" name="Picture 6" descr="D:\Hamilton\Chp14\ham2919x_1410.jp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214262" y="2284413"/>
                <a:ext cx="1485238" cy="3398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66" name="Line 8"/>
              <p:cNvSpPr>
                <a:spLocks noChangeShapeType="1"/>
              </p:cNvSpPr>
              <p:nvPr/>
            </p:nvSpPr>
            <p:spPr bwMode="auto">
              <a:xfrm>
                <a:off x="7976335" y="2349775"/>
                <a:ext cx="0" cy="33334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9464" name="TextBox 11"/>
            <p:cNvSpPr txBox="1">
              <a:spLocks noChangeArrowheads="1"/>
            </p:cNvSpPr>
            <p:nvPr/>
          </p:nvSpPr>
          <p:spPr bwMode="auto">
            <a:xfrm>
              <a:off x="7246938" y="5778501"/>
              <a:ext cx="145573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  <a:cs typeface="Arial" charset="0"/>
                </a:rPr>
                <a:t>Fig 14.10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906</Words>
  <Application>Microsoft Office PowerPoint</Application>
  <PresentationFormat>On-screen Show (4:3)</PresentationFormat>
  <Paragraphs>118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PRINCIPLES OF STABILITY    By – Dr Noel</vt:lpstr>
      <vt:lpstr>Objectives</vt:lpstr>
      <vt:lpstr>INTRODUCTION </vt:lpstr>
      <vt:lpstr>Slide 4</vt:lpstr>
      <vt:lpstr>PRINCIPLES OF STABILITY</vt:lpstr>
      <vt:lpstr>Size of the Base of Support</vt:lpstr>
      <vt:lpstr>Shape of the Base of Support</vt:lpstr>
      <vt:lpstr>Height of the Center of Gravity</vt:lpstr>
      <vt:lpstr>Relationship of the Line of Gravity to the Base of Support</vt:lpstr>
      <vt:lpstr>Mass of the Body</vt:lpstr>
      <vt:lpstr>Momentum &amp; impact of an external force</vt:lpstr>
      <vt:lpstr>Friction</vt:lpstr>
      <vt:lpstr>Segmental Alignment </vt:lpstr>
      <vt:lpstr>Visual and Psychological Factors</vt:lpstr>
      <vt:lpstr>Physiological Factors</vt:lpstr>
      <vt:lpstr>Principles of Stability:</vt:lpstr>
      <vt:lpstr>Principles of Stability:</vt:lpstr>
      <vt:lpstr>Principles of Stability: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STABILITY</dc:title>
  <dc:creator>admin</dc:creator>
  <cp:lastModifiedBy>Dr. Krina Ved</cp:lastModifiedBy>
  <cp:revision>13</cp:revision>
  <dcterms:created xsi:type="dcterms:W3CDTF">2006-08-16T00:00:00Z</dcterms:created>
  <dcterms:modified xsi:type="dcterms:W3CDTF">2020-08-16T22:08:20Z</dcterms:modified>
</cp:coreProperties>
</file>