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7" r:id="rId2"/>
    <p:sldId id="258" r:id="rId3"/>
    <p:sldId id="259" r:id="rId4"/>
    <p:sldId id="261" r:id="rId5"/>
    <p:sldId id="262" r:id="rId6"/>
    <p:sldId id="263" r:id="rId7"/>
    <p:sldId id="264" r:id="rId8"/>
    <p:sldId id="265" r:id="rId9"/>
    <p:sldId id="266" r:id="rId10"/>
    <p:sldId id="260" r:id="rId11"/>
    <p:sldId id="267" r:id="rId12"/>
    <p:sldId id="268" r:id="rId13"/>
    <p:sldId id="269" r:id="rId14"/>
    <p:sldId id="270" r:id="rId15"/>
    <p:sldId id="271" r:id="rId16"/>
    <p:sldId id="275" r:id="rId17"/>
    <p:sldId id="289" r:id="rId18"/>
    <p:sldId id="272" r:id="rId19"/>
    <p:sldId id="276" r:id="rId20"/>
    <p:sldId id="290" r:id="rId21"/>
    <p:sldId id="277" r:id="rId22"/>
    <p:sldId id="273" r:id="rId23"/>
    <p:sldId id="287" r:id="rId24"/>
    <p:sldId id="278" r:id="rId25"/>
    <p:sldId id="274" r:id="rId26"/>
    <p:sldId id="283" r:id="rId27"/>
    <p:sldId id="296" r:id="rId28"/>
    <p:sldId id="295" r:id="rId29"/>
    <p:sldId id="284" r:id="rId30"/>
    <p:sldId id="292" r:id="rId31"/>
    <p:sldId id="294" r:id="rId32"/>
    <p:sldId id="285" r:id="rId33"/>
    <p:sldId id="286" r:id="rId34"/>
    <p:sldId id="288" r:id="rId35"/>
    <p:sldId id="280" r:id="rId36"/>
    <p:sldId id="279" r:id="rId37"/>
    <p:sldId id="281" r:id="rId38"/>
    <p:sldId id="300" r:id="rId39"/>
    <p:sldId id="301" r:id="rId40"/>
    <p:sldId id="302" r:id="rId41"/>
    <p:sldId id="282" r:id="rId42"/>
    <p:sldId id="297" r:id="rId43"/>
    <p:sldId id="298" r:id="rId44"/>
    <p:sldId id="299" r:id="rId45"/>
    <p:sldId id="303" r:id="rId46"/>
    <p:sldId id="304" r:id="rId47"/>
    <p:sldId id="305" r:id="rId48"/>
    <p:sldId id="312" r:id="rId49"/>
    <p:sldId id="313" r:id="rId50"/>
    <p:sldId id="314" r:id="rId51"/>
    <p:sldId id="315" r:id="rId52"/>
    <p:sldId id="316" r:id="rId53"/>
    <p:sldId id="317" r:id="rId54"/>
    <p:sldId id="318" r:id="rId55"/>
    <p:sldId id="319" r:id="rId56"/>
    <p:sldId id="306" r:id="rId57"/>
    <p:sldId id="320" r:id="rId58"/>
    <p:sldId id="321" r:id="rId59"/>
    <p:sldId id="322" r:id="rId60"/>
    <p:sldId id="323" r:id="rId61"/>
    <p:sldId id="324" r:id="rId62"/>
    <p:sldId id="325" r:id="rId63"/>
    <p:sldId id="307" r:id="rId64"/>
    <p:sldId id="326" r:id="rId65"/>
    <p:sldId id="308" r:id="rId66"/>
    <p:sldId id="327" r:id="rId67"/>
    <p:sldId id="328" r:id="rId68"/>
    <p:sldId id="309" r:id="rId69"/>
    <p:sldId id="329" r:id="rId70"/>
    <p:sldId id="310" r:id="rId71"/>
    <p:sldId id="311" r:id="rId72"/>
    <p:sldId id="335" r:id="rId73"/>
    <p:sldId id="330" r:id="rId74"/>
    <p:sldId id="331" r:id="rId75"/>
    <p:sldId id="332" r:id="rId76"/>
    <p:sldId id="333" r:id="rId77"/>
    <p:sldId id="334" r:id="rId78"/>
    <p:sldId id="336" r:id="rId79"/>
    <p:sldId id="33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6A7D56-EC30-4C18-9CB7-FD3B9F16466C}"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D7D3F-D13F-4956-A2DB-938931400967}" type="slidenum">
              <a:rPr lang="en-US" smtClean="0"/>
              <a:pPr/>
              <a:t>‹#›</a:t>
            </a:fld>
            <a:endParaRPr lang="en-US"/>
          </a:p>
        </p:txBody>
      </p:sp>
    </p:spTree>
    <p:extLst>
      <p:ext uri="{BB962C8B-B14F-4D97-AF65-F5344CB8AC3E}">
        <p14:creationId xmlns:p14="http://schemas.microsoft.com/office/powerpoint/2010/main" val="274722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0D7D3F-D13F-4956-A2DB-938931400967}"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AE3FE9-D106-41CB-97F1-1C7FECB64AF6}"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6F23-C468-49A1-AF19-E70C6C57D6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E3FE9-D106-41CB-97F1-1C7FECB64AF6}"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6F23-C468-49A1-AF19-E70C6C57D6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E3FE9-D106-41CB-97F1-1C7FECB64AF6}"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6F23-C468-49A1-AF19-E70C6C57D6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E3FE9-D106-41CB-97F1-1C7FECB64AF6}"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6F23-C468-49A1-AF19-E70C6C57D6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E3FE9-D106-41CB-97F1-1C7FECB64AF6}"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6F23-C468-49A1-AF19-E70C6C57D6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AE3FE9-D106-41CB-97F1-1C7FECB64AF6}"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56F23-C468-49A1-AF19-E70C6C57D6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E3FE9-D106-41CB-97F1-1C7FECB64AF6}"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56F23-C468-49A1-AF19-E70C6C57D6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E3FE9-D106-41CB-97F1-1C7FECB64AF6}"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56F23-C468-49A1-AF19-E70C6C57D6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E3FE9-D106-41CB-97F1-1C7FECB64AF6}"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56F23-C468-49A1-AF19-E70C6C57D6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E3FE9-D106-41CB-97F1-1C7FECB64AF6}"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56F23-C468-49A1-AF19-E70C6C57D611}"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6AE3FE9-D106-41CB-97F1-1C7FECB64AF6}" type="datetimeFigureOut">
              <a:rPr lang="en-US" smtClean="0"/>
              <a:pPr/>
              <a:t>8/13/2020</a:t>
            </a:fld>
            <a:endParaRPr lang="en-US"/>
          </a:p>
        </p:txBody>
      </p:sp>
      <p:sp>
        <p:nvSpPr>
          <p:cNvPr id="9" name="Slide Number Placeholder 8"/>
          <p:cNvSpPr>
            <a:spLocks noGrp="1"/>
          </p:cNvSpPr>
          <p:nvPr>
            <p:ph type="sldNum" sz="quarter" idx="11"/>
          </p:nvPr>
        </p:nvSpPr>
        <p:spPr/>
        <p:txBody>
          <a:bodyPr/>
          <a:lstStyle/>
          <a:p>
            <a:fld id="{98E56F23-C468-49A1-AF19-E70C6C57D61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8E56F23-C468-49A1-AF19-E70C6C57D611}"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6AE3FE9-D106-41CB-97F1-1C7FECB64AF6}" type="datetimeFigureOut">
              <a:rPr lang="en-US" smtClean="0"/>
              <a:pPr/>
              <a:t>8/13/2020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Wrist &amp; Hand complex</a:t>
            </a:r>
            <a:endParaRPr lang="en-US" dirty="0"/>
          </a:p>
        </p:txBody>
      </p:sp>
      <p:sp>
        <p:nvSpPr>
          <p:cNvPr id="3" name="Subtitle 2"/>
          <p:cNvSpPr>
            <a:spLocks noGrp="1"/>
          </p:cNvSpPr>
          <p:nvPr>
            <p:ph type="subTitle" idx="1"/>
          </p:nvPr>
        </p:nvSpPr>
        <p:spPr/>
        <p:txBody>
          <a:bodyPr/>
          <a:lstStyle/>
          <a:p>
            <a:r>
              <a:rPr lang="en-US" dirty="0" smtClean="0"/>
              <a:t>DR PURVI PATEL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440363"/>
          </a:xfrm>
        </p:spPr>
        <p:txBody>
          <a:bodyPr>
            <a:normAutofit/>
          </a:bodyPr>
          <a:lstStyle/>
          <a:p>
            <a:pPr algn="just"/>
            <a:r>
              <a:rPr lang="en-US" b="1" dirty="0" smtClean="0"/>
              <a:t>Wrist Joint—Characteristics and </a:t>
            </a:r>
            <a:r>
              <a:rPr lang="en-US" b="1" dirty="0" err="1" smtClean="0"/>
              <a:t>Arthrokinematics</a:t>
            </a:r>
            <a:endParaRPr lang="en-US" dirty="0" smtClean="0"/>
          </a:p>
          <a:p>
            <a:pPr algn="just"/>
            <a:r>
              <a:rPr lang="en-US" dirty="0" smtClean="0"/>
              <a:t>The wrist joint is </a:t>
            </a:r>
            <a:r>
              <a:rPr lang="en-US" dirty="0" err="1" smtClean="0"/>
              <a:t>multiarticular</a:t>
            </a:r>
            <a:r>
              <a:rPr lang="en-US" dirty="0" smtClean="0"/>
              <a:t> and is made up of two compound joints. It is biaxial, allowing flexion (</a:t>
            </a:r>
            <a:r>
              <a:rPr lang="en-US" dirty="0" err="1" smtClean="0"/>
              <a:t>volar</a:t>
            </a:r>
            <a:r>
              <a:rPr lang="en-US" dirty="0" smtClean="0"/>
              <a:t> flexion), extension (</a:t>
            </a:r>
            <a:r>
              <a:rPr lang="en-US" dirty="0" err="1" smtClean="0"/>
              <a:t>dorsiflexion</a:t>
            </a:r>
            <a:r>
              <a:rPr lang="en-US" dirty="0" smtClean="0"/>
              <a:t>) around coronal axis and radial deviation (abduction), and ulnar deviation (adduction) around </a:t>
            </a:r>
            <a:r>
              <a:rPr lang="en-US" dirty="0" err="1" smtClean="0"/>
              <a:t>anteroposterior</a:t>
            </a:r>
            <a:r>
              <a:rPr lang="en-US" dirty="0" smtClean="0"/>
              <a:t> axis. </a:t>
            </a:r>
          </a:p>
          <a:p>
            <a:pPr algn="just">
              <a:buNone/>
            </a:pPr>
            <a:endParaRPr lang="en-US" dirty="0" smtClean="0"/>
          </a:p>
          <a:p>
            <a:pPr algn="just"/>
            <a:r>
              <a:rPr lang="en-US" dirty="0" smtClean="0"/>
              <a:t>The </a:t>
            </a:r>
            <a:r>
              <a:rPr lang="en-US" dirty="0" err="1" smtClean="0"/>
              <a:t>pisiform</a:t>
            </a:r>
            <a:r>
              <a:rPr lang="en-US" dirty="0" smtClean="0"/>
              <a:t> is not part of the wrist joint but functions as a </a:t>
            </a:r>
            <a:r>
              <a:rPr lang="en-US" dirty="0" err="1" smtClean="0"/>
              <a:t>sesamoid</a:t>
            </a:r>
            <a:r>
              <a:rPr lang="en-US" dirty="0" smtClean="0"/>
              <a:t> bone in the flexor </a:t>
            </a:r>
            <a:r>
              <a:rPr lang="en-US" dirty="0" err="1" smtClean="0"/>
              <a:t>carpi</a:t>
            </a:r>
            <a:r>
              <a:rPr lang="en-US" dirty="0" smtClean="0"/>
              <a:t> </a:t>
            </a:r>
            <a:r>
              <a:rPr lang="en-US" dirty="0" err="1" smtClean="0"/>
              <a:t>ulnaris</a:t>
            </a:r>
            <a:r>
              <a:rPr lang="en-US" dirty="0" smtClean="0"/>
              <a:t> tendon. The distal </a:t>
            </a:r>
            <a:r>
              <a:rPr lang="en-US" dirty="0" err="1" smtClean="0"/>
              <a:t>radioulnar</a:t>
            </a:r>
            <a:r>
              <a:rPr lang="en-US" dirty="0" smtClean="0"/>
              <a:t> (RU) joint is not part of the wrist joint.</a:t>
            </a:r>
          </a:p>
          <a:p>
            <a:pPr algn="just"/>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dirty="0" smtClean="0"/>
              <a:t>Conwell explained the order of relative motion of the various segments.</a:t>
            </a:r>
          </a:p>
          <a:p>
            <a:pPr algn="just"/>
            <a:r>
              <a:rPr lang="en-US" dirty="0" smtClean="0"/>
              <a:t>Starts with full flexion: distal carpal row moves on relatively fixed proximal row. Distal row glides in the same direction as motion.</a:t>
            </a:r>
          </a:p>
          <a:p>
            <a:pPr algn="just"/>
            <a:r>
              <a:rPr lang="en-US" dirty="0" smtClean="0"/>
              <a:t>When it reaches neutral, ligament spanning </a:t>
            </a:r>
            <a:r>
              <a:rPr lang="en-US" dirty="0" err="1" smtClean="0"/>
              <a:t>capitate</a:t>
            </a:r>
            <a:r>
              <a:rPr lang="en-US" dirty="0" smtClean="0"/>
              <a:t> and </a:t>
            </a:r>
            <a:r>
              <a:rPr lang="en-US" dirty="0" err="1" smtClean="0"/>
              <a:t>scaphoid</a:t>
            </a:r>
            <a:r>
              <a:rPr lang="en-US" dirty="0" smtClean="0"/>
              <a:t> draw them into closed pack position.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Combined unit of distal row and </a:t>
            </a:r>
            <a:r>
              <a:rPr lang="en-US" dirty="0" err="1" smtClean="0"/>
              <a:t>scaphoid</a:t>
            </a:r>
            <a:r>
              <a:rPr lang="en-US" dirty="0" smtClean="0"/>
              <a:t> moves on relatively fixed </a:t>
            </a:r>
            <a:r>
              <a:rPr lang="en-US" dirty="0" err="1" smtClean="0"/>
              <a:t>lunate</a:t>
            </a:r>
            <a:r>
              <a:rPr lang="en-US" dirty="0" smtClean="0"/>
              <a:t> and </a:t>
            </a:r>
            <a:r>
              <a:rPr lang="en-US" dirty="0" err="1" smtClean="0"/>
              <a:t>triquetrum</a:t>
            </a:r>
            <a:r>
              <a:rPr lang="en-US" dirty="0" smtClean="0"/>
              <a:t>.</a:t>
            </a:r>
          </a:p>
          <a:p>
            <a:pPr algn="just"/>
            <a:r>
              <a:rPr lang="en-US" dirty="0" smtClean="0"/>
              <a:t>Approx. 45 extension, </a:t>
            </a:r>
            <a:r>
              <a:rPr lang="en-US" dirty="0" err="1" smtClean="0"/>
              <a:t>scapholunate</a:t>
            </a:r>
            <a:r>
              <a:rPr lang="en-US" dirty="0" smtClean="0"/>
              <a:t> </a:t>
            </a:r>
            <a:r>
              <a:rPr lang="en-US" dirty="0" err="1" smtClean="0"/>
              <a:t>interosseous</a:t>
            </a:r>
            <a:r>
              <a:rPr lang="en-US" dirty="0" smtClean="0"/>
              <a:t> ligament brings </a:t>
            </a:r>
            <a:r>
              <a:rPr lang="en-US" dirty="0" err="1" smtClean="0"/>
              <a:t>lunate</a:t>
            </a:r>
            <a:r>
              <a:rPr lang="en-US" dirty="0" smtClean="0"/>
              <a:t> and </a:t>
            </a:r>
            <a:r>
              <a:rPr lang="en-US" dirty="0" err="1" smtClean="0"/>
              <a:t>truquetrum</a:t>
            </a:r>
            <a:r>
              <a:rPr lang="en-US" dirty="0" smtClean="0"/>
              <a:t> into closed pack position.</a:t>
            </a:r>
          </a:p>
          <a:p>
            <a:pPr algn="just"/>
            <a:r>
              <a:rPr lang="en-US" dirty="0" smtClean="0"/>
              <a:t>Completion of movement, proximal </a:t>
            </a:r>
            <a:r>
              <a:rPr lang="en-US" dirty="0" err="1" smtClean="0"/>
              <a:t>articular</a:t>
            </a:r>
            <a:r>
              <a:rPr lang="en-US" dirty="0" smtClean="0"/>
              <a:t> surface of the carpals move on the radius and TFCC.</a:t>
            </a:r>
          </a:p>
          <a:p>
            <a:pPr algn="just"/>
            <a:r>
              <a:rPr lang="en-US" dirty="0" smtClean="0"/>
              <a:t>Wrist motion from full extension to full flexion occurs in reverse sequence.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and </a:t>
            </a:r>
            <a:r>
              <a:rPr lang="en-US" dirty="0" err="1" smtClean="0"/>
              <a:t>ulnar</a:t>
            </a:r>
            <a:r>
              <a:rPr lang="en-US" dirty="0" smtClean="0"/>
              <a:t> deviation</a:t>
            </a:r>
            <a:endParaRPr lang="en-US" dirty="0"/>
          </a:p>
        </p:txBody>
      </p:sp>
      <p:sp>
        <p:nvSpPr>
          <p:cNvPr id="3" name="Content Placeholder 2"/>
          <p:cNvSpPr>
            <a:spLocks noGrp="1"/>
          </p:cNvSpPr>
          <p:nvPr>
            <p:ph idx="1"/>
          </p:nvPr>
        </p:nvSpPr>
        <p:spPr/>
        <p:txBody>
          <a:bodyPr/>
          <a:lstStyle/>
          <a:p>
            <a:pPr algn="just"/>
            <a:r>
              <a:rPr lang="en-US" dirty="0" smtClean="0"/>
              <a:t>In  radial deviation, the carpals slide </a:t>
            </a:r>
            <a:r>
              <a:rPr lang="en-US" dirty="0" err="1" smtClean="0"/>
              <a:t>ulnar</a:t>
            </a:r>
            <a:r>
              <a:rPr lang="en-US" dirty="0" smtClean="0"/>
              <a:t> side on radius and vice versa.</a:t>
            </a:r>
          </a:p>
          <a:p>
            <a:pPr algn="just"/>
            <a:r>
              <a:rPr lang="en-US" dirty="0" smtClean="0"/>
              <a:t>Wrist in neutral: greatest RD/UD possible</a:t>
            </a:r>
          </a:p>
          <a:p>
            <a:pPr algn="just"/>
            <a:r>
              <a:rPr lang="en-US" dirty="0" smtClean="0"/>
              <a:t>Full extension: closed pack position so very little movement of RD/UD</a:t>
            </a:r>
          </a:p>
          <a:p>
            <a:pPr algn="just"/>
            <a:r>
              <a:rPr lang="en-US" dirty="0" smtClean="0"/>
              <a:t>Full flexion: carpals are splayed so no further movement can occur so little movement of RD/UD.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Muscles </a:t>
            </a:r>
            <a:endParaRPr lang="en-US" dirty="0"/>
          </a:p>
        </p:txBody>
      </p:sp>
      <p:sp>
        <p:nvSpPr>
          <p:cNvPr id="3" name="Content Placeholder 2"/>
          <p:cNvSpPr>
            <a:spLocks noGrp="1"/>
          </p:cNvSpPr>
          <p:nvPr>
            <p:ph idx="1"/>
          </p:nvPr>
        </p:nvSpPr>
        <p:spPr/>
        <p:txBody>
          <a:bodyPr/>
          <a:lstStyle/>
          <a:p>
            <a:r>
              <a:rPr lang="en-US" dirty="0" err="1" smtClean="0"/>
              <a:t>Volar</a:t>
            </a:r>
            <a:r>
              <a:rPr lang="en-US" dirty="0" smtClean="0"/>
              <a:t> wrist musculature</a:t>
            </a:r>
          </a:p>
          <a:p>
            <a:pPr>
              <a:buFont typeface="Wingdings" pitchFamily="2" charset="2"/>
              <a:buChar char="Ø"/>
            </a:pPr>
            <a:r>
              <a:rPr lang="en-US" dirty="0" smtClean="0"/>
              <a:t>Palmaris </a:t>
            </a:r>
            <a:r>
              <a:rPr lang="en-US" dirty="0" err="1" smtClean="0"/>
              <a:t>longus</a:t>
            </a:r>
            <a:endParaRPr lang="en-US" dirty="0" smtClean="0"/>
          </a:p>
          <a:p>
            <a:pPr>
              <a:buFont typeface="Wingdings" pitchFamily="2" charset="2"/>
              <a:buChar char="Ø"/>
            </a:pPr>
            <a:r>
              <a:rPr lang="en-US" dirty="0" smtClean="0"/>
              <a:t>Flexor </a:t>
            </a:r>
            <a:r>
              <a:rPr lang="en-US" dirty="0" err="1" smtClean="0"/>
              <a:t>carpi</a:t>
            </a:r>
            <a:r>
              <a:rPr lang="en-US" dirty="0" smtClean="0"/>
              <a:t> </a:t>
            </a:r>
            <a:r>
              <a:rPr lang="en-US" dirty="0" err="1" smtClean="0"/>
              <a:t>radialis</a:t>
            </a:r>
            <a:endParaRPr lang="en-US" dirty="0" smtClean="0"/>
          </a:p>
          <a:p>
            <a:pPr>
              <a:buFont typeface="Wingdings" pitchFamily="2" charset="2"/>
              <a:buChar char="Ø"/>
            </a:pPr>
            <a:r>
              <a:rPr lang="en-US" dirty="0" smtClean="0"/>
              <a:t>Flexor </a:t>
            </a:r>
            <a:r>
              <a:rPr lang="en-US" dirty="0" err="1" smtClean="0"/>
              <a:t>carpi</a:t>
            </a:r>
            <a:r>
              <a:rPr lang="en-US" dirty="0" smtClean="0"/>
              <a:t> </a:t>
            </a:r>
            <a:r>
              <a:rPr lang="en-US" dirty="0" err="1" smtClean="0"/>
              <a:t>ulnaris</a:t>
            </a:r>
            <a:endParaRPr lang="en-US" dirty="0" smtClean="0"/>
          </a:p>
          <a:p>
            <a:pPr>
              <a:buFont typeface="Wingdings" pitchFamily="2" charset="2"/>
              <a:buChar char="Ø"/>
            </a:pPr>
            <a:r>
              <a:rPr lang="en-US" dirty="0" smtClean="0"/>
              <a:t>Flexor </a:t>
            </a:r>
            <a:r>
              <a:rPr lang="en-US" dirty="0" err="1" smtClean="0"/>
              <a:t>digitorum</a:t>
            </a:r>
            <a:r>
              <a:rPr lang="en-US" dirty="0" smtClean="0"/>
              <a:t> </a:t>
            </a:r>
            <a:r>
              <a:rPr lang="en-US" dirty="0" err="1" smtClean="0"/>
              <a:t>superficialis</a:t>
            </a:r>
            <a:endParaRPr lang="en-US" dirty="0" smtClean="0"/>
          </a:p>
          <a:p>
            <a:pPr>
              <a:buFont typeface="Wingdings" pitchFamily="2" charset="2"/>
              <a:buChar char="Ø"/>
            </a:pPr>
            <a:r>
              <a:rPr lang="en-US" dirty="0" smtClean="0"/>
              <a:t>Flexor </a:t>
            </a:r>
            <a:r>
              <a:rPr lang="en-US" dirty="0" err="1" smtClean="0"/>
              <a:t>digitorum</a:t>
            </a:r>
            <a:r>
              <a:rPr lang="en-US" dirty="0" smtClean="0"/>
              <a:t> </a:t>
            </a:r>
            <a:r>
              <a:rPr lang="en-US" dirty="0" err="1" smtClean="0"/>
              <a:t>profundus</a:t>
            </a:r>
            <a:endParaRPr lang="en-US" dirty="0" smtClean="0"/>
          </a:p>
          <a:p>
            <a:pPr>
              <a:buFont typeface="Wingdings" pitchFamily="2" charset="2"/>
              <a:buChar char="Ø"/>
            </a:pPr>
            <a:r>
              <a:rPr lang="en-US" dirty="0" smtClean="0"/>
              <a:t>Flexor </a:t>
            </a:r>
            <a:r>
              <a:rPr lang="en-US" dirty="0" err="1" smtClean="0"/>
              <a:t>pollicis</a:t>
            </a:r>
            <a:r>
              <a:rPr lang="en-US" dirty="0" smtClean="0"/>
              <a:t> </a:t>
            </a:r>
            <a:r>
              <a:rPr lang="en-US" dirty="0" err="1" smtClean="0"/>
              <a:t>longus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Dorsal wrist musculature</a:t>
            </a:r>
          </a:p>
          <a:p>
            <a:pPr>
              <a:buFont typeface="Wingdings" pitchFamily="2" charset="2"/>
              <a:buChar char="Ø"/>
            </a:pPr>
            <a:r>
              <a:rPr lang="en-US" dirty="0" smtClean="0"/>
              <a:t>Extensor </a:t>
            </a:r>
            <a:r>
              <a:rPr lang="en-US" dirty="0" err="1" smtClean="0"/>
              <a:t>carpi</a:t>
            </a:r>
            <a:r>
              <a:rPr lang="en-US" dirty="0" smtClean="0"/>
              <a:t> </a:t>
            </a:r>
            <a:r>
              <a:rPr lang="en-US" dirty="0" err="1" smtClean="0"/>
              <a:t>radialis</a:t>
            </a:r>
            <a:r>
              <a:rPr lang="en-US" dirty="0" smtClean="0"/>
              <a:t> </a:t>
            </a:r>
            <a:r>
              <a:rPr lang="en-US" dirty="0" err="1" smtClean="0"/>
              <a:t>longus</a:t>
            </a:r>
            <a:endParaRPr lang="en-US" dirty="0" smtClean="0"/>
          </a:p>
          <a:p>
            <a:pPr>
              <a:buFont typeface="Wingdings" pitchFamily="2" charset="2"/>
              <a:buChar char="Ø"/>
            </a:pPr>
            <a:r>
              <a:rPr lang="en-US" dirty="0" smtClean="0"/>
              <a:t>Extensor </a:t>
            </a:r>
            <a:r>
              <a:rPr lang="en-US" dirty="0" err="1" smtClean="0"/>
              <a:t>carpi</a:t>
            </a:r>
            <a:r>
              <a:rPr lang="en-US" dirty="0" smtClean="0"/>
              <a:t> </a:t>
            </a:r>
            <a:r>
              <a:rPr lang="en-US" dirty="0" err="1" smtClean="0"/>
              <a:t>radialis</a:t>
            </a:r>
            <a:r>
              <a:rPr lang="en-US" dirty="0" smtClean="0"/>
              <a:t> </a:t>
            </a:r>
            <a:r>
              <a:rPr lang="en-US" dirty="0" err="1" smtClean="0"/>
              <a:t>brevis</a:t>
            </a:r>
            <a:endParaRPr lang="en-US" dirty="0" smtClean="0"/>
          </a:p>
          <a:p>
            <a:pPr>
              <a:buFont typeface="Wingdings" pitchFamily="2" charset="2"/>
              <a:buChar char="Ø"/>
            </a:pPr>
            <a:r>
              <a:rPr lang="en-US" dirty="0" smtClean="0"/>
              <a:t>Extensor </a:t>
            </a:r>
            <a:r>
              <a:rPr lang="en-US" dirty="0" err="1" smtClean="0"/>
              <a:t>carpi</a:t>
            </a:r>
            <a:r>
              <a:rPr lang="en-US" dirty="0" smtClean="0"/>
              <a:t> </a:t>
            </a:r>
            <a:r>
              <a:rPr lang="en-US" dirty="0" err="1" smtClean="0"/>
              <a:t>ulnaris</a:t>
            </a:r>
            <a:endParaRPr lang="en-US" dirty="0" smtClean="0"/>
          </a:p>
          <a:p>
            <a:pPr>
              <a:buFont typeface="Wingdings" pitchFamily="2" charset="2"/>
              <a:buChar char="Ø"/>
            </a:pPr>
            <a:r>
              <a:rPr lang="en-US" dirty="0" smtClean="0"/>
              <a:t>Extensor </a:t>
            </a:r>
            <a:r>
              <a:rPr lang="en-US" dirty="0" err="1" smtClean="0"/>
              <a:t>digitorum</a:t>
            </a:r>
            <a:r>
              <a:rPr lang="en-US" dirty="0" smtClean="0"/>
              <a:t> </a:t>
            </a:r>
            <a:r>
              <a:rPr lang="en-US" dirty="0" err="1" smtClean="0"/>
              <a:t>communis</a:t>
            </a:r>
            <a:endParaRPr lang="en-US" dirty="0" smtClean="0"/>
          </a:p>
          <a:p>
            <a:pPr>
              <a:buFont typeface="Wingdings" pitchFamily="2" charset="2"/>
              <a:buChar char="Ø"/>
            </a:pPr>
            <a:r>
              <a:rPr lang="en-US" dirty="0" smtClean="0"/>
              <a:t>Extensor </a:t>
            </a:r>
            <a:r>
              <a:rPr lang="en-US" dirty="0" err="1" smtClean="0"/>
              <a:t>pollicis</a:t>
            </a:r>
            <a:r>
              <a:rPr lang="en-US" dirty="0" smtClean="0"/>
              <a:t> </a:t>
            </a:r>
            <a:r>
              <a:rPr lang="en-US" dirty="0" err="1" smtClean="0"/>
              <a:t>longus</a:t>
            </a:r>
            <a:endParaRPr lang="en-US" dirty="0" smtClean="0"/>
          </a:p>
          <a:p>
            <a:pPr>
              <a:buFont typeface="Wingdings" pitchFamily="2" charset="2"/>
              <a:buChar char="Ø"/>
            </a:pPr>
            <a:r>
              <a:rPr lang="en-US" dirty="0" smtClean="0"/>
              <a:t>Extensor </a:t>
            </a:r>
            <a:r>
              <a:rPr lang="en-US" dirty="0" err="1" smtClean="0"/>
              <a:t>pollicis</a:t>
            </a:r>
            <a:r>
              <a:rPr lang="en-US" dirty="0" smtClean="0"/>
              <a:t> </a:t>
            </a:r>
            <a:r>
              <a:rPr lang="en-US" dirty="0" err="1" smtClean="0"/>
              <a:t>brevis</a:t>
            </a:r>
            <a:endParaRPr lang="en-US" dirty="0" smtClean="0"/>
          </a:p>
          <a:p>
            <a:pPr>
              <a:buFont typeface="Wingdings" pitchFamily="2" charset="2"/>
              <a:buChar char="Ø"/>
            </a:pPr>
            <a:r>
              <a:rPr lang="en-US" dirty="0" smtClean="0"/>
              <a:t>Abductor </a:t>
            </a:r>
            <a:r>
              <a:rPr lang="en-US" dirty="0" err="1" smtClean="0"/>
              <a:t>pollicis</a:t>
            </a:r>
            <a:r>
              <a:rPr lang="en-US" dirty="0" smtClean="0"/>
              <a:t> </a:t>
            </a:r>
            <a:r>
              <a:rPr lang="en-US" dirty="0" err="1" smtClean="0"/>
              <a:t>longus</a:t>
            </a:r>
            <a:endParaRPr lang="en-US" dirty="0" smtClean="0"/>
          </a:p>
          <a:p>
            <a:pPr>
              <a:buFont typeface="Wingdings" pitchFamily="2" charset="2"/>
              <a:buChar char="Ø"/>
            </a:pPr>
            <a:r>
              <a:rPr lang="en-US" dirty="0" smtClean="0"/>
              <a:t>Extensor </a:t>
            </a:r>
            <a:r>
              <a:rPr lang="en-US" dirty="0" err="1" smtClean="0"/>
              <a:t>indicis</a:t>
            </a:r>
            <a:endParaRPr lang="en-US" dirty="0" smtClean="0"/>
          </a:p>
          <a:p>
            <a:pPr>
              <a:buFont typeface="Wingdings" pitchFamily="2" charset="2"/>
              <a:buChar char="Ø"/>
            </a:pPr>
            <a:r>
              <a:rPr lang="en-US" dirty="0" smtClean="0"/>
              <a:t>Extensor </a:t>
            </a:r>
            <a:r>
              <a:rPr lang="en-US" dirty="0" err="1" smtClean="0"/>
              <a:t>digiti</a:t>
            </a:r>
            <a:r>
              <a:rPr lang="en-US" dirty="0" smtClean="0"/>
              <a:t> </a:t>
            </a:r>
            <a:r>
              <a:rPr lang="en-US" dirty="0" err="1" smtClean="0"/>
              <a:t>minimi</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Hand complex</a:t>
            </a:r>
            <a:endParaRPr lang="en-US" dirty="0"/>
          </a:p>
        </p:txBody>
      </p:sp>
      <p:sp>
        <p:nvSpPr>
          <p:cNvPr id="3" name="Content Placeholder 2"/>
          <p:cNvSpPr>
            <a:spLocks noGrp="1"/>
          </p:cNvSpPr>
          <p:nvPr>
            <p:ph idx="1"/>
          </p:nvPr>
        </p:nvSpPr>
        <p:spPr/>
        <p:txBody>
          <a:bodyPr/>
          <a:lstStyle/>
          <a:p>
            <a:r>
              <a:rPr lang="en-US" dirty="0" smtClean="0"/>
              <a:t>It consists of five digits</a:t>
            </a:r>
          </a:p>
          <a:p>
            <a:r>
              <a:rPr lang="en-US" dirty="0" smtClean="0"/>
              <a:t>Total bones: 19</a:t>
            </a:r>
          </a:p>
          <a:p>
            <a:r>
              <a:rPr lang="en-US" dirty="0" smtClean="0"/>
              <a:t>Total joints: 19</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2438400" y="1219200"/>
            <a:ext cx="4438650" cy="47250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u="sng" dirty="0" err="1" smtClean="0"/>
              <a:t>Carpometacarpal</a:t>
            </a:r>
            <a:r>
              <a:rPr lang="en-US" b="1" u="sng" dirty="0" smtClean="0"/>
              <a:t> and </a:t>
            </a:r>
            <a:r>
              <a:rPr lang="en-US" b="1" u="sng" dirty="0" err="1" smtClean="0"/>
              <a:t>Intermetacarpal</a:t>
            </a:r>
            <a:r>
              <a:rPr lang="en-US" b="1" u="sng" dirty="0" smtClean="0"/>
              <a:t> Joints of fingers</a:t>
            </a:r>
            <a:endParaRPr lang="en-US" dirty="0" smtClean="0"/>
          </a:p>
          <a:p>
            <a:r>
              <a:rPr lang="en-US" dirty="0" smtClean="0"/>
              <a:t>Composed of the articulations between the distal carpal row and the bases of the second through fifth metacarpals.</a:t>
            </a:r>
          </a:p>
          <a:p>
            <a:r>
              <a:rPr lang="en-US" dirty="0" smtClean="0"/>
              <a:t>2</a:t>
            </a:r>
            <a:r>
              <a:rPr lang="en-US" baseline="30000" dirty="0" smtClean="0"/>
              <a:t>nd</a:t>
            </a:r>
            <a:r>
              <a:rPr lang="en-US" dirty="0" smtClean="0"/>
              <a:t> metacarpal- trapezoid, secondarily with trapezium and </a:t>
            </a:r>
            <a:r>
              <a:rPr lang="en-US" dirty="0" err="1" smtClean="0"/>
              <a:t>capitate</a:t>
            </a:r>
            <a:endParaRPr lang="en-US" dirty="0" smtClean="0"/>
          </a:p>
          <a:p>
            <a:r>
              <a:rPr lang="en-US" dirty="0" smtClean="0"/>
              <a:t>3</a:t>
            </a:r>
            <a:r>
              <a:rPr lang="en-US" baseline="30000" dirty="0" smtClean="0"/>
              <a:t>rd</a:t>
            </a:r>
            <a:r>
              <a:rPr lang="en-US" dirty="0" smtClean="0"/>
              <a:t> metacarpal- </a:t>
            </a:r>
            <a:r>
              <a:rPr lang="en-US" dirty="0" err="1" smtClean="0"/>
              <a:t>capitate</a:t>
            </a:r>
            <a:endParaRPr lang="en-US" dirty="0" smtClean="0"/>
          </a:p>
          <a:p>
            <a:r>
              <a:rPr lang="en-US" dirty="0" smtClean="0"/>
              <a:t>4</a:t>
            </a:r>
            <a:r>
              <a:rPr lang="en-US" baseline="30000" dirty="0" smtClean="0"/>
              <a:t>th</a:t>
            </a:r>
            <a:r>
              <a:rPr lang="en-US" dirty="0" smtClean="0"/>
              <a:t> metacarpal- </a:t>
            </a:r>
            <a:r>
              <a:rPr lang="en-US" dirty="0" err="1" smtClean="0"/>
              <a:t>capitate</a:t>
            </a:r>
            <a:r>
              <a:rPr lang="en-US" dirty="0" smtClean="0"/>
              <a:t> and </a:t>
            </a:r>
            <a:r>
              <a:rPr lang="en-US" dirty="0" err="1" smtClean="0"/>
              <a:t>hamate</a:t>
            </a:r>
            <a:endParaRPr lang="en-US" dirty="0" smtClean="0"/>
          </a:p>
          <a:p>
            <a:r>
              <a:rPr lang="en-US" dirty="0" err="1" smtClean="0"/>
              <a:t>Intermetacarpal</a:t>
            </a:r>
            <a:r>
              <a:rPr lang="en-US" dirty="0" smtClean="0"/>
              <a:t> articulations are the joints between the bases of the metacarpal bones of the four fingers.</a:t>
            </a:r>
          </a:p>
          <a:p>
            <a:r>
              <a:rPr lang="en-US" dirty="0" smtClean="0"/>
              <a:t>Movement between these joints is of slight gliding.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err="1" smtClean="0"/>
              <a:t>carpometacarpal</a:t>
            </a:r>
            <a:r>
              <a:rPr lang="en-US" dirty="0" smtClean="0"/>
              <a:t> joints of the four fingers have dorsal, </a:t>
            </a:r>
            <a:r>
              <a:rPr lang="en-US" dirty="0" err="1" smtClean="0"/>
              <a:t>volar</a:t>
            </a:r>
            <a:r>
              <a:rPr lang="en-US" dirty="0" smtClean="0"/>
              <a:t> and </a:t>
            </a:r>
            <a:r>
              <a:rPr lang="en-US" dirty="0" err="1" smtClean="0"/>
              <a:t>interrosseous</a:t>
            </a:r>
            <a:r>
              <a:rPr lang="en-US" dirty="0" smtClean="0"/>
              <a:t> ligaments.</a:t>
            </a:r>
          </a:p>
          <a:p>
            <a:r>
              <a:rPr lang="en-US" dirty="0" smtClean="0"/>
              <a:t>Deep transverse metacarpal ligament spans the heads of the second through fourth metacarpals </a:t>
            </a:r>
            <a:r>
              <a:rPr lang="en-US" dirty="0" err="1" smtClean="0"/>
              <a:t>volarly</a:t>
            </a:r>
            <a:r>
              <a:rPr lang="en-US" dirty="0" smtClean="0"/>
              <a:t>.</a:t>
            </a:r>
          </a:p>
          <a:p>
            <a:r>
              <a:rPr lang="en-US" dirty="0" smtClean="0"/>
              <a:t>Proximal transverse arch: bones, TCL, </a:t>
            </a:r>
            <a:r>
              <a:rPr lang="en-US" dirty="0" err="1" smtClean="0"/>
              <a:t>intercarpal</a:t>
            </a:r>
            <a:r>
              <a:rPr lang="en-US" dirty="0" smtClean="0"/>
              <a:t> ligament.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just"/>
            <a:r>
              <a:rPr lang="en-US" dirty="0" smtClean="0"/>
              <a:t>STRUCTURE AND FUNCTION OF THE WRIST </a:t>
            </a:r>
          </a:p>
          <a:p>
            <a:pPr algn="just"/>
            <a:r>
              <a:rPr lang="en-US" dirty="0" smtClean="0"/>
              <a:t>The wrist (</a:t>
            </a:r>
            <a:r>
              <a:rPr lang="en-US" dirty="0" err="1" smtClean="0"/>
              <a:t>carpus</a:t>
            </a:r>
            <a:r>
              <a:rPr lang="en-US" dirty="0" smtClean="0"/>
              <a:t>) consists of two compound joints: the </a:t>
            </a:r>
            <a:r>
              <a:rPr lang="en-US" dirty="0" err="1" smtClean="0"/>
              <a:t>radiocarpal</a:t>
            </a:r>
            <a:r>
              <a:rPr lang="en-US" dirty="0" smtClean="0"/>
              <a:t> and the </a:t>
            </a:r>
            <a:r>
              <a:rPr lang="en-US" dirty="0" err="1" smtClean="0"/>
              <a:t>midcarpal</a:t>
            </a:r>
            <a:r>
              <a:rPr lang="en-US" dirty="0" smtClean="0"/>
              <a:t> joints, referred to collectively as the wrist complex.</a:t>
            </a:r>
          </a:p>
          <a:p>
            <a:pPr algn="just"/>
            <a:r>
              <a:rPr lang="en-US" dirty="0" smtClean="0"/>
              <a:t>The </a:t>
            </a:r>
            <a:r>
              <a:rPr lang="en-US" dirty="0" err="1" smtClean="0"/>
              <a:t>radiocarpal</a:t>
            </a:r>
            <a:r>
              <a:rPr lang="en-US" dirty="0" smtClean="0"/>
              <a:t> joint is formed by the radius and </a:t>
            </a:r>
            <a:r>
              <a:rPr lang="en-US" dirty="0" err="1" smtClean="0"/>
              <a:t>radioulnar</a:t>
            </a:r>
            <a:r>
              <a:rPr lang="en-US" dirty="0" smtClean="0"/>
              <a:t> disk as part of the triangular </a:t>
            </a:r>
            <a:r>
              <a:rPr lang="en-US" dirty="0" err="1" smtClean="0"/>
              <a:t>fibrocartilage</a:t>
            </a:r>
            <a:r>
              <a:rPr lang="en-US" dirty="0" smtClean="0"/>
              <a:t> complex (TFCC) proximally and by the </a:t>
            </a:r>
            <a:r>
              <a:rPr lang="en-US" dirty="0" err="1" smtClean="0"/>
              <a:t>scaphoid</a:t>
            </a:r>
            <a:r>
              <a:rPr lang="en-US" dirty="0" smtClean="0"/>
              <a:t>, </a:t>
            </a:r>
            <a:r>
              <a:rPr lang="en-US" dirty="0" err="1" smtClean="0"/>
              <a:t>lunate</a:t>
            </a:r>
            <a:r>
              <a:rPr lang="en-US" dirty="0" smtClean="0"/>
              <a:t>, and </a:t>
            </a:r>
            <a:r>
              <a:rPr lang="en-US" dirty="0" err="1" smtClean="0"/>
              <a:t>triquetrum</a:t>
            </a:r>
            <a:r>
              <a:rPr lang="en-US" dirty="0" smtClean="0"/>
              <a:t> distally </a:t>
            </a:r>
          </a:p>
          <a:p>
            <a:pPr algn="just"/>
            <a:endParaRPr lang="en-US" dirty="0" smtClean="0"/>
          </a:p>
          <a:p>
            <a:pPr algn="just">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2133600" y="1143000"/>
            <a:ext cx="4338638" cy="45502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motion</a:t>
            </a:r>
            <a:endParaRPr lang="en-US" dirty="0"/>
          </a:p>
        </p:txBody>
      </p:sp>
      <p:sp>
        <p:nvSpPr>
          <p:cNvPr id="3" name="Content Placeholder 2"/>
          <p:cNvSpPr>
            <a:spLocks noGrp="1"/>
          </p:cNvSpPr>
          <p:nvPr>
            <p:ph idx="1"/>
          </p:nvPr>
        </p:nvSpPr>
        <p:spPr/>
        <p:txBody>
          <a:bodyPr/>
          <a:lstStyle/>
          <a:p>
            <a:r>
              <a:rPr lang="en-US" dirty="0" smtClean="0"/>
              <a:t>Observable at metacarpal heads.</a:t>
            </a:r>
          </a:p>
          <a:p>
            <a:r>
              <a:rPr lang="en-US" dirty="0" smtClean="0"/>
              <a:t>Increasing from second to fifth CMC joints</a:t>
            </a:r>
          </a:p>
          <a:p>
            <a:r>
              <a:rPr lang="en-US" dirty="0" smtClean="0"/>
              <a:t>Plane synovial joints with one degree of freedom: flexion/extension</a:t>
            </a:r>
          </a:p>
          <a:p>
            <a:r>
              <a:rPr lang="en-US" dirty="0" smtClean="0"/>
              <a:t>Fifth is saddle joint with two degree of freedom.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b="1" dirty="0" err="1" smtClean="0"/>
              <a:t>Metacarpophalangeal</a:t>
            </a:r>
            <a:r>
              <a:rPr lang="en-US" b="1" dirty="0" smtClean="0"/>
              <a:t> Joints of Digits 2 through 5</a:t>
            </a:r>
            <a:endParaRPr lang="en-US" dirty="0" smtClean="0"/>
          </a:p>
          <a:p>
            <a:pPr algn="just">
              <a:buNone/>
            </a:pPr>
            <a:endParaRPr lang="en-US" dirty="0" smtClean="0"/>
          </a:p>
          <a:p>
            <a:pPr algn="just"/>
            <a:r>
              <a:rPr lang="en-US" dirty="0" smtClean="0"/>
              <a:t>The </a:t>
            </a:r>
            <a:r>
              <a:rPr lang="en-US" dirty="0" err="1" smtClean="0"/>
              <a:t>metacarpophalangeal</a:t>
            </a:r>
            <a:r>
              <a:rPr lang="en-US" dirty="0" smtClean="0"/>
              <a:t> (MCP) joints are biaxial </a:t>
            </a:r>
            <a:r>
              <a:rPr lang="en-US" dirty="0" err="1" smtClean="0"/>
              <a:t>condyloid</a:t>
            </a:r>
            <a:r>
              <a:rPr lang="en-US" dirty="0" smtClean="0"/>
              <a:t> joints between the convex head of the metacarpal and base of the phalanx. </a:t>
            </a:r>
          </a:p>
          <a:p>
            <a:pPr algn="just"/>
            <a:r>
              <a:rPr lang="en-US" dirty="0" smtClean="0"/>
              <a:t>The MP joint is surrounded by a capsule.</a:t>
            </a:r>
          </a:p>
          <a:p>
            <a:pPr algn="just"/>
            <a:r>
              <a:rPr lang="en-US" dirty="0" smtClean="0"/>
              <a:t>Each joint is supported by a </a:t>
            </a:r>
            <a:r>
              <a:rPr lang="en-US" dirty="0" err="1" smtClean="0"/>
              <a:t>volar</a:t>
            </a:r>
            <a:r>
              <a:rPr lang="en-US" dirty="0" smtClean="0"/>
              <a:t> and two collateral ligaments. The collaterals become taut in full flexion and prevent abduction and adduction in this position.</a:t>
            </a:r>
          </a:p>
          <a:p>
            <a:pPr algn="just"/>
            <a:r>
              <a:rPr lang="en-US" dirty="0" err="1" smtClean="0"/>
              <a:t>Volar</a:t>
            </a:r>
            <a:r>
              <a:rPr lang="en-US" dirty="0" smtClean="0"/>
              <a:t> plate: it is a unique structure that increases joint congruence. Also provides stability to the MP joint by limiting hyperextension.</a:t>
            </a:r>
          </a:p>
          <a:p>
            <a:pPr algn="just"/>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371600" y="1219200"/>
            <a:ext cx="5867400" cy="41591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Movements are flexion, extension, abduction, adduction and </a:t>
            </a:r>
            <a:r>
              <a:rPr lang="en-US" dirty="0" err="1" smtClean="0"/>
              <a:t>circumduction</a:t>
            </a:r>
            <a:r>
              <a:rPr lang="en-US" dirty="0" smtClean="0"/>
              <a:t>.</a:t>
            </a:r>
          </a:p>
          <a:p>
            <a:pPr>
              <a:buNone/>
            </a:pPr>
            <a:endParaRPr lang="en-US" b="1" i="1" dirty="0" smtClean="0"/>
          </a:p>
          <a:p>
            <a:r>
              <a:rPr lang="en-US" b="1" i="1" dirty="0" err="1" smtClean="0"/>
              <a:t>Arthrokinematics</a:t>
            </a:r>
            <a:r>
              <a:rPr lang="en-US" b="1" i="1" dirty="0" smtClean="0"/>
              <a:t>. </a:t>
            </a:r>
            <a:r>
              <a:rPr lang="en-US" dirty="0" smtClean="0"/>
              <a:t>The distal end of each metacarpal is convex and the proximal phalanx concave.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fontScale="85000" lnSpcReduction="20000"/>
          </a:bodyPr>
          <a:lstStyle/>
          <a:p>
            <a:pPr algn="just"/>
            <a:r>
              <a:rPr lang="en-US" b="1" dirty="0" err="1" smtClean="0"/>
              <a:t>Interphalangeal</a:t>
            </a:r>
            <a:r>
              <a:rPr lang="en-US" b="1" dirty="0" smtClean="0"/>
              <a:t> Joints and MCP Joint</a:t>
            </a:r>
            <a:endParaRPr lang="en-US" dirty="0" smtClean="0"/>
          </a:p>
          <a:p>
            <a:pPr algn="just">
              <a:buNone/>
            </a:pPr>
            <a:endParaRPr lang="en-US" dirty="0" smtClean="0"/>
          </a:p>
          <a:p>
            <a:pPr algn="just"/>
            <a:r>
              <a:rPr lang="en-US" b="1" i="1" dirty="0" smtClean="0"/>
              <a:t>Characteristics. </a:t>
            </a:r>
            <a:r>
              <a:rPr lang="en-US" dirty="0" smtClean="0"/>
              <a:t>Each of these joints is a </a:t>
            </a:r>
            <a:r>
              <a:rPr lang="en-US" dirty="0" err="1" smtClean="0"/>
              <a:t>uniaxial</a:t>
            </a:r>
            <a:r>
              <a:rPr lang="en-US" dirty="0" smtClean="0"/>
              <a:t> </a:t>
            </a:r>
            <a:r>
              <a:rPr lang="en-US" b="1" dirty="0" smtClean="0"/>
              <a:t>hinge</a:t>
            </a:r>
            <a:r>
              <a:rPr lang="en-US" dirty="0" smtClean="0"/>
              <a:t> joint. There is a proximal (PIP) and distal (DIP) </a:t>
            </a:r>
            <a:r>
              <a:rPr lang="en-US" dirty="0" err="1" smtClean="0"/>
              <a:t>interphalangeal</a:t>
            </a:r>
            <a:r>
              <a:rPr lang="en-US" dirty="0" smtClean="0"/>
              <a:t> joint for each digit, 2 through 5. </a:t>
            </a:r>
          </a:p>
          <a:p>
            <a:pPr algn="just"/>
            <a:r>
              <a:rPr lang="en-US" dirty="0" smtClean="0"/>
              <a:t>The capsule of each joint is reinforced with collateral ligaments, which are taut in extension. Going radial to </a:t>
            </a:r>
            <a:r>
              <a:rPr lang="en-US" dirty="0" err="1" smtClean="0"/>
              <a:t>ulnar</a:t>
            </a:r>
            <a:r>
              <a:rPr lang="en-US" dirty="0" smtClean="0"/>
              <a:t> in digits 2 through 5, there is increasing flexion/ extension range in the joints. This allows for greater opposition of the </a:t>
            </a:r>
            <a:r>
              <a:rPr lang="en-US" dirty="0" err="1" smtClean="0"/>
              <a:t>ulnar</a:t>
            </a:r>
            <a:r>
              <a:rPr lang="en-US" dirty="0" smtClean="0"/>
              <a:t> fingers to the thumb and also causes a potentially tighter grip on the </a:t>
            </a:r>
            <a:r>
              <a:rPr lang="en-US" dirty="0" err="1" smtClean="0"/>
              <a:t>ulnar</a:t>
            </a:r>
            <a:r>
              <a:rPr lang="en-US" dirty="0" smtClean="0"/>
              <a:t> side of the hand.</a:t>
            </a:r>
          </a:p>
          <a:p>
            <a:pPr algn="just"/>
            <a:r>
              <a:rPr lang="en-US" b="1" i="1" dirty="0" err="1" smtClean="0"/>
              <a:t>Arthrokinematics</a:t>
            </a:r>
            <a:r>
              <a:rPr lang="en-US" b="1" i="1" dirty="0" smtClean="0"/>
              <a:t>. </a:t>
            </a:r>
            <a:r>
              <a:rPr lang="en-US" dirty="0" smtClean="0"/>
              <a:t>The articulating surface at the distal end of each phalanx is convex; the articulating surface at the proximal end of each phalanx is concave.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finger flexors</a:t>
            </a:r>
            <a:endParaRPr lang="en-US" dirty="0"/>
          </a:p>
        </p:txBody>
      </p:sp>
      <p:sp>
        <p:nvSpPr>
          <p:cNvPr id="3" name="Content Placeholder 2"/>
          <p:cNvSpPr>
            <a:spLocks noGrp="1"/>
          </p:cNvSpPr>
          <p:nvPr>
            <p:ph idx="1"/>
          </p:nvPr>
        </p:nvSpPr>
        <p:spPr/>
        <p:txBody>
          <a:bodyPr/>
          <a:lstStyle/>
          <a:p>
            <a:r>
              <a:rPr lang="en-US" dirty="0" smtClean="0"/>
              <a:t>Flexor </a:t>
            </a:r>
            <a:r>
              <a:rPr lang="en-US" dirty="0" err="1" smtClean="0"/>
              <a:t>digitorum</a:t>
            </a:r>
            <a:r>
              <a:rPr lang="en-US" dirty="0" smtClean="0"/>
              <a:t> </a:t>
            </a:r>
            <a:r>
              <a:rPr lang="en-US" dirty="0" err="1" smtClean="0"/>
              <a:t>superficialis</a:t>
            </a:r>
            <a:endParaRPr lang="en-US" dirty="0" smtClean="0"/>
          </a:p>
          <a:p>
            <a:r>
              <a:rPr lang="en-US" dirty="0" smtClean="0"/>
              <a:t>Flexor </a:t>
            </a:r>
            <a:r>
              <a:rPr lang="en-US" dirty="0" err="1" smtClean="0"/>
              <a:t>digitorum</a:t>
            </a:r>
            <a:r>
              <a:rPr lang="en-US" dirty="0" smtClean="0"/>
              <a:t> </a:t>
            </a:r>
            <a:r>
              <a:rPr lang="en-US" dirty="0" err="1" smtClean="0"/>
              <a:t>profundus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E:\superficialis.png"/>
          <p:cNvPicPr>
            <a:picLocks noGrp="1" noChangeAspect="1" noChangeArrowheads="1"/>
          </p:cNvPicPr>
          <p:nvPr>
            <p:ph idx="1"/>
          </p:nvPr>
        </p:nvPicPr>
        <p:blipFill>
          <a:blip r:embed="rId2" cstate="print"/>
          <a:srcRect/>
          <a:stretch>
            <a:fillRect/>
          </a:stretch>
        </p:blipFill>
        <p:spPr bwMode="auto">
          <a:xfrm>
            <a:off x="2743200" y="457200"/>
            <a:ext cx="4068675" cy="5257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E:\profundus.jpg"/>
          <p:cNvPicPr>
            <a:picLocks noGrp="1" noChangeAspect="1" noChangeArrowheads="1"/>
          </p:cNvPicPr>
          <p:nvPr>
            <p:ph idx="1"/>
          </p:nvPr>
        </p:nvPicPr>
        <p:blipFill>
          <a:blip r:embed="rId2" cstate="print"/>
          <a:stretch>
            <a:fillRect/>
          </a:stretch>
        </p:blipFill>
        <p:spPr bwMode="auto">
          <a:xfrm>
            <a:off x="457200" y="1857375"/>
            <a:ext cx="7620000" cy="42862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finger extensors</a:t>
            </a:r>
            <a:endParaRPr lang="en-US" dirty="0"/>
          </a:p>
        </p:txBody>
      </p:sp>
      <p:sp>
        <p:nvSpPr>
          <p:cNvPr id="3" name="Content Placeholder 2"/>
          <p:cNvSpPr>
            <a:spLocks noGrp="1"/>
          </p:cNvSpPr>
          <p:nvPr>
            <p:ph idx="1"/>
          </p:nvPr>
        </p:nvSpPr>
        <p:spPr/>
        <p:txBody>
          <a:bodyPr/>
          <a:lstStyle/>
          <a:p>
            <a:r>
              <a:rPr lang="en-US" dirty="0" smtClean="0"/>
              <a:t>Extensor </a:t>
            </a:r>
            <a:r>
              <a:rPr lang="en-US" dirty="0" err="1" smtClean="0"/>
              <a:t>digitorum</a:t>
            </a:r>
            <a:r>
              <a:rPr lang="en-US" dirty="0" smtClean="0"/>
              <a:t> </a:t>
            </a:r>
            <a:r>
              <a:rPr lang="en-US" dirty="0" err="1" smtClean="0"/>
              <a:t>communis</a:t>
            </a:r>
            <a:endParaRPr lang="en-US" dirty="0" smtClean="0"/>
          </a:p>
          <a:p>
            <a:r>
              <a:rPr lang="en-US" dirty="0" smtClean="0"/>
              <a:t>Extensor </a:t>
            </a:r>
            <a:r>
              <a:rPr lang="en-US" dirty="0" err="1" smtClean="0"/>
              <a:t>indicis</a:t>
            </a:r>
            <a:endParaRPr lang="en-US" dirty="0" smtClean="0"/>
          </a:p>
          <a:p>
            <a:r>
              <a:rPr lang="en-US" dirty="0" smtClean="0"/>
              <a:t>Extensor </a:t>
            </a:r>
            <a:r>
              <a:rPr lang="en-US" dirty="0" err="1" smtClean="0"/>
              <a:t>digiti</a:t>
            </a:r>
            <a:r>
              <a:rPr lang="en-US" dirty="0" smtClean="0"/>
              <a:t> </a:t>
            </a:r>
            <a:r>
              <a:rPr lang="en-US" dirty="0" err="1" smtClean="0"/>
              <a:t>minimi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pic>
        <p:nvPicPr>
          <p:cNvPr id="4" name="Content Placeholder 3"/>
          <p:cNvPicPr>
            <a:picLocks noGrp="1"/>
          </p:cNvPicPr>
          <p:nvPr>
            <p:ph idx="1"/>
          </p:nvPr>
        </p:nvPicPr>
        <p:blipFill>
          <a:blip r:embed="rId2" cstate="print"/>
          <a:srcRect/>
          <a:stretch>
            <a:fillRect/>
          </a:stretch>
        </p:blipFill>
        <p:spPr bwMode="auto">
          <a:xfrm>
            <a:off x="2387121" y="1322659"/>
            <a:ext cx="4369758" cy="4242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E:\edc.jpg"/>
          <p:cNvPicPr>
            <a:picLocks noGrp="1" noChangeAspect="1" noChangeArrowheads="1"/>
          </p:cNvPicPr>
          <p:nvPr>
            <p:ph idx="1"/>
          </p:nvPr>
        </p:nvPicPr>
        <p:blipFill>
          <a:blip r:embed="rId2" cstate="print"/>
          <a:stretch>
            <a:fillRect/>
          </a:stretch>
        </p:blipFill>
        <p:spPr bwMode="auto">
          <a:xfrm>
            <a:off x="457200" y="1857375"/>
            <a:ext cx="7620000" cy="42862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E:\indicis.jpg"/>
          <p:cNvPicPr>
            <a:picLocks noGrp="1" noChangeAspect="1" noChangeArrowheads="1"/>
          </p:cNvPicPr>
          <p:nvPr>
            <p:ph idx="1"/>
          </p:nvPr>
        </p:nvPicPr>
        <p:blipFill>
          <a:blip r:embed="rId2" cstate="print"/>
          <a:srcRect/>
          <a:stretch>
            <a:fillRect/>
          </a:stretch>
        </p:blipFill>
        <p:spPr bwMode="auto">
          <a:xfrm>
            <a:off x="3429000" y="457200"/>
            <a:ext cx="2243138" cy="577543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muscles</a:t>
            </a:r>
            <a:endParaRPr lang="en-US" dirty="0"/>
          </a:p>
        </p:txBody>
      </p:sp>
      <p:sp>
        <p:nvSpPr>
          <p:cNvPr id="3" name="Content Placeholder 2"/>
          <p:cNvSpPr>
            <a:spLocks noGrp="1"/>
          </p:cNvSpPr>
          <p:nvPr>
            <p:ph idx="1"/>
          </p:nvPr>
        </p:nvSpPr>
        <p:spPr/>
        <p:txBody>
          <a:bodyPr/>
          <a:lstStyle/>
          <a:p>
            <a:r>
              <a:rPr lang="en-US" dirty="0" smtClean="0"/>
              <a:t>Dorsal and </a:t>
            </a:r>
            <a:r>
              <a:rPr lang="en-US" dirty="0" err="1" smtClean="0"/>
              <a:t>volar</a:t>
            </a:r>
            <a:r>
              <a:rPr lang="en-US" dirty="0" smtClean="0"/>
              <a:t> </a:t>
            </a:r>
            <a:r>
              <a:rPr lang="en-US" dirty="0" err="1" smtClean="0"/>
              <a:t>interossei</a:t>
            </a:r>
            <a:endParaRPr lang="en-US" dirty="0" smtClean="0"/>
          </a:p>
          <a:p>
            <a:r>
              <a:rPr lang="en-US" dirty="0" err="1" smtClean="0"/>
              <a:t>Lumbricals</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990600"/>
            <a:ext cx="3581400" cy="44146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114800" y="1219200"/>
            <a:ext cx="4114800" cy="4231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905000" y="762000"/>
            <a:ext cx="5238750" cy="53352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thumb</a:t>
            </a:r>
            <a:endParaRPr lang="en-US" dirty="0"/>
          </a:p>
        </p:txBody>
      </p:sp>
      <p:sp>
        <p:nvSpPr>
          <p:cNvPr id="3" name="Content Placeholder 2"/>
          <p:cNvSpPr>
            <a:spLocks noGrp="1"/>
          </p:cNvSpPr>
          <p:nvPr>
            <p:ph idx="1"/>
          </p:nvPr>
        </p:nvSpPr>
        <p:spPr/>
        <p:txBody>
          <a:bodyPr/>
          <a:lstStyle/>
          <a:p>
            <a:r>
              <a:rPr lang="en-US" dirty="0" smtClean="0"/>
              <a:t>CMC joint of thumb is the articulation between the trapezium and the base of the first metacarpal.</a:t>
            </a:r>
          </a:p>
          <a:p>
            <a:r>
              <a:rPr lang="en-US" dirty="0" smtClean="0"/>
              <a:t>It is a saddle joint.</a:t>
            </a:r>
          </a:p>
          <a:p>
            <a:r>
              <a:rPr lang="en-US" dirty="0" smtClean="0"/>
              <a:t>flexion/extension, abduction/adduction, opposition</a:t>
            </a:r>
          </a:p>
          <a:p>
            <a:r>
              <a:rPr lang="en-US" dirty="0" smtClean="0"/>
              <a:t>Ligaments: </a:t>
            </a:r>
            <a:r>
              <a:rPr lang="en-US" dirty="0" err="1" smtClean="0"/>
              <a:t>intermetacarpal</a:t>
            </a:r>
            <a:r>
              <a:rPr lang="en-US" dirty="0" smtClean="0"/>
              <a:t>, </a:t>
            </a:r>
            <a:r>
              <a:rPr lang="en-US" dirty="0" err="1" smtClean="0"/>
              <a:t>dorsoradial</a:t>
            </a:r>
            <a:r>
              <a:rPr lang="en-US" dirty="0" smtClean="0"/>
              <a:t>, anterior oblique ligament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MCP joint of thumb: </a:t>
            </a:r>
            <a:r>
              <a:rPr lang="en-US" dirty="0" err="1" smtClean="0"/>
              <a:t>condyloid</a:t>
            </a:r>
            <a:r>
              <a:rPr lang="en-US" dirty="0" smtClean="0"/>
              <a:t> joint with two degree of motion</a:t>
            </a:r>
          </a:p>
          <a:p>
            <a:r>
              <a:rPr lang="en-US" dirty="0" smtClean="0"/>
              <a:t>The thumb has only one </a:t>
            </a:r>
            <a:r>
              <a:rPr lang="en-US" dirty="0" err="1" smtClean="0"/>
              <a:t>interphalangeal</a:t>
            </a:r>
            <a:r>
              <a:rPr lang="en-US" dirty="0" smtClean="0"/>
              <a:t> joint, The MCP joint of the thumb differs in that it is reinforced by two </a:t>
            </a:r>
            <a:r>
              <a:rPr lang="en-US" dirty="0" err="1" smtClean="0"/>
              <a:t>sesamoid</a:t>
            </a:r>
            <a:r>
              <a:rPr lang="en-US" dirty="0" smtClean="0"/>
              <a:t> bones on the </a:t>
            </a:r>
            <a:r>
              <a:rPr lang="en-US" dirty="0" err="1" smtClean="0"/>
              <a:t>volar</a:t>
            </a:r>
            <a:r>
              <a:rPr lang="en-US" dirty="0" smtClean="0"/>
              <a:t> surface, which improve the leverage of the flexor </a:t>
            </a:r>
            <a:r>
              <a:rPr lang="en-US" dirty="0" err="1" smtClean="0"/>
              <a:t>pollicis</a:t>
            </a:r>
            <a:r>
              <a:rPr lang="en-US" dirty="0" smtClean="0"/>
              <a:t> </a:t>
            </a:r>
            <a:r>
              <a:rPr lang="en-US" dirty="0" err="1" smtClean="0"/>
              <a:t>brevis</a:t>
            </a:r>
            <a:r>
              <a:rPr lang="en-US" dirty="0" smtClean="0"/>
              <a:t> muscle.</a:t>
            </a:r>
          </a:p>
          <a:p>
            <a:r>
              <a:rPr lang="en-US" dirty="0" smtClean="0"/>
              <a:t>Ligaments: collateral ligament, </a:t>
            </a:r>
            <a:r>
              <a:rPr lang="en-US" dirty="0" err="1" smtClean="0"/>
              <a:t>intersesamoid</a:t>
            </a:r>
            <a:r>
              <a:rPr lang="en-US" dirty="0" smtClean="0"/>
              <a:t> ligament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thumb muscles</a:t>
            </a:r>
            <a:endParaRPr lang="en-US" dirty="0"/>
          </a:p>
        </p:txBody>
      </p:sp>
      <p:sp>
        <p:nvSpPr>
          <p:cNvPr id="3" name="Content Placeholder 2"/>
          <p:cNvSpPr>
            <a:spLocks noGrp="1"/>
          </p:cNvSpPr>
          <p:nvPr>
            <p:ph idx="1"/>
          </p:nvPr>
        </p:nvSpPr>
        <p:spPr/>
        <p:txBody>
          <a:bodyPr/>
          <a:lstStyle/>
          <a:p>
            <a:r>
              <a:rPr lang="en-US" dirty="0" smtClean="0"/>
              <a:t>Flexor </a:t>
            </a:r>
            <a:r>
              <a:rPr lang="en-US" dirty="0" err="1" smtClean="0"/>
              <a:t>pollicis</a:t>
            </a:r>
            <a:r>
              <a:rPr lang="en-US" dirty="0" smtClean="0"/>
              <a:t> </a:t>
            </a:r>
            <a:r>
              <a:rPr lang="en-US" dirty="0" err="1" smtClean="0"/>
              <a:t>longus</a:t>
            </a:r>
            <a:endParaRPr lang="en-US" dirty="0" smtClean="0"/>
          </a:p>
          <a:p>
            <a:r>
              <a:rPr lang="en-US" dirty="0" smtClean="0"/>
              <a:t>Extensor </a:t>
            </a:r>
            <a:r>
              <a:rPr lang="en-US" dirty="0" err="1" smtClean="0"/>
              <a:t>pollicis</a:t>
            </a:r>
            <a:r>
              <a:rPr lang="en-US" dirty="0" smtClean="0"/>
              <a:t> </a:t>
            </a:r>
            <a:r>
              <a:rPr lang="en-US" dirty="0" err="1" smtClean="0"/>
              <a:t>longus</a:t>
            </a:r>
            <a:endParaRPr lang="en-US" dirty="0" smtClean="0"/>
          </a:p>
          <a:p>
            <a:r>
              <a:rPr lang="en-US" dirty="0" smtClean="0"/>
              <a:t>Extensor </a:t>
            </a:r>
            <a:r>
              <a:rPr lang="en-US" dirty="0" err="1" smtClean="0"/>
              <a:t>pollicis</a:t>
            </a:r>
            <a:r>
              <a:rPr lang="en-US" dirty="0" smtClean="0"/>
              <a:t> </a:t>
            </a:r>
            <a:r>
              <a:rPr lang="en-US" dirty="0" err="1" smtClean="0"/>
              <a:t>brevis</a:t>
            </a:r>
            <a:endParaRPr lang="en-US" dirty="0" smtClean="0"/>
          </a:p>
          <a:p>
            <a:r>
              <a:rPr lang="en-US" dirty="0" smtClean="0"/>
              <a:t>Abductor </a:t>
            </a:r>
            <a:r>
              <a:rPr lang="en-US" dirty="0" err="1" smtClean="0"/>
              <a:t>pollicis</a:t>
            </a:r>
            <a:r>
              <a:rPr lang="en-US" dirty="0" smtClean="0"/>
              <a:t> </a:t>
            </a:r>
            <a:r>
              <a:rPr lang="en-US" dirty="0" err="1" smtClean="0"/>
              <a:t>longus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E:\fpl.jpg"/>
          <p:cNvPicPr>
            <a:picLocks noGrp="1" noChangeAspect="1" noChangeArrowheads="1"/>
          </p:cNvPicPr>
          <p:nvPr>
            <p:ph idx="1"/>
          </p:nvPr>
        </p:nvPicPr>
        <p:blipFill>
          <a:blip r:embed="rId2" cstate="print"/>
          <a:stretch>
            <a:fillRect/>
          </a:stretch>
        </p:blipFill>
        <p:spPr bwMode="auto">
          <a:xfrm>
            <a:off x="457200" y="1857375"/>
            <a:ext cx="7620000" cy="42862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E:\epb.jpg"/>
          <p:cNvPicPr>
            <a:picLocks noGrp="1" noChangeAspect="1" noChangeArrowheads="1"/>
          </p:cNvPicPr>
          <p:nvPr>
            <p:ph idx="1"/>
          </p:nvPr>
        </p:nvPicPr>
        <p:blipFill>
          <a:blip r:embed="rId2" cstate="print"/>
          <a:stretch>
            <a:fillRect/>
          </a:stretch>
        </p:blipFill>
        <p:spPr bwMode="auto">
          <a:xfrm>
            <a:off x="457200" y="1857375"/>
            <a:ext cx="7620000" cy="4286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Midcarpal</a:t>
            </a:r>
            <a:r>
              <a:rPr lang="en-US" dirty="0" smtClean="0"/>
              <a:t> joint</a:t>
            </a:r>
            <a:endParaRPr lang="en-US" dirty="0"/>
          </a:p>
        </p:txBody>
      </p:sp>
      <p:sp>
        <p:nvSpPr>
          <p:cNvPr id="3" name="Content Placeholder 2"/>
          <p:cNvSpPr>
            <a:spLocks noGrp="1"/>
          </p:cNvSpPr>
          <p:nvPr>
            <p:ph idx="1"/>
          </p:nvPr>
        </p:nvSpPr>
        <p:spPr/>
        <p:txBody>
          <a:bodyPr/>
          <a:lstStyle/>
          <a:p>
            <a:r>
              <a:rPr lang="en-US" dirty="0" smtClean="0"/>
              <a:t>Articulation between the </a:t>
            </a:r>
            <a:r>
              <a:rPr lang="en-US" dirty="0" err="1" smtClean="0"/>
              <a:t>scaphoid</a:t>
            </a:r>
            <a:r>
              <a:rPr lang="en-US" dirty="0" smtClean="0"/>
              <a:t>, </a:t>
            </a:r>
            <a:r>
              <a:rPr lang="en-US" dirty="0" err="1" smtClean="0"/>
              <a:t>lunate</a:t>
            </a:r>
            <a:r>
              <a:rPr lang="en-US" dirty="0" smtClean="0"/>
              <a:t> and </a:t>
            </a:r>
            <a:r>
              <a:rPr lang="en-US" dirty="0" err="1" smtClean="0"/>
              <a:t>triquetrum</a:t>
            </a:r>
            <a:r>
              <a:rPr lang="en-US" dirty="0" smtClean="0"/>
              <a:t> proximally and the distal carpal row composed of the trapezium, trapezoid, </a:t>
            </a:r>
            <a:r>
              <a:rPr lang="en-US" dirty="0" err="1" smtClean="0"/>
              <a:t>capitate</a:t>
            </a:r>
            <a:r>
              <a:rPr lang="en-US" dirty="0" smtClean="0"/>
              <a:t> and </a:t>
            </a:r>
            <a:r>
              <a:rPr lang="en-US" dirty="0" err="1" smtClean="0"/>
              <a:t>hamate</a:t>
            </a:r>
            <a:r>
              <a:rPr lang="en-US" dirty="0" smtClean="0"/>
              <a:t>.</a:t>
            </a:r>
          </a:p>
          <a:p>
            <a:r>
              <a:rPr lang="en-US" dirty="0" smtClean="0"/>
              <a:t>It is a functional rather than an anatomical unit.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E:\apl.jpg"/>
          <p:cNvPicPr>
            <a:picLocks noGrp="1" noChangeAspect="1" noChangeArrowheads="1"/>
          </p:cNvPicPr>
          <p:nvPr>
            <p:ph idx="1"/>
          </p:nvPr>
        </p:nvPicPr>
        <p:blipFill>
          <a:blip r:embed="rId2" cstate="print"/>
          <a:srcRect/>
          <a:stretch>
            <a:fillRect/>
          </a:stretch>
        </p:blipFill>
        <p:spPr bwMode="auto">
          <a:xfrm>
            <a:off x="803106" y="1752600"/>
            <a:ext cx="7197894" cy="403082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thumb muscles</a:t>
            </a:r>
            <a:endParaRPr lang="en-US" dirty="0"/>
          </a:p>
        </p:txBody>
      </p:sp>
      <p:sp>
        <p:nvSpPr>
          <p:cNvPr id="3" name="Content Placeholder 2"/>
          <p:cNvSpPr>
            <a:spLocks noGrp="1"/>
          </p:cNvSpPr>
          <p:nvPr>
            <p:ph idx="1"/>
          </p:nvPr>
        </p:nvSpPr>
        <p:spPr/>
        <p:txBody>
          <a:bodyPr/>
          <a:lstStyle/>
          <a:p>
            <a:r>
              <a:rPr lang="en-US" dirty="0" err="1" smtClean="0"/>
              <a:t>Opponens</a:t>
            </a:r>
            <a:r>
              <a:rPr lang="en-US" dirty="0" smtClean="0"/>
              <a:t> </a:t>
            </a:r>
            <a:r>
              <a:rPr lang="en-US" dirty="0" err="1" smtClean="0"/>
              <a:t>pollicis</a:t>
            </a:r>
            <a:endParaRPr lang="en-US" dirty="0" smtClean="0"/>
          </a:p>
          <a:p>
            <a:r>
              <a:rPr lang="en-US" dirty="0" smtClean="0"/>
              <a:t>Abductor </a:t>
            </a:r>
            <a:r>
              <a:rPr lang="en-US" dirty="0" err="1" smtClean="0"/>
              <a:t>pollicis</a:t>
            </a:r>
            <a:r>
              <a:rPr lang="en-US" dirty="0" smtClean="0"/>
              <a:t> </a:t>
            </a:r>
            <a:r>
              <a:rPr lang="en-US" dirty="0" err="1" smtClean="0"/>
              <a:t>brevis</a:t>
            </a:r>
            <a:endParaRPr lang="en-US" dirty="0" smtClean="0"/>
          </a:p>
          <a:p>
            <a:r>
              <a:rPr lang="en-US" dirty="0" smtClean="0"/>
              <a:t>Flexor </a:t>
            </a:r>
            <a:r>
              <a:rPr lang="en-US" dirty="0" err="1" smtClean="0"/>
              <a:t>pollicis</a:t>
            </a:r>
            <a:r>
              <a:rPr lang="en-US" dirty="0" smtClean="0"/>
              <a:t> </a:t>
            </a:r>
            <a:r>
              <a:rPr lang="en-US" dirty="0" err="1" smtClean="0"/>
              <a:t>brevis</a:t>
            </a:r>
            <a:endParaRPr lang="en-US" dirty="0" smtClean="0"/>
          </a:p>
          <a:p>
            <a:r>
              <a:rPr lang="en-US" dirty="0" smtClean="0"/>
              <a:t>Adductor </a:t>
            </a:r>
            <a:r>
              <a:rPr lang="en-US" dirty="0" err="1" smtClean="0"/>
              <a:t>pollicis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E:\op.png"/>
          <p:cNvPicPr>
            <a:picLocks noGrp="1" noChangeAspect="1" noChangeArrowheads="1"/>
          </p:cNvPicPr>
          <p:nvPr>
            <p:ph idx="1"/>
          </p:nvPr>
        </p:nvPicPr>
        <p:blipFill>
          <a:blip r:embed="rId2" cstate="print"/>
          <a:stretch>
            <a:fillRect/>
          </a:stretch>
        </p:blipFill>
        <p:spPr bwMode="auto">
          <a:xfrm>
            <a:off x="2652998" y="1600200"/>
            <a:ext cx="3228403" cy="48006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fpb.jpg"/>
          <p:cNvPicPr>
            <a:picLocks noGrp="1" noChangeAspect="1" noChangeArrowheads="1"/>
          </p:cNvPicPr>
          <p:nvPr>
            <p:ph idx="1"/>
          </p:nvPr>
        </p:nvPicPr>
        <p:blipFill>
          <a:blip r:embed="rId2" cstate="print"/>
          <a:stretch>
            <a:fillRect/>
          </a:stretch>
        </p:blipFill>
        <p:spPr bwMode="auto">
          <a:xfrm>
            <a:off x="457200" y="1857375"/>
            <a:ext cx="7620000" cy="42862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E:\apb.jpg"/>
          <p:cNvPicPr>
            <a:picLocks noGrp="1" noChangeAspect="1" noChangeArrowheads="1"/>
          </p:cNvPicPr>
          <p:nvPr>
            <p:ph idx="1"/>
          </p:nvPr>
        </p:nvPicPr>
        <p:blipFill>
          <a:blip r:embed="rId2" cstate="print"/>
          <a:srcRect/>
          <a:stretch>
            <a:fillRect/>
          </a:stretch>
        </p:blipFill>
        <p:spPr bwMode="auto">
          <a:xfrm>
            <a:off x="548922" y="1570037"/>
            <a:ext cx="8046156" cy="452596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Grips and </a:t>
            </a:r>
            <a:r>
              <a:rPr lang="en-US" b="1" dirty="0" err="1" smtClean="0"/>
              <a:t>Prehension</a:t>
            </a:r>
            <a:r>
              <a:rPr lang="en-US" b="1" dirty="0" smtClean="0"/>
              <a:t> Patterns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err="1" smtClean="0"/>
              <a:t>Prehension</a:t>
            </a:r>
            <a:r>
              <a:rPr lang="en-US" dirty="0" smtClean="0"/>
              <a:t> can be categorized as either </a:t>
            </a:r>
            <a:r>
              <a:rPr lang="en-US" b="1" dirty="0" smtClean="0"/>
              <a:t>power grip </a:t>
            </a:r>
            <a:r>
              <a:rPr lang="en-US" dirty="0" smtClean="0"/>
              <a:t>(full hand </a:t>
            </a:r>
            <a:r>
              <a:rPr lang="en-US" dirty="0" err="1" smtClean="0"/>
              <a:t>prehension</a:t>
            </a:r>
            <a:r>
              <a:rPr lang="en-US" dirty="0" smtClean="0"/>
              <a:t>) or </a:t>
            </a:r>
            <a:r>
              <a:rPr lang="en-US" b="1" dirty="0" smtClean="0"/>
              <a:t>precision handling </a:t>
            </a:r>
            <a:r>
              <a:rPr lang="en-US" dirty="0" smtClean="0"/>
              <a:t>(finger-thumb </a:t>
            </a:r>
            <a:r>
              <a:rPr lang="en-US" dirty="0" err="1" smtClean="0"/>
              <a:t>prehension</a:t>
            </a:r>
            <a:r>
              <a:rPr lang="en-US" dirty="0" smtClean="0"/>
              <a:t>) </a:t>
            </a:r>
          </a:p>
          <a:p>
            <a:pPr algn="just"/>
            <a:r>
              <a:rPr lang="en-US" dirty="0" smtClean="0"/>
              <a:t>Power grip is generally a forceful act resulting in flexion at all finger joints. When the thumb is used, it acts as a stabilizer to the object held between the fingers and, most commonly, the palm. Precision handling, in contrast, is the skillful placement of an object between fingers or between finger and thumb. The palm is not involved.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Power grip is the result of a sequence of</a:t>
            </a:r>
          </a:p>
          <a:p>
            <a:r>
              <a:rPr lang="en-US" dirty="0" smtClean="0"/>
              <a:t> (1) opening the hand, </a:t>
            </a:r>
          </a:p>
          <a:p>
            <a:r>
              <a:rPr lang="en-US" dirty="0" smtClean="0"/>
              <a:t>(2) positioning the fingers, </a:t>
            </a:r>
          </a:p>
          <a:p>
            <a:r>
              <a:rPr lang="en-US" dirty="0" smtClean="0"/>
              <a:t>(3) bringing the fingers to the object, and </a:t>
            </a:r>
          </a:p>
          <a:p>
            <a:r>
              <a:rPr lang="en-US" dirty="0" smtClean="0"/>
              <a:t>(4) maintaining a static phase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Power Grips</a:t>
            </a:r>
            <a:endParaRPr lang="en-US" dirty="0" smtClean="0"/>
          </a:p>
          <a:p>
            <a:r>
              <a:rPr lang="en-US" b="1" i="1" dirty="0" smtClean="0"/>
              <a:t>Description. </a:t>
            </a:r>
            <a:r>
              <a:rPr lang="en-US" dirty="0" smtClean="0"/>
              <a:t>Power grips involve clamping an object with partially flexed fingers against the palm of the hand and with counter pressure from the adducted thumb. Power grips are primarily isometric functions.</a:t>
            </a:r>
          </a:p>
          <a:p>
            <a:r>
              <a:rPr lang="en-US" dirty="0" smtClean="0"/>
              <a:t>Varieties include cylindrical grip, spherical grip, hook grip, and lateral </a:t>
            </a:r>
            <a:r>
              <a:rPr lang="en-US" dirty="0" err="1" smtClean="0"/>
              <a:t>prehension</a:t>
            </a:r>
            <a:r>
              <a:rPr lang="en-US" dirty="0" smtClean="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Cylindrical grip</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209800" y="1524000"/>
            <a:ext cx="3810000" cy="4811486"/>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Use of flexors to carry the fingers around and maintain grasp on an object.</a:t>
            </a:r>
          </a:p>
          <a:p>
            <a:r>
              <a:rPr lang="en-US" dirty="0" smtClean="0"/>
              <a:t>Dynamic action, by FDP muscle</a:t>
            </a:r>
          </a:p>
          <a:p>
            <a:r>
              <a:rPr lang="en-US" dirty="0" smtClean="0"/>
              <a:t>For static phase, FDS assists.</a:t>
            </a:r>
          </a:p>
          <a:p>
            <a:r>
              <a:rPr lang="en-US" dirty="0" smtClean="0"/>
              <a:t>The </a:t>
            </a:r>
            <a:r>
              <a:rPr lang="en-US" dirty="0" err="1" smtClean="0"/>
              <a:t>intrinsics</a:t>
            </a:r>
            <a:r>
              <a:rPr lang="en-US" dirty="0" smtClean="0"/>
              <a:t>- primarily as MP joint </a:t>
            </a:r>
            <a:r>
              <a:rPr lang="en-US" dirty="0" err="1" smtClean="0"/>
              <a:t>flrxors</a:t>
            </a:r>
            <a:r>
              <a:rPr lang="en-US" dirty="0" smtClean="0"/>
              <a:t>, abductors/adductors</a:t>
            </a:r>
          </a:p>
          <a:p>
            <a:r>
              <a:rPr lang="en-US" dirty="0" smtClean="0"/>
              <a:t>Thumb- FPL and all </a:t>
            </a:r>
            <a:r>
              <a:rPr lang="en-US" dirty="0" err="1" smtClean="0"/>
              <a:t>thenar</a:t>
            </a:r>
            <a:r>
              <a:rPr lang="en-US" dirty="0" smtClean="0"/>
              <a:t> muscles are active.</a:t>
            </a:r>
          </a:p>
          <a:p>
            <a:r>
              <a:rPr lang="en-US" dirty="0" err="1" smtClean="0"/>
              <a:t>AdP</a:t>
            </a:r>
            <a:r>
              <a:rPr lang="en-US" dirty="0" smtClean="0"/>
              <a:t> in greater magnitude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Ligaments </a:t>
            </a:r>
            <a:endParaRPr lang="en-US" dirty="0"/>
          </a:p>
        </p:txBody>
      </p:sp>
      <p:sp>
        <p:nvSpPr>
          <p:cNvPr id="3" name="Content Placeholder 2"/>
          <p:cNvSpPr>
            <a:spLocks noGrp="1"/>
          </p:cNvSpPr>
          <p:nvPr>
            <p:ph idx="1"/>
          </p:nvPr>
        </p:nvSpPr>
        <p:spPr/>
        <p:txBody>
          <a:bodyPr>
            <a:normAutofit/>
          </a:bodyPr>
          <a:lstStyle/>
          <a:p>
            <a:r>
              <a:rPr lang="en-US" dirty="0" smtClean="0"/>
              <a:t>Extrinsic </a:t>
            </a:r>
          </a:p>
          <a:p>
            <a:r>
              <a:rPr lang="en-US" dirty="0" smtClean="0"/>
              <a:t>Intrinsic </a:t>
            </a:r>
          </a:p>
          <a:p>
            <a:r>
              <a:rPr lang="en-US" dirty="0" err="1" smtClean="0"/>
              <a:t>Volar</a:t>
            </a:r>
            <a:r>
              <a:rPr lang="en-US" dirty="0" smtClean="0"/>
              <a:t> carpal ligament</a:t>
            </a:r>
          </a:p>
          <a:p>
            <a:pPr>
              <a:buFont typeface="Wingdings" pitchFamily="2" charset="2"/>
              <a:buChar char="Ø"/>
            </a:pPr>
            <a:r>
              <a:rPr lang="en-US" dirty="0" err="1" smtClean="0"/>
              <a:t>Radiocarpal</a:t>
            </a:r>
            <a:r>
              <a:rPr lang="en-US" dirty="0" smtClean="0"/>
              <a:t>: </a:t>
            </a:r>
            <a:r>
              <a:rPr lang="en-US" dirty="0" err="1" smtClean="0"/>
              <a:t>radioscaphocapitate</a:t>
            </a:r>
            <a:r>
              <a:rPr lang="en-US" dirty="0" smtClean="0"/>
              <a:t>, </a:t>
            </a:r>
            <a:r>
              <a:rPr lang="en-US" dirty="0" err="1" smtClean="0"/>
              <a:t>radiolunotriquetral</a:t>
            </a:r>
            <a:r>
              <a:rPr lang="en-US" dirty="0" smtClean="0"/>
              <a:t>, </a:t>
            </a:r>
            <a:r>
              <a:rPr lang="en-US" dirty="0" err="1" smtClean="0"/>
              <a:t>radioscapholunate</a:t>
            </a:r>
            <a:endParaRPr lang="en-US" dirty="0" smtClean="0"/>
          </a:p>
          <a:p>
            <a:pPr>
              <a:buFont typeface="Wingdings" pitchFamily="2" charset="2"/>
              <a:buChar char="Ø"/>
            </a:pPr>
            <a:r>
              <a:rPr lang="en-US" dirty="0" err="1" smtClean="0"/>
              <a:t>Ulnocarpal</a:t>
            </a:r>
            <a:endParaRPr lang="en-US" dirty="0" smtClean="0"/>
          </a:p>
          <a:p>
            <a:r>
              <a:rPr lang="en-US" dirty="0" err="1" smtClean="0"/>
              <a:t>Volar</a:t>
            </a:r>
            <a:r>
              <a:rPr lang="en-US" dirty="0" smtClean="0"/>
              <a:t> </a:t>
            </a:r>
            <a:r>
              <a:rPr lang="en-US" dirty="0" err="1" smtClean="0"/>
              <a:t>radiocarpal</a:t>
            </a:r>
            <a:r>
              <a:rPr lang="en-US" dirty="0" smtClean="0"/>
              <a:t>: main stabilizer of proximal row</a:t>
            </a:r>
          </a:p>
          <a:p>
            <a:r>
              <a:rPr lang="en-US" dirty="0" smtClean="0"/>
              <a:t>Radial collateral</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Spherical grip</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00200" y="1600200"/>
            <a:ext cx="5853113" cy="4340511"/>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extrinsic finger and thumb flexors and the </a:t>
            </a:r>
            <a:r>
              <a:rPr lang="en-US" dirty="0" err="1" smtClean="0"/>
              <a:t>thenar</a:t>
            </a:r>
            <a:r>
              <a:rPr lang="en-US" dirty="0" smtClean="0"/>
              <a:t> muscles follow similar patterns.</a:t>
            </a:r>
          </a:p>
          <a:p>
            <a:r>
              <a:rPr lang="en-US" dirty="0" smtClean="0"/>
              <a:t>Greater spread of fingers, </a:t>
            </a:r>
            <a:r>
              <a:rPr lang="en-US" dirty="0" err="1" smtClean="0"/>
              <a:t>interossei</a:t>
            </a:r>
            <a:r>
              <a:rPr lang="en-US" dirty="0" smtClean="0"/>
              <a:t> will work more.</a:t>
            </a:r>
          </a:p>
          <a:p>
            <a:r>
              <a:rPr lang="en-US" dirty="0" smtClean="0"/>
              <a:t>Extensors provide smooth and controlled opening of the hand and release of the object.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grip</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09800" y="1447800"/>
            <a:ext cx="4714875" cy="4714875"/>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Specialized form of </a:t>
            </a:r>
            <a:r>
              <a:rPr lang="en-US" dirty="0" err="1" smtClean="0"/>
              <a:t>prehension</a:t>
            </a:r>
            <a:r>
              <a:rPr lang="en-US" dirty="0" smtClean="0"/>
              <a:t>.</a:t>
            </a:r>
          </a:p>
          <a:p>
            <a:r>
              <a:rPr lang="en-US" dirty="0" smtClean="0"/>
              <a:t>A function primarily of fingers.</a:t>
            </a:r>
          </a:p>
          <a:p>
            <a:r>
              <a:rPr lang="en-US" dirty="0" smtClean="0"/>
              <a:t>It may include palm but never include thumb.</a:t>
            </a:r>
          </a:p>
          <a:p>
            <a:r>
              <a:rPr lang="en-US" dirty="0" smtClean="0"/>
              <a:t>FDP and FDS.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a:t>
            </a:r>
            <a:r>
              <a:rPr lang="en-US" dirty="0" err="1" smtClean="0"/>
              <a:t>prehension</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447800" y="1905000"/>
            <a:ext cx="6167438" cy="3475973"/>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It’s a rather unique form of grasp.</a:t>
            </a:r>
          </a:p>
          <a:p>
            <a:r>
              <a:rPr lang="en-US" dirty="0" smtClean="0"/>
              <a:t>Contact occur between two adjacent fingers.</a:t>
            </a:r>
          </a:p>
          <a:p>
            <a:r>
              <a:rPr lang="en-US" dirty="0" smtClean="0"/>
              <a:t>The MP and IP joints are usually maintained in extension as the contiguous MP joints simultaneously abduct/adduct.</a:t>
            </a:r>
          </a:p>
          <a:p>
            <a:r>
              <a:rPr lang="en-US" dirty="0" smtClean="0"/>
              <a:t>EDC and </a:t>
            </a:r>
            <a:r>
              <a:rPr lang="en-US" dirty="0" err="1" smtClean="0"/>
              <a:t>lumbricals</a:t>
            </a:r>
            <a:r>
              <a:rPr lang="en-US" dirty="0" smtClean="0"/>
              <a:t>.</a:t>
            </a:r>
          </a:p>
          <a:p>
            <a:r>
              <a:rPr lang="en-US" dirty="0" err="1" smtClean="0"/>
              <a:t>interossei</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Precision Patterns</a:t>
            </a:r>
            <a:endParaRPr lang="en-US" dirty="0" smtClean="0"/>
          </a:p>
          <a:p>
            <a:pPr algn="just"/>
            <a:r>
              <a:rPr lang="en-US" b="1" i="1" dirty="0" smtClean="0"/>
              <a:t>Description. </a:t>
            </a:r>
            <a:r>
              <a:rPr lang="en-US" dirty="0" err="1" smtClean="0"/>
              <a:t>Prehension</a:t>
            </a:r>
            <a:r>
              <a:rPr lang="en-US" dirty="0" smtClean="0"/>
              <a:t> patterns involve manipulating an object that is not in contact with the palm of the hand between the opposing abducted thumb and fingers. The muscles primarily function </a:t>
            </a:r>
            <a:r>
              <a:rPr lang="en-US" dirty="0" err="1" smtClean="0"/>
              <a:t>isotonically</a:t>
            </a:r>
            <a:r>
              <a:rPr lang="en-US" dirty="0" smtClean="0"/>
              <a:t>. The sensory surfaces of the digits are used for maximum sensory input to influence delicate adjustments. With small objects, precise handling occurs primarily between the thumb and index finger (two jaw chuck). </a:t>
            </a:r>
          </a:p>
          <a:p>
            <a:pPr algn="just"/>
            <a:r>
              <a:rPr lang="en-US" dirty="0" smtClean="0"/>
              <a:t>Varieties include pad-to-pad, tip-to-tip, and pad-to side </a:t>
            </a:r>
            <a:r>
              <a:rPr lang="en-US" dirty="0" err="1" smtClean="0"/>
              <a:t>prehension</a:t>
            </a:r>
            <a:r>
              <a:rPr lang="en-US" dirty="0" smtClean="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Pad-to Pad </a:t>
            </a:r>
            <a:r>
              <a:rPr lang="en-US" dirty="0" err="1" smtClean="0"/>
              <a:t>prehension</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600200" y="1752600"/>
            <a:ext cx="5538788" cy="4150965"/>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Opposition of pad or pulp of the thumb and finger.</a:t>
            </a:r>
          </a:p>
          <a:p>
            <a:r>
              <a:rPr lang="en-US" dirty="0" smtClean="0"/>
              <a:t>The MP and PIP are partially flexed. DIP is extended.</a:t>
            </a:r>
          </a:p>
          <a:p>
            <a:r>
              <a:rPr lang="en-US" dirty="0" smtClean="0"/>
              <a:t>Primarily action of FDS muscle </a:t>
            </a:r>
          </a:p>
          <a:p>
            <a:r>
              <a:rPr lang="en-US" dirty="0" err="1" smtClean="0"/>
              <a:t>Interosseous</a:t>
            </a:r>
            <a:r>
              <a:rPr lang="en-US" dirty="0" smtClean="0"/>
              <a:t> activity sometimes to supplement flexor force.</a:t>
            </a:r>
          </a:p>
          <a:p>
            <a:r>
              <a:rPr lang="en-US" dirty="0" smtClean="0"/>
              <a:t>Thumb CMC flexion, abduction and rotation.</a:t>
            </a:r>
          </a:p>
          <a:p>
            <a:r>
              <a:rPr lang="en-US" dirty="0" smtClean="0"/>
              <a:t>MP and IP partially flexed.</a:t>
            </a:r>
          </a:p>
          <a:p>
            <a:r>
              <a:rPr lang="en-US" dirty="0" smtClean="0"/>
              <a:t>OP,FPB, APB.</a:t>
            </a:r>
          </a:p>
          <a:p>
            <a:r>
              <a:rPr lang="en-US" dirty="0" err="1" smtClean="0"/>
              <a:t>AdP</a:t>
            </a:r>
            <a:r>
              <a:rPr lang="en-US" dirty="0" smtClean="0"/>
              <a:t> increases with increasing pinch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Tip-to-Tip </a:t>
            </a:r>
            <a:r>
              <a:rPr lang="en-US" dirty="0" err="1" smtClean="0"/>
              <a:t>prehension</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133600" y="1219200"/>
            <a:ext cx="4086225" cy="502343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Ulnocarpal</a:t>
            </a:r>
            <a:r>
              <a:rPr lang="en-US" dirty="0" smtClean="0"/>
              <a:t> ligament complex: TFCC, </a:t>
            </a:r>
            <a:r>
              <a:rPr lang="en-US" dirty="0" err="1" smtClean="0"/>
              <a:t>ulnolunate</a:t>
            </a:r>
            <a:r>
              <a:rPr lang="en-US" dirty="0" smtClean="0"/>
              <a:t>, </a:t>
            </a:r>
            <a:r>
              <a:rPr lang="en-US" dirty="0" err="1" smtClean="0"/>
              <a:t>ulnar</a:t>
            </a:r>
            <a:r>
              <a:rPr lang="en-US" dirty="0" smtClean="0"/>
              <a:t> collateral ligament</a:t>
            </a:r>
          </a:p>
          <a:p>
            <a:pPr>
              <a:buFont typeface="Wingdings" pitchFamily="2" charset="2"/>
              <a:buChar char="Ø"/>
            </a:pPr>
            <a:r>
              <a:rPr lang="en-US" dirty="0" smtClean="0"/>
              <a:t>Intrinsic</a:t>
            </a:r>
          </a:p>
          <a:p>
            <a:r>
              <a:rPr lang="en-US" dirty="0" err="1" smtClean="0"/>
              <a:t>Scapholunate</a:t>
            </a:r>
            <a:r>
              <a:rPr lang="en-US" dirty="0" smtClean="0"/>
              <a:t> </a:t>
            </a:r>
            <a:r>
              <a:rPr lang="en-US" dirty="0" err="1" smtClean="0"/>
              <a:t>interosseous</a:t>
            </a:r>
            <a:r>
              <a:rPr lang="en-US" dirty="0" smtClean="0"/>
              <a:t>: key ligament for </a:t>
            </a:r>
            <a:r>
              <a:rPr lang="en-US" dirty="0" err="1" smtClean="0"/>
              <a:t>scaphoid</a:t>
            </a:r>
            <a:r>
              <a:rPr lang="en-US" dirty="0" smtClean="0"/>
              <a:t> stability</a:t>
            </a:r>
          </a:p>
          <a:p>
            <a:r>
              <a:rPr lang="en-US" dirty="0" err="1" smtClean="0"/>
              <a:t>Lunotriquetral</a:t>
            </a:r>
            <a:r>
              <a:rPr lang="en-US" dirty="0" smtClean="0"/>
              <a:t> </a:t>
            </a:r>
            <a:r>
              <a:rPr lang="en-US" dirty="0" err="1" smtClean="0"/>
              <a:t>interosseous</a:t>
            </a:r>
            <a:r>
              <a:rPr lang="en-US" dirty="0" smtClean="0"/>
              <a:t>: stability between </a:t>
            </a:r>
            <a:r>
              <a:rPr lang="en-US" dirty="0" err="1" smtClean="0"/>
              <a:t>lunate</a:t>
            </a:r>
            <a:r>
              <a:rPr lang="en-US" dirty="0" smtClean="0"/>
              <a:t> and </a:t>
            </a:r>
            <a:r>
              <a:rPr lang="en-US" dirty="0" err="1" smtClean="0"/>
              <a:t>triquetrum</a:t>
            </a: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Differ as DIP is also into flexion.</a:t>
            </a:r>
          </a:p>
          <a:p>
            <a:r>
              <a:rPr lang="en-US" dirty="0" smtClean="0"/>
              <a:t>FDP, FPL and </a:t>
            </a:r>
            <a:r>
              <a:rPr lang="en-US" dirty="0" err="1" smtClean="0"/>
              <a:t>interossei</a:t>
            </a:r>
            <a:r>
              <a:rPr lang="en-US" dirty="0" smtClean="0"/>
              <a:t> muscles are needed.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Pad-to-Side </a:t>
            </a:r>
            <a:r>
              <a:rPr lang="en-US" dirty="0" err="1" smtClean="0"/>
              <a:t>prehension</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600200" y="1752600"/>
            <a:ext cx="5638800" cy="4223656"/>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Key grip</a:t>
            </a:r>
          </a:p>
          <a:p>
            <a:r>
              <a:rPr lang="en-US" dirty="0" smtClean="0"/>
              <a:t>Between pad of thumb and side of the index finger.</a:t>
            </a:r>
          </a:p>
          <a:p>
            <a:r>
              <a:rPr lang="en-US" dirty="0" smtClean="0"/>
              <a:t>Thumb is more adducted and less rotated so activity of FPB is more and OP is less.</a:t>
            </a:r>
          </a:p>
          <a:p>
            <a:r>
              <a:rPr lang="en-US" dirty="0" err="1" smtClean="0"/>
              <a:t>AdP</a:t>
            </a:r>
            <a:r>
              <a:rPr lang="en-US" dirty="0" smtClean="0"/>
              <a:t> also works</a:t>
            </a:r>
          </a:p>
          <a:p>
            <a:r>
              <a:rPr lang="en-US" dirty="0" err="1" smtClean="0"/>
              <a:t>Interossei</a:t>
            </a:r>
            <a:r>
              <a:rPr lang="en-US" dirty="0" smtClean="0"/>
              <a:t> of fingers.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rgbClr val="231F20"/>
                </a:solidFill>
                <a:latin typeface="Times New Roman" pitchFamily="18" charset="0"/>
                <a:ea typeface="Calibri" pitchFamily="34" charset="0"/>
                <a:cs typeface="Times New Roman" pitchFamily="18" charset="0"/>
              </a:rPr>
              <a:t>PATHOMECHANICS</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None/>
              <a:tabLst>
                <a:tab pos="2971800" algn="ctr"/>
                <a:tab pos="4514850" algn="l"/>
              </a:tabLst>
            </a:pPr>
            <a:r>
              <a:rPr lang="en-US" dirty="0" smtClean="0">
                <a:solidFill>
                  <a:srgbClr val="231F20"/>
                </a:solidFill>
                <a:latin typeface="Times New Roman" pitchFamily="18" charset="0"/>
                <a:ea typeface="Calibri" pitchFamily="34" charset="0"/>
                <a:cs typeface="Times New Roman" pitchFamily="18" charset="0"/>
              </a:rPr>
              <a:t>1. Swan neck deformity</a:t>
            </a:r>
            <a:endParaRPr lang="en-US" dirty="0" smtClean="0">
              <a:latin typeface="Arial" pitchFamily="34" charset="0"/>
              <a:cs typeface="Arial" pitchFamily="34" charset="0"/>
            </a:endParaRPr>
          </a:p>
          <a:p>
            <a:pPr marL="0" lvl="0" indent="0" eaLnBrk="0" fontAlgn="base" hangingPunct="0">
              <a:spcBef>
                <a:spcPct val="0"/>
              </a:spcBef>
              <a:spcAft>
                <a:spcPct val="0"/>
              </a:spcAft>
              <a:buNone/>
              <a:tabLst>
                <a:tab pos="2971800" algn="ctr"/>
                <a:tab pos="4514850" algn="l"/>
              </a:tabLst>
            </a:pPr>
            <a:r>
              <a:rPr lang="en-US" dirty="0" smtClean="0">
                <a:solidFill>
                  <a:srgbClr val="231F20"/>
                </a:solidFill>
                <a:latin typeface="Times New Roman" pitchFamily="18" charset="0"/>
                <a:ea typeface="Calibri" pitchFamily="34" charset="0"/>
                <a:cs typeface="Times New Roman" pitchFamily="18" charset="0"/>
              </a:rPr>
              <a:t> Hyperextension of PIP and flexion of DIP </a:t>
            </a:r>
            <a:r>
              <a:rPr lang="en-US" dirty="0" err="1" smtClean="0">
                <a:solidFill>
                  <a:srgbClr val="231F20"/>
                </a:solidFill>
                <a:latin typeface="Times New Roman" pitchFamily="18" charset="0"/>
                <a:ea typeface="Calibri" pitchFamily="34" charset="0"/>
                <a:cs typeface="Times New Roman" pitchFamily="18" charset="0"/>
              </a:rPr>
              <a:t>jts</a:t>
            </a:r>
            <a:r>
              <a:rPr lang="en-US" dirty="0" smtClean="0">
                <a:solidFill>
                  <a:srgbClr val="231F20"/>
                </a:solidFill>
                <a:latin typeface="Times New Roman" pitchFamily="18" charset="0"/>
                <a:ea typeface="Calibri" pitchFamily="34" charset="0"/>
                <a:cs typeface="Times New Roman" pitchFamily="18" charset="0"/>
              </a:rPr>
              <a:t>. Often seen in Rheumatoid arthritis</a:t>
            </a:r>
            <a:endParaRPr lang="en-US" dirty="0" smtClean="0">
              <a:latin typeface="Arial" pitchFamily="34" charset="0"/>
              <a:cs typeface="Arial" pitchFamily="34" charset="0"/>
            </a:endParaRP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600200" y="1981200"/>
            <a:ext cx="5791200" cy="3839817"/>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None/>
              <a:tabLst>
                <a:tab pos="2971800" algn="ctr"/>
                <a:tab pos="4514850" algn="l"/>
              </a:tabLst>
            </a:pPr>
            <a:r>
              <a:rPr lang="en-US" dirty="0" smtClean="0">
                <a:solidFill>
                  <a:srgbClr val="231F20"/>
                </a:solidFill>
                <a:latin typeface="Times New Roman" pitchFamily="18" charset="0"/>
                <a:ea typeface="Calibri" pitchFamily="34" charset="0"/>
                <a:cs typeface="Times New Roman" pitchFamily="18" charset="0"/>
              </a:rPr>
              <a:t>2. </a:t>
            </a:r>
            <a:r>
              <a:rPr lang="en-US" dirty="0" err="1" smtClean="0">
                <a:solidFill>
                  <a:srgbClr val="231F20"/>
                </a:solidFill>
                <a:latin typeface="Times New Roman" pitchFamily="18" charset="0"/>
                <a:ea typeface="Calibri" pitchFamily="34" charset="0"/>
                <a:cs typeface="Times New Roman" pitchFamily="18" charset="0"/>
              </a:rPr>
              <a:t>Boutonierre</a:t>
            </a:r>
            <a:r>
              <a:rPr lang="en-US" dirty="0" smtClean="0">
                <a:solidFill>
                  <a:srgbClr val="231F20"/>
                </a:solidFill>
                <a:latin typeface="Times New Roman" pitchFamily="18" charset="0"/>
                <a:ea typeface="Calibri" pitchFamily="34" charset="0"/>
                <a:cs typeface="Times New Roman" pitchFamily="18" charset="0"/>
              </a:rPr>
              <a:t> deformity</a:t>
            </a:r>
            <a:endParaRPr lang="en-US" dirty="0" smtClean="0">
              <a:latin typeface="Arial" pitchFamily="34" charset="0"/>
              <a:cs typeface="Arial" pitchFamily="34" charset="0"/>
            </a:endParaRPr>
          </a:p>
          <a:p>
            <a:pPr marL="0" lvl="0" indent="0" eaLnBrk="0" fontAlgn="base" hangingPunct="0">
              <a:spcBef>
                <a:spcPct val="0"/>
              </a:spcBef>
              <a:spcAft>
                <a:spcPct val="0"/>
              </a:spcAft>
              <a:buNone/>
              <a:tabLst>
                <a:tab pos="2971800" algn="ctr"/>
                <a:tab pos="4514850" algn="l"/>
              </a:tabLst>
            </a:pPr>
            <a:r>
              <a:rPr lang="en-US" dirty="0" smtClean="0">
                <a:solidFill>
                  <a:srgbClr val="231F20"/>
                </a:solidFill>
                <a:latin typeface="Times New Roman" pitchFamily="18" charset="0"/>
                <a:ea typeface="Calibri" pitchFamily="34" charset="0"/>
                <a:cs typeface="Times New Roman" pitchFamily="18" charset="0"/>
              </a:rPr>
              <a:t>Flexion at PIP and extension at DIP</a:t>
            </a:r>
            <a:endParaRPr lang="en-US" dirty="0" smtClean="0">
              <a:latin typeface="Arial" pitchFamily="34" charset="0"/>
              <a:cs typeface="Arial" pitchFamily="34" charset="0"/>
            </a:endParaRPr>
          </a:p>
          <a:p>
            <a:pPr>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1600200" y="1219200"/>
            <a:ext cx="5562600" cy="472821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Claw hand</a:t>
            </a:r>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066800" y="1524000"/>
            <a:ext cx="6124774" cy="4899819"/>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solidFill>
                  <a:srgbClr val="231F20"/>
                </a:solidFill>
                <a:latin typeface="Times New Roman" pitchFamily="18" charset="0"/>
                <a:ea typeface="Calibri" pitchFamily="34" charset="0"/>
                <a:cs typeface="Times New Roman" pitchFamily="18" charset="0"/>
              </a:rPr>
              <a:t> In RA there is radial deviation of wrist and </a:t>
            </a:r>
            <a:r>
              <a:rPr lang="en-US" dirty="0" err="1" smtClean="0">
                <a:solidFill>
                  <a:srgbClr val="231F20"/>
                </a:solidFill>
                <a:latin typeface="Times New Roman" pitchFamily="18" charset="0"/>
                <a:ea typeface="Calibri" pitchFamily="34" charset="0"/>
                <a:cs typeface="Times New Roman" pitchFamily="18" charset="0"/>
              </a:rPr>
              <a:t>ulnar</a:t>
            </a:r>
            <a:r>
              <a:rPr lang="en-US" dirty="0" smtClean="0">
                <a:solidFill>
                  <a:srgbClr val="231F20"/>
                </a:solidFill>
                <a:latin typeface="Times New Roman" pitchFamily="18" charset="0"/>
                <a:ea typeface="Calibri" pitchFamily="34" charset="0"/>
                <a:cs typeface="Times New Roman" pitchFamily="18" charset="0"/>
              </a:rPr>
              <a:t> drift of fingers at MCP joints</a:t>
            </a:r>
            <a:endParaRPr lang="en-US" dirty="0" smtClean="0">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1295400" y="1828800"/>
            <a:ext cx="5724458" cy="389016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Dorsal carpal ligament</a:t>
            </a:r>
            <a:endParaRPr lang="en-US" dirty="0"/>
          </a:p>
        </p:txBody>
      </p:sp>
      <p:sp>
        <p:nvSpPr>
          <p:cNvPr id="3" name="Content Placeholder 2"/>
          <p:cNvSpPr>
            <a:spLocks noGrp="1"/>
          </p:cNvSpPr>
          <p:nvPr>
            <p:ph idx="1"/>
          </p:nvPr>
        </p:nvSpPr>
        <p:spPr/>
        <p:txBody>
          <a:bodyPr/>
          <a:lstStyle/>
          <a:p>
            <a:r>
              <a:rPr lang="en-US" dirty="0" smtClean="0"/>
              <a:t>Dorsal </a:t>
            </a:r>
            <a:r>
              <a:rPr lang="en-US" dirty="0" err="1" smtClean="0"/>
              <a:t>radiocarpal</a:t>
            </a:r>
            <a:r>
              <a:rPr lang="en-US" dirty="0" smtClean="0"/>
              <a:t> ligament</a:t>
            </a:r>
          </a:p>
          <a:p>
            <a:r>
              <a:rPr lang="en-US" dirty="0" smtClean="0"/>
              <a:t>Dorsal </a:t>
            </a:r>
            <a:r>
              <a:rPr lang="en-US" dirty="0" err="1" smtClean="0"/>
              <a:t>intercarpal</a:t>
            </a:r>
            <a:r>
              <a:rPr lang="en-US" dirty="0" smtClean="0"/>
              <a:t> ligament: from the </a:t>
            </a:r>
            <a:r>
              <a:rPr lang="en-US" dirty="0" err="1" smtClean="0"/>
              <a:t>triquetrum</a:t>
            </a:r>
            <a:r>
              <a:rPr lang="en-US" dirty="0" smtClean="0"/>
              <a:t> to the </a:t>
            </a:r>
            <a:r>
              <a:rPr lang="en-US" dirty="0" err="1" smtClean="0"/>
              <a:t>lunate</a:t>
            </a:r>
            <a:r>
              <a:rPr lang="en-US" dirty="0" smtClean="0"/>
              <a:t>, </a:t>
            </a:r>
            <a:r>
              <a:rPr lang="en-US" dirty="0" err="1" smtClean="0"/>
              <a:t>scaphoid</a:t>
            </a:r>
            <a:r>
              <a:rPr lang="en-US" dirty="0" smtClean="0"/>
              <a:t> and trapezium</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tabLst>
                <a:tab pos="2971800" algn="ctr"/>
                <a:tab pos="4514850" algn="l"/>
              </a:tabLst>
            </a:pPr>
            <a:r>
              <a:rPr lang="en-US" dirty="0" smtClean="0">
                <a:solidFill>
                  <a:srgbClr val="231F20"/>
                </a:solidFill>
                <a:latin typeface="Times New Roman" pitchFamily="18" charset="0"/>
                <a:ea typeface="Calibri" pitchFamily="34" charset="0"/>
                <a:cs typeface="Times New Roman" pitchFamily="18" charset="0"/>
              </a:rPr>
              <a:t>4. Carpal tunnel syndrome</a:t>
            </a:r>
            <a:endParaRPr lang="en-US" dirty="0" smtClean="0">
              <a:latin typeface="Arial" pitchFamily="34" charset="0"/>
              <a:cs typeface="Arial" pitchFamily="34" charset="0"/>
            </a:endParaRPr>
          </a:p>
          <a:p>
            <a:pPr marL="0" lvl="0" indent="0" eaLnBrk="0" fontAlgn="base" hangingPunct="0">
              <a:spcBef>
                <a:spcPct val="0"/>
              </a:spcBef>
              <a:spcAft>
                <a:spcPct val="0"/>
              </a:spcAft>
              <a:buNone/>
              <a:tabLst>
                <a:tab pos="2971800" algn="ctr"/>
                <a:tab pos="4514850" algn="l"/>
              </a:tabLst>
            </a:pPr>
            <a:r>
              <a:rPr lang="en-US" dirty="0" smtClean="0">
                <a:solidFill>
                  <a:srgbClr val="231F20"/>
                </a:solidFill>
                <a:latin typeface="Times New Roman" pitchFamily="18" charset="0"/>
                <a:ea typeface="Calibri" pitchFamily="34" charset="0"/>
                <a:cs typeface="Times New Roman" pitchFamily="18" charset="0"/>
              </a:rPr>
              <a:t>It is compression of median nerve when it passes through the carpal tunnel (flexor </a:t>
            </a:r>
            <a:r>
              <a:rPr lang="en-US" dirty="0" err="1" smtClean="0">
                <a:solidFill>
                  <a:srgbClr val="231F20"/>
                </a:solidFill>
                <a:latin typeface="Times New Roman" pitchFamily="18" charset="0"/>
                <a:ea typeface="Calibri" pitchFamily="34" charset="0"/>
                <a:cs typeface="Times New Roman" pitchFamily="18" charset="0"/>
              </a:rPr>
              <a:t>retinaculum</a:t>
            </a:r>
            <a:r>
              <a:rPr lang="en-US" dirty="0" smtClean="0">
                <a:solidFill>
                  <a:srgbClr val="231F20"/>
                </a:solidFill>
                <a:latin typeface="Times New Roman" pitchFamily="18" charset="0"/>
                <a:ea typeface="Calibri" pitchFamily="34" charset="0"/>
                <a:cs typeface="Times New Roman" pitchFamily="18" charset="0"/>
              </a:rPr>
              <a:t> </a:t>
            </a:r>
          </a:p>
          <a:p>
            <a:pPr marL="0" lvl="0" indent="0" eaLnBrk="0" fontAlgn="base" hangingPunct="0">
              <a:spcBef>
                <a:spcPct val="0"/>
              </a:spcBef>
              <a:spcAft>
                <a:spcPct val="0"/>
              </a:spcAft>
              <a:buNone/>
              <a:tabLst>
                <a:tab pos="2971800" algn="ctr"/>
                <a:tab pos="4514850" algn="l"/>
              </a:tabLst>
            </a:pPr>
            <a:r>
              <a:rPr lang="en-US" dirty="0" smtClean="0">
                <a:solidFill>
                  <a:srgbClr val="231F20"/>
                </a:solidFill>
                <a:latin typeface="Times New Roman" pitchFamily="18" charset="0"/>
                <a:ea typeface="Calibri" pitchFamily="34" charset="0"/>
                <a:cs typeface="Times New Roman" pitchFamily="18" charset="0"/>
              </a:rPr>
              <a:t>above and carpal bones below)</a:t>
            </a:r>
            <a:endParaRPr lang="en-US" dirty="0" smtClean="0">
              <a:latin typeface="Arial" pitchFamily="34" charset="0"/>
              <a:cs typeface="Arial" pitchFamily="34" charset="0"/>
            </a:endParaRPr>
          </a:p>
          <a:p>
            <a:pPr marL="0" lvl="0" indent="0" eaLnBrk="0" fontAlgn="base" hangingPunct="0">
              <a:spcBef>
                <a:spcPct val="0"/>
              </a:spcBef>
              <a:spcAft>
                <a:spcPct val="0"/>
              </a:spcAft>
              <a:buNone/>
              <a:tabLst>
                <a:tab pos="2971800" algn="ctr"/>
                <a:tab pos="4514850" algn="l"/>
              </a:tabLst>
            </a:pPr>
            <a:r>
              <a:rPr lang="en-US" dirty="0" smtClean="0">
                <a:solidFill>
                  <a:srgbClr val="231F20"/>
                </a:solidFill>
                <a:latin typeface="Times New Roman" pitchFamily="18" charset="0"/>
                <a:ea typeface="Calibri" pitchFamily="34" charset="0"/>
                <a:cs typeface="Times New Roman" pitchFamily="18" charset="0"/>
              </a:rPr>
              <a:t>There are sensory changes in the radial 2/3 of palm, </a:t>
            </a:r>
            <a:r>
              <a:rPr lang="en-US" dirty="0" err="1" smtClean="0">
                <a:solidFill>
                  <a:srgbClr val="231F20"/>
                </a:solidFill>
                <a:latin typeface="Times New Roman" pitchFamily="18" charset="0"/>
                <a:ea typeface="Calibri" pitchFamily="34" charset="0"/>
                <a:cs typeface="Times New Roman" pitchFamily="18" charset="0"/>
              </a:rPr>
              <a:t>palmar</a:t>
            </a:r>
            <a:r>
              <a:rPr lang="en-US" dirty="0" smtClean="0">
                <a:solidFill>
                  <a:srgbClr val="231F20"/>
                </a:solidFill>
                <a:latin typeface="Times New Roman" pitchFamily="18" charset="0"/>
                <a:ea typeface="Calibri" pitchFamily="34" charset="0"/>
                <a:cs typeface="Times New Roman" pitchFamily="18" charset="0"/>
              </a:rPr>
              <a:t> surface of first 3 and a half digits and dorsum of </a:t>
            </a:r>
            <a:r>
              <a:rPr lang="en-US" dirty="0" err="1" smtClean="0">
                <a:solidFill>
                  <a:srgbClr val="231F20"/>
                </a:solidFill>
                <a:latin typeface="Times New Roman" pitchFamily="18" charset="0"/>
                <a:ea typeface="Calibri" pitchFamily="34" charset="0"/>
                <a:cs typeface="Times New Roman" pitchFamily="18" charset="0"/>
              </a:rPr>
              <a:t>diastal</a:t>
            </a:r>
            <a:r>
              <a:rPr lang="en-US" dirty="0" smtClean="0">
                <a:solidFill>
                  <a:srgbClr val="231F20"/>
                </a:solidFill>
                <a:latin typeface="Times New Roman" pitchFamily="18" charset="0"/>
                <a:ea typeface="Calibri" pitchFamily="34" charset="0"/>
                <a:cs typeface="Times New Roman" pitchFamily="18" charset="0"/>
              </a:rPr>
              <a:t> phalanges, weakness of OP, APB, superficial head of FPB, </a:t>
            </a:r>
            <a:r>
              <a:rPr lang="en-US" dirty="0" err="1" smtClean="0">
                <a:solidFill>
                  <a:srgbClr val="231F20"/>
                </a:solidFill>
                <a:latin typeface="Times New Roman" pitchFamily="18" charset="0"/>
                <a:ea typeface="Calibri" pitchFamily="34" charset="0"/>
                <a:cs typeface="Times New Roman" pitchFamily="18" charset="0"/>
              </a:rPr>
              <a:t>lumbricals</a:t>
            </a:r>
            <a:r>
              <a:rPr lang="en-US" dirty="0" smtClean="0">
                <a:solidFill>
                  <a:srgbClr val="231F20"/>
                </a:solidFill>
                <a:latin typeface="Times New Roman" pitchFamily="18" charset="0"/>
                <a:ea typeface="Calibri" pitchFamily="34" charset="0"/>
                <a:cs typeface="Times New Roman" pitchFamily="18" charset="0"/>
              </a:rPr>
              <a:t> 1</a:t>
            </a:r>
            <a:r>
              <a:rPr lang="en-US" baseline="30000" dirty="0" smtClean="0">
                <a:solidFill>
                  <a:srgbClr val="231F20"/>
                </a:solidFill>
                <a:latin typeface="Times New Roman" pitchFamily="18" charset="0"/>
                <a:ea typeface="Calibri" pitchFamily="34" charset="0"/>
                <a:cs typeface="Times New Roman" pitchFamily="18" charset="0"/>
              </a:rPr>
              <a:t>st</a:t>
            </a:r>
            <a:r>
              <a:rPr lang="en-US" dirty="0" smtClean="0">
                <a:solidFill>
                  <a:srgbClr val="231F20"/>
                </a:solidFill>
                <a:latin typeface="Times New Roman" pitchFamily="18" charset="0"/>
                <a:ea typeface="Calibri" pitchFamily="34" charset="0"/>
                <a:cs typeface="Times New Roman" pitchFamily="18" charset="0"/>
              </a:rPr>
              <a:t> and 2</a:t>
            </a:r>
            <a:r>
              <a:rPr lang="en-US" baseline="30000" dirty="0" smtClean="0">
                <a:solidFill>
                  <a:srgbClr val="231F20"/>
                </a:solidFill>
                <a:latin typeface="Times New Roman" pitchFamily="18" charset="0"/>
                <a:ea typeface="Calibri" pitchFamily="34" charset="0"/>
                <a:cs typeface="Times New Roman" pitchFamily="18" charset="0"/>
              </a:rPr>
              <a:t>nd</a:t>
            </a:r>
            <a:r>
              <a:rPr lang="en-US" dirty="0" smtClean="0">
                <a:solidFill>
                  <a:srgbClr val="231F20"/>
                </a:solidFill>
                <a:latin typeface="Times New Roman" pitchFamily="18" charset="0"/>
                <a:ea typeface="Calibri" pitchFamily="34" charset="0"/>
                <a:cs typeface="Times New Roman" pitchFamily="18" charset="0"/>
              </a:rPr>
              <a:t>.</a:t>
            </a:r>
            <a:endParaRPr lang="en-US" dirty="0" smtClean="0">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231F20"/>
                </a:solidFill>
                <a:latin typeface="Times New Roman" pitchFamily="18" charset="0"/>
                <a:ea typeface="Calibri" pitchFamily="34" charset="0"/>
                <a:cs typeface="Times New Roman" pitchFamily="18" charset="0"/>
              </a:rPr>
              <a:t>5. The 1</a:t>
            </a:r>
            <a:r>
              <a:rPr lang="en-US" baseline="30000" dirty="0" smtClean="0">
                <a:solidFill>
                  <a:srgbClr val="231F20"/>
                </a:solidFill>
                <a:latin typeface="Times New Roman" pitchFamily="18" charset="0"/>
                <a:ea typeface="Calibri" pitchFamily="34" charset="0"/>
                <a:cs typeface="Times New Roman" pitchFamily="18" charset="0"/>
              </a:rPr>
              <a:t>st</a:t>
            </a:r>
            <a:r>
              <a:rPr lang="en-US" dirty="0" smtClean="0">
                <a:solidFill>
                  <a:srgbClr val="231F20"/>
                </a:solidFill>
                <a:latin typeface="Times New Roman" pitchFamily="18" charset="0"/>
                <a:ea typeface="Calibri" pitchFamily="34" charset="0"/>
                <a:cs typeface="Times New Roman" pitchFamily="18" charset="0"/>
              </a:rPr>
              <a:t> CMC joint is prone to degenerative changes and so Osteoarthritis of this joint is common.</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6000" dirty="0" smtClean="0"/>
              <a:t>MCQs</a:t>
            </a:r>
            <a:endParaRPr lang="en-US" sz="6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592763"/>
          </a:xfrm>
        </p:spPr>
        <p:txBody>
          <a:bodyPr>
            <a:normAutofit fontScale="85000" lnSpcReduction="20000"/>
          </a:bodyPr>
          <a:lstStyle/>
          <a:p>
            <a:pPr marL="514350" indent="-514350">
              <a:buAutoNum type="arabicPeriod"/>
            </a:pPr>
            <a:r>
              <a:rPr lang="en-US" dirty="0" smtClean="0"/>
              <a:t>Grip in which there is flexion at all finger joints is</a:t>
            </a:r>
          </a:p>
          <a:p>
            <a:pPr marL="514350" indent="-514350">
              <a:buAutoNum type="alphaLcPeriod"/>
            </a:pPr>
            <a:r>
              <a:rPr lang="en-US" dirty="0" smtClean="0"/>
              <a:t>Power</a:t>
            </a:r>
          </a:p>
          <a:p>
            <a:pPr marL="514350" indent="-514350">
              <a:buAutoNum type="alphaLcPeriod"/>
            </a:pPr>
            <a:r>
              <a:rPr lang="en-US" dirty="0" smtClean="0"/>
              <a:t>Precision</a:t>
            </a:r>
          </a:p>
          <a:p>
            <a:pPr marL="514350" indent="-514350">
              <a:buNone/>
            </a:pPr>
            <a:endParaRPr lang="en-US" dirty="0" smtClean="0"/>
          </a:p>
          <a:p>
            <a:pPr marL="514350" indent="-514350">
              <a:buNone/>
            </a:pPr>
            <a:r>
              <a:rPr lang="en-US" dirty="0" smtClean="0"/>
              <a:t>2. Lateral </a:t>
            </a:r>
            <a:r>
              <a:rPr lang="en-US" dirty="0" err="1" smtClean="0"/>
              <a:t>prehension</a:t>
            </a:r>
            <a:r>
              <a:rPr lang="en-US" dirty="0" smtClean="0"/>
              <a:t> is a type of ____ grip</a:t>
            </a:r>
          </a:p>
          <a:p>
            <a:pPr marL="514350" indent="-514350">
              <a:buAutoNum type="alphaLcPeriod"/>
            </a:pPr>
            <a:r>
              <a:rPr lang="en-US" dirty="0" smtClean="0"/>
              <a:t>Precision</a:t>
            </a:r>
          </a:p>
          <a:p>
            <a:pPr marL="514350" indent="-514350">
              <a:buAutoNum type="alphaLcPeriod"/>
            </a:pPr>
            <a:r>
              <a:rPr lang="en-US" dirty="0" smtClean="0"/>
              <a:t>Power</a:t>
            </a:r>
          </a:p>
          <a:p>
            <a:pPr marL="514350" indent="-514350">
              <a:buNone/>
            </a:pPr>
            <a:endParaRPr lang="en-US" dirty="0" smtClean="0"/>
          </a:p>
          <a:p>
            <a:pPr marL="514350" indent="-514350">
              <a:buNone/>
            </a:pPr>
            <a:r>
              <a:rPr lang="en-US" dirty="0" smtClean="0"/>
              <a:t>3. In CTS ____ nerve is entrapped</a:t>
            </a:r>
          </a:p>
          <a:p>
            <a:pPr marL="514350" indent="-514350">
              <a:buAutoNum type="alphaLcPeriod"/>
            </a:pPr>
            <a:r>
              <a:rPr lang="en-US" dirty="0" smtClean="0"/>
              <a:t>Radial</a:t>
            </a:r>
          </a:p>
          <a:p>
            <a:pPr marL="514350" indent="-514350">
              <a:buAutoNum type="alphaLcPeriod"/>
            </a:pPr>
            <a:r>
              <a:rPr lang="en-US" dirty="0" err="1" smtClean="0"/>
              <a:t>Ulnar</a:t>
            </a:r>
            <a:endParaRPr lang="en-US" dirty="0" smtClean="0"/>
          </a:p>
          <a:p>
            <a:pPr marL="514350" indent="-514350">
              <a:buAutoNum type="alphaLcPeriod"/>
            </a:pPr>
            <a:r>
              <a:rPr lang="en-US" dirty="0" smtClean="0"/>
              <a:t>Median</a:t>
            </a:r>
          </a:p>
          <a:p>
            <a:pPr marL="514350" indent="-514350">
              <a:buAutoNum type="alphaLcPeriod"/>
            </a:pPr>
            <a:r>
              <a:rPr lang="en-US" dirty="0" smtClean="0"/>
              <a:t>None</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a:buNone/>
            </a:pPr>
            <a:r>
              <a:rPr lang="en-US" dirty="0" smtClean="0"/>
              <a:t>4. Key grip is a type of </a:t>
            </a:r>
          </a:p>
          <a:p>
            <a:pPr marL="514350" indent="-514350">
              <a:buAutoNum type="alphaLcPeriod"/>
            </a:pPr>
            <a:r>
              <a:rPr lang="en-US" dirty="0" smtClean="0"/>
              <a:t>Power</a:t>
            </a:r>
          </a:p>
          <a:p>
            <a:pPr marL="514350" indent="-514350">
              <a:buAutoNum type="alphaLcPeriod"/>
            </a:pPr>
            <a:r>
              <a:rPr lang="en-US" dirty="0" smtClean="0"/>
              <a:t>Precision</a:t>
            </a:r>
          </a:p>
          <a:p>
            <a:pPr marL="514350" indent="-514350">
              <a:buNone/>
            </a:pPr>
            <a:endParaRPr lang="en-US" dirty="0" smtClean="0"/>
          </a:p>
          <a:p>
            <a:pPr>
              <a:buNone/>
            </a:pPr>
            <a:r>
              <a:rPr lang="en-US" dirty="0" smtClean="0"/>
              <a:t>5. </a:t>
            </a:r>
            <a:r>
              <a:rPr lang="en-US" dirty="0" err="1" smtClean="0"/>
              <a:t>FCU</a:t>
            </a:r>
            <a:r>
              <a:rPr lang="en-US" dirty="0" smtClean="0"/>
              <a:t> gets inserted at </a:t>
            </a:r>
          </a:p>
          <a:p>
            <a:pPr marL="514350" indent="-514350">
              <a:buAutoNum type="alphaLcPeriod"/>
            </a:pPr>
            <a:r>
              <a:rPr lang="en-US" dirty="0" err="1" smtClean="0"/>
              <a:t>Pisiform</a:t>
            </a:r>
            <a:endParaRPr lang="en-US" dirty="0" smtClean="0"/>
          </a:p>
          <a:p>
            <a:pPr marL="514350" indent="-514350">
              <a:buAutoNum type="alphaLcPeriod"/>
            </a:pPr>
            <a:r>
              <a:rPr lang="en-US" dirty="0" err="1" smtClean="0"/>
              <a:t>Triquetrum</a:t>
            </a:r>
            <a:endParaRPr lang="en-US" dirty="0" smtClean="0"/>
          </a:p>
          <a:p>
            <a:pPr marL="514350" indent="-514350">
              <a:buAutoNum type="alphaLcPeriod"/>
            </a:pPr>
            <a:r>
              <a:rPr lang="en-US" dirty="0" err="1" smtClean="0"/>
              <a:t>Scaphoid</a:t>
            </a:r>
            <a:endParaRPr lang="en-US" dirty="0" smtClean="0"/>
          </a:p>
          <a:p>
            <a:pPr marL="514350" indent="-514350">
              <a:buAutoNum type="alphaLcPeriod"/>
            </a:pPr>
            <a:r>
              <a:rPr lang="en-US" dirty="0" smtClean="0"/>
              <a:t>none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516563"/>
          </a:xfrm>
        </p:spPr>
        <p:txBody>
          <a:bodyPr>
            <a:normAutofit fontScale="92500" lnSpcReduction="20000"/>
          </a:bodyPr>
          <a:lstStyle/>
          <a:p>
            <a:pPr marL="514350" indent="-514350">
              <a:buNone/>
            </a:pPr>
            <a:r>
              <a:rPr lang="en-US" dirty="0" smtClean="0"/>
              <a:t>6. In which grip from below doesn’t involve thumb</a:t>
            </a:r>
          </a:p>
          <a:p>
            <a:pPr marL="514350" indent="-514350">
              <a:buFont typeface="+mj-lt"/>
              <a:buAutoNum type="alphaLcPeriod"/>
            </a:pPr>
            <a:r>
              <a:rPr lang="en-US" dirty="0" smtClean="0"/>
              <a:t>Pad-to-pad</a:t>
            </a:r>
          </a:p>
          <a:p>
            <a:pPr marL="514350" indent="-514350">
              <a:buFont typeface="+mj-lt"/>
              <a:buAutoNum type="alphaLcPeriod"/>
            </a:pPr>
            <a:r>
              <a:rPr lang="en-US" dirty="0" smtClean="0"/>
              <a:t>Spherical grip</a:t>
            </a:r>
          </a:p>
          <a:p>
            <a:pPr marL="514350" indent="-514350">
              <a:buFont typeface="+mj-lt"/>
              <a:buAutoNum type="alphaLcPeriod"/>
            </a:pPr>
            <a:r>
              <a:rPr lang="en-US" dirty="0" smtClean="0"/>
              <a:t>Hook grip</a:t>
            </a:r>
          </a:p>
          <a:p>
            <a:pPr marL="514350" indent="-514350">
              <a:buFont typeface="+mj-lt"/>
              <a:buAutoNum type="alphaLcPeriod"/>
            </a:pPr>
            <a:r>
              <a:rPr lang="en-US" dirty="0" smtClean="0"/>
              <a:t>Key grip</a:t>
            </a:r>
          </a:p>
          <a:p>
            <a:pPr marL="514350" indent="-514350">
              <a:buNone/>
            </a:pPr>
            <a:endParaRPr lang="en-US" dirty="0" smtClean="0"/>
          </a:p>
          <a:p>
            <a:pPr marL="514350" indent="-514350">
              <a:buNone/>
            </a:pPr>
            <a:r>
              <a:rPr lang="en-US" dirty="0" smtClean="0"/>
              <a:t>7.  1</a:t>
            </a:r>
            <a:r>
              <a:rPr lang="en-US" baseline="30000" dirty="0" smtClean="0"/>
              <a:t>st</a:t>
            </a:r>
            <a:r>
              <a:rPr lang="en-US" dirty="0" smtClean="0"/>
              <a:t> and 2</a:t>
            </a:r>
            <a:r>
              <a:rPr lang="en-US" baseline="30000" dirty="0" smtClean="0"/>
              <a:t>nd</a:t>
            </a:r>
            <a:r>
              <a:rPr lang="en-US" dirty="0" smtClean="0"/>
              <a:t> </a:t>
            </a:r>
            <a:r>
              <a:rPr lang="en-US" dirty="0" err="1" smtClean="0"/>
              <a:t>lumbricals</a:t>
            </a:r>
            <a:r>
              <a:rPr lang="en-US" dirty="0" smtClean="0"/>
              <a:t> are affected in ___ nerve compression</a:t>
            </a:r>
          </a:p>
          <a:p>
            <a:pPr marL="514350" indent="-514350">
              <a:buAutoNum type="alphaLcPeriod"/>
            </a:pPr>
            <a:r>
              <a:rPr lang="en-US" dirty="0" smtClean="0"/>
              <a:t>Median</a:t>
            </a:r>
          </a:p>
          <a:p>
            <a:pPr marL="514350" indent="-514350">
              <a:buAutoNum type="alphaLcPeriod"/>
            </a:pPr>
            <a:r>
              <a:rPr lang="en-US" dirty="0" smtClean="0"/>
              <a:t>Radial</a:t>
            </a:r>
          </a:p>
          <a:p>
            <a:pPr marL="514350" indent="-514350">
              <a:buAutoNum type="alphaLcPeriod"/>
            </a:pPr>
            <a:r>
              <a:rPr lang="en-US" dirty="0" err="1" smtClean="0"/>
              <a:t>Ulnar</a:t>
            </a:r>
            <a:endParaRPr lang="en-US" dirty="0" smtClean="0"/>
          </a:p>
          <a:p>
            <a:pPr marL="514350" indent="-514350">
              <a:buAutoNum type="alphaLcPeriod"/>
            </a:pPr>
            <a:r>
              <a:rPr lang="en-US" dirty="0" smtClean="0"/>
              <a:t>None</a:t>
            </a:r>
          </a:p>
          <a:p>
            <a:pPr marL="514350" indent="-514350">
              <a:buNone/>
            </a:pPr>
            <a:endParaRPr lang="en-US" dirty="0" smtClean="0"/>
          </a:p>
          <a:p>
            <a:pPr marL="514350" indent="-514350">
              <a:buNone/>
            </a:pPr>
            <a:endParaRPr lang="en-US"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fontScale="92500" lnSpcReduction="20000"/>
          </a:bodyPr>
          <a:lstStyle/>
          <a:p>
            <a:pPr>
              <a:buNone/>
            </a:pPr>
            <a:r>
              <a:rPr lang="en-US" dirty="0" smtClean="0"/>
              <a:t>8. In Boutonniere deformity there is</a:t>
            </a:r>
          </a:p>
          <a:p>
            <a:pPr marL="514350" indent="-514350">
              <a:buAutoNum type="alphaLcPeriod"/>
            </a:pPr>
            <a:r>
              <a:rPr lang="en-US" dirty="0" smtClean="0"/>
              <a:t>Flexion at PIP, Extension at DIP</a:t>
            </a:r>
          </a:p>
          <a:p>
            <a:pPr marL="514350" indent="-514350">
              <a:buAutoNum type="alphaLcPeriod"/>
            </a:pPr>
            <a:r>
              <a:rPr lang="en-US" dirty="0" smtClean="0"/>
              <a:t>Flexion at PIP, Flexion at DIP</a:t>
            </a:r>
          </a:p>
          <a:p>
            <a:pPr marL="514350" indent="-514350">
              <a:buAutoNum type="alphaLcPeriod"/>
            </a:pPr>
            <a:r>
              <a:rPr lang="en-US" dirty="0" smtClean="0"/>
              <a:t>Extension at PIP, Extension at DIP</a:t>
            </a:r>
          </a:p>
          <a:p>
            <a:pPr marL="514350" indent="-514350">
              <a:buAutoNum type="alphaLcPeriod"/>
            </a:pPr>
            <a:r>
              <a:rPr lang="en-US" dirty="0" smtClean="0"/>
              <a:t>Extension at PIP, Flexion at DIP</a:t>
            </a:r>
          </a:p>
          <a:p>
            <a:pPr marL="514350" indent="-514350">
              <a:buNone/>
            </a:pPr>
            <a:endParaRPr lang="en-US" dirty="0" smtClean="0"/>
          </a:p>
          <a:p>
            <a:pPr marL="514350" indent="-514350">
              <a:buNone/>
            </a:pPr>
            <a:r>
              <a:rPr lang="en-US" dirty="0" smtClean="0"/>
              <a:t>9. In Swan-neck deformity there is </a:t>
            </a:r>
          </a:p>
          <a:p>
            <a:pPr marL="514350" indent="-514350">
              <a:buAutoNum type="alphaLcPeriod"/>
            </a:pPr>
            <a:r>
              <a:rPr lang="en-US" dirty="0" smtClean="0"/>
              <a:t>Flexion at PIP, Extension at DIP</a:t>
            </a:r>
          </a:p>
          <a:p>
            <a:pPr marL="514350" indent="-514350">
              <a:buAutoNum type="alphaLcPeriod"/>
            </a:pPr>
            <a:r>
              <a:rPr lang="en-US" dirty="0" smtClean="0"/>
              <a:t>Flexion at PIP, Flexion at DIP</a:t>
            </a:r>
          </a:p>
          <a:p>
            <a:pPr marL="514350" indent="-514350">
              <a:buAutoNum type="alphaLcPeriod"/>
            </a:pPr>
            <a:r>
              <a:rPr lang="en-US" dirty="0" smtClean="0"/>
              <a:t>Extension at PIP, Extension at DIP</a:t>
            </a:r>
          </a:p>
          <a:p>
            <a:pPr marL="514350" indent="-514350">
              <a:buAutoNum type="alphaLcPeriod"/>
            </a:pPr>
            <a:r>
              <a:rPr lang="en-US" dirty="0" smtClean="0"/>
              <a:t>Extension at PIP, Flexion at DIP</a:t>
            </a:r>
          </a:p>
          <a:p>
            <a:pPr marL="514350" indent="-514350">
              <a:buNone/>
            </a:pPr>
            <a:endParaRPr lang="en-US" dirty="0" smtClean="0"/>
          </a:p>
          <a:p>
            <a:pPr marL="514350" indent="-514350">
              <a:buAutoNum type="alphaLcPeriod"/>
            </a:pPr>
            <a:endParaRPr lang="en-US" dirty="0" smtClean="0"/>
          </a:p>
          <a:p>
            <a:pPr marL="514350" indent="-514350">
              <a:buAutoNum type="alphaLcPeriod"/>
            </a:pPr>
            <a:endParaRPr lang="en-US" dirty="0" smtClean="0"/>
          </a:p>
          <a:p>
            <a:pPr marL="514350" indent="-514350">
              <a:buAutoNum type="alphaLcPeriod"/>
            </a:pP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dirty="0" smtClean="0"/>
              <a:t>10. Extensor Carpi </a:t>
            </a:r>
            <a:r>
              <a:rPr lang="en-US" dirty="0" err="1" smtClean="0"/>
              <a:t>Radialis</a:t>
            </a:r>
            <a:r>
              <a:rPr lang="en-US" dirty="0" smtClean="0"/>
              <a:t> </a:t>
            </a:r>
            <a:r>
              <a:rPr lang="en-US" dirty="0" err="1" smtClean="0"/>
              <a:t>Longus</a:t>
            </a:r>
            <a:r>
              <a:rPr lang="en-US" dirty="0" smtClean="0"/>
              <a:t> gets inserted at </a:t>
            </a:r>
          </a:p>
          <a:p>
            <a:pPr marL="514350" indent="-514350">
              <a:buAutoNum type="alphaLcPeriod"/>
            </a:pPr>
            <a:r>
              <a:rPr lang="en-US" dirty="0" err="1" smtClean="0"/>
              <a:t>Ist</a:t>
            </a:r>
            <a:r>
              <a:rPr lang="en-US" dirty="0" smtClean="0"/>
              <a:t> metacarpal</a:t>
            </a:r>
          </a:p>
          <a:p>
            <a:pPr marL="514350" indent="-514350">
              <a:buAutoNum type="alphaLcPeriod"/>
            </a:pPr>
            <a:r>
              <a:rPr lang="en-US" dirty="0" smtClean="0"/>
              <a:t>2</a:t>
            </a:r>
            <a:r>
              <a:rPr lang="en-US" baseline="30000" dirty="0" smtClean="0"/>
              <a:t>nd </a:t>
            </a:r>
            <a:r>
              <a:rPr lang="en-US" dirty="0" smtClean="0"/>
              <a:t>metacarpal</a:t>
            </a:r>
          </a:p>
          <a:p>
            <a:pPr marL="514350" indent="-514350">
              <a:buAutoNum type="alphaLcPeriod"/>
            </a:pPr>
            <a:r>
              <a:rPr lang="en-US" dirty="0" smtClean="0"/>
              <a:t>3</a:t>
            </a:r>
            <a:r>
              <a:rPr lang="en-US" baseline="30000" dirty="0" smtClean="0"/>
              <a:t>rd </a:t>
            </a:r>
            <a:r>
              <a:rPr lang="en-US" dirty="0" smtClean="0"/>
              <a:t>metacarpal</a:t>
            </a:r>
          </a:p>
          <a:p>
            <a:pPr marL="514350" indent="-514350">
              <a:buAutoNum type="alphaLcPeriod"/>
            </a:pPr>
            <a:r>
              <a:rPr lang="en-US" dirty="0" smtClean="0"/>
              <a:t>None</a:t>
            </a:r>
          </a:p>
          <a:p>
            <a:pPr marL="514350" indent="-514350">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PICO</a:t>
            </a:r>
            <a:endParaRPr lang="en-US" dirty="0"/>
          </a:p>
        </p:txBody>
      </p:sp>
      <p:sp>
        <p:nvSpPr>
          <p:cNvPr id="3" name="Content Placeholder 2"/>
          <p:cNvSpPr>
            <a:spLocks noGrp="1"/>
          </p:cNvSpPr>
          <p:nvPr>
            <p:ph idx="1"/>
          </p:nvPr>
        </p:nvSpPr>
        <p:spPr/>
        <p:txBody>
          <a:bodyPr/>
          <a:lstStyle/>
          <a:p>
            <a:pPr marL="0" indent="0">
              <a:buNone/>
            </a:pPr>
            <a:r>
              <a:rPr lang="en-US" dirty="0" smtClean="0"/>
              <a:t>P: Hand OA patients</a:t>
            </a:r>
          </a:p>
          <a:p>
            <a:pPr marL="0" indent="0">
              <a:buNone/>
            </a:pPr>
            <a:endParaRPr lang="en-US" dirty="0"/>
          </a:p>
          <a:p>
            <a:pPr marL="0" indent="0">
              <a:buNone/>
            </a:pPr>
            <a:r>
              <a:rPr lang="en-US" dirty="0" smtClean="0"/>
              <a:t>I: joint protection &amp; home hand exercises</a:t>
            </a:r>
          </a:p>
          <a:p>
            <a:pPr marL="0" indent="0">
              <a:buNone/>
            </a:pPr>
            <a:endParaRPr lang="en-US" dirty="0"/>
          </a:p>
          <a:p>
            <a:pPr marL="0" indent="0">
              <a:buNone/>
            </a:pPr>
            <a:r>
              <a:rPr lang="en-US" dirty="0" smtClean="0"/>
              <a:t>C: controls receiving information about OA</a:t>
            </a:r>
          </a:p>
          <a:p>
            <a:pPr marL="0" indent="0">
              <a:buNone/>
            </a:pPr>
            <a:endParaRPr lang="en-US" dirty="0"/>
          </a:p>
          <a:p>
            <a:pPr marL="0" indent="0">
              <a:buNone/>
            </a:pPr>
            <a:r>
              <a:rPr lang="en-US" dirty="0" smtClean="0"/>
              <a:t>O: grip strength &amp; global hand function</a:t>
            </a:r>
            <a:endParaRPr lang="en-US" dirty="0"/>
          </a:p>
        </p:txBody>
      </p:sp>
    </p:spTree>
    <p:extLst>
      <p:ext uri="{BB962C8B-B14F-4D97-AF65-F5344CB8AC3E}">
        <p14:creationId xmlns:p14="http://schemas.microsoft.com/office/powerpoint/2010/main" val="34211258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Title: Joint </a:t>
            </a:r>
            <a:r>
              <a:rPr lang="en-US" sz="2400" dirty="0"/>
              <a:t>protection and home hand exercises improve hand function in patients with hand osteoarthritis: A randomized controlled trial</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6914907"/>
              </p:ext>
            </p:extLst>
          </p:nvPr>
        </p:nvGraphicFramePr>
        <p:xfrm>
          <a:off x="533400" y="1143000"/>
          <a:ext cx="8229600" cy="5237480"/>
        </p:xfrm>
        <a:graphic>
          <a:graphicData uri="http://schemas.openxmlformats.org/drawingml/2006/table">
            <a:tbl>
              <a:tblPr firstRow="1" bandRow="1">
                <a:tableStyleId>{5C22544A-7EE6-4342-B048-85BDC9FD1C3A}</a:tableStyleId>
              </a:tblPr>
              <a:tblGrid>
                <a:gridCol w="1676400"/>
                <a:gridCol w="6553200"/>
              </a:tblGrid>
              <a:tr h="370840">
                <a:tc>
                  <a:txBody>
                    <a:bodyPr/>
                    <a:lstStyle/>
                    <a:p>
                      <a:r>
                        <a:rPr lang="en-US" dirty="0" smtClean="0"/>
                        <a:t>Type of study</a:t>
                      </a:r>
                      <a:endParaRPr lang="en-US" dirty="0"/>
                    </a:p>
                  </a:txBody>
                  <a:tcPr/>
                </a:tc>
                <a:tc>
                  <a:txBody>
                    <a:bodyPr/>
                    <a:lstStyle/>
                    <a:p>
                      <a:r>
                        <a:rPr lang="en-US" dirty="0" smtClean="0"/>
                        <a:t>RCT</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Year of publication</a:t>
                      </a:r>
                      <a:endParaRPr lang="en-IN" sz="1400" dirty="0" smtClean="0">
                        <a:latin typeface="Arial" pitchFamily="34" charset="0"/>
                        <a:cs typeface="Arial" pitchFamily="34" charset="0"/>
                      </a:endParaRPr>
                    </a:p>
                  </a:txBody>
                  <a:tcPr/>
                </a:tc>
                <a:tc>
                  <a:txBody>
                    <a:bodyPr/>
                    <a:lstStyle/>
                    <a:p>
                      <a:r>
                        <a:rPr lang="en-US" dirty="0" smtClean="0"/>
                        <a:t>2002</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Level of evidence</a:t>
                      </a:r>
                      <a:endParaRPr lang="en-IN" sz="1400" dirty="0" smtClean="0">
                        <a:latin typeface="Arial" pitchFamily="34" charset="0"/>
                        <a:cs typeface="Arial" pitchFamily="34" charset="0"/>
                      </a:endParaRPr>
                    </a:p>
                  </a:txBody>
                  <a:tcPr/>
                </a:tc>
                <a:tc>
                  <a:txBody>
                    <a:bodyPr/>
                    <a:lstStyle/>
                    <a:p>
                      <a:r>
                        <a:rPr lang="en-US" dirty="0" smtClean="0"/>
                        <a:t>1b</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Authors</a:t>
                      </a:r>
                      <a:endParaRPr lang="en-IN" sz="1400" dirty="0" smtClean="0">
                        <a:latin typeface="Arial" pitchFamily="34" charset="0"/>
                        <a:cs typeface="Arial" pitchFamily="34" charset="0"/>
                      </a:endParaRPr>
                    </a:p>
                  </a:txBody>
                  <a:tcPr/>
                </a:tc>
                <a:tc>
                  <a:txBody>
                    <a:bodyPr/>
                    <a:lstStyle/>
                    <a:p>
                      <a:r>
                        <a:rPr lang="en-US" dirty="0" err="1" smtClean="0"/>
                        <a:t>Stamm</a:t>
                      </a:r>
                      <a:r>
                        <a:rPr lang="en-US" dirty="0" smtClean="0"/>
                        <a:t> et al</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Citation </a:t>
                      </a:r>
                      <a:endParaRPr lang="en-IN" sz="1400" dirty="0" smtClean="0">
                        <a:latin typeface="Arial" pitchFamily="34" charset="0"/>
                        <a:cs typeface="Arial" pitchFamily="34" charset="0"/>
                      </a:endParaRPr>
                    </a:p>
                  </a:txBody>
                  <a:tcPr/>
                </a:tc>
                <a:tc>
                  <a:txBody>
                    <a:bodyPr/>
                    <a:lstStyle/>
                    <a:p>
                      <a:r>
                        <a:rPr lang="en-US" dirty="0" smtClean="0"/>
                        <a:t>arthritis &amp; rheumatism 47: 44-49,</a:t>
                      </a:r>
                      <a:r>
                        <a:rPr lang="en-US" baseline="0" dirty="0" smtClean="0"/>
                        <a:t> 2002</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Aim </a:t>
                      </a:r>
                      <a:endParaRPr lang="en-IN" sz="1400" dirty="0" smtClean="0">
                        <a:latin typeface="Arial" pitchFamily="34" charset="0"/>
                        <a:cs typeface="Arial" pitchFamily="34" charset="0"/>
                      </a:endParaRPr>
                    </a:p>
                  </a:txBody>
                  <a:tcPr/>
                </a:tc>
                <a:tc>
                  <a:txBody>
                    <a:bodyPr/>
                    <a:lstStyle/>
                    <a:p>
                      <a:r>
                        <a:rPr lang="en-US" dirty="0" smtClean="0"/>
                        <a:t>To determine the effect of joint protection &amp; home exercises on hand function of patients with hand OA </a:t>
                      </a:r>
                      <a:endParaRPr lang="en-US" dirty="0"/>
                    </a:p>
                  </a:txBody>
                  <a:tcPr/>
                </a:tc>
              </a:tr>
              <a:tr h="370840">
                <a:tc>
                  <a:txBody>
                    <a:bodyPr/>
                    <a:lstStyle/>
                    <a:p>
                      <a:r>
                        <a:rPr lang="en-US" sz="1400" dirty="0" smtClean="0">
                          <a:latin typeface="Arial" pitchFamily="34" charset="0"/>
                          <a:cs typeface="Arial" pitchFamily="34" charset="0"/>
                        </a:rPr>
                        <a:t>Method</a:t>
                      </a:r>
                      <a:r>
                        <a:rPr lang="en-US" sz="1400" baseline="0" dirty="0" smtClean="0">
                          <a:latin typeface="Arial" pitchFamily="34" charset="0"/>
                          <a:cs typeface="Arial" pitchFamily="34" charset="0"/>
                        </a:rPr>
                        <a:t> </a:t>
                      </a:r>
                      <a:endParaRPr lang="en-IN" sz="1400" dirty="0">
                        <a:latin typeface="Arial" pitchFamily="34" charset="0"/>
                        <a:cs typeface="Arial" pitchFamily="34" charset="0"/>
                      </a:endParaRPr>
                    </a:p>
                  </a:txBody>
                  <a:tcPr/>
                </a:tc>
                <a:tc>
                  <a:txBody>
                    <a:bodyPr/>
                    <a:lstStyle/>
                    <a:p>
                      <a:r>
                        <a:rPr lang="en-US" dirty="0" smtClean="0"/>
                        <a:t>Randomized,</a:t>
                      </a:r>
                      <a:r>
                        <a:rPr lang="en-US" baseline="0" dirty="0" smtClean="0"/>
                        <a:t> controlled, 3 month trial with a blinded assessor. Primary outcome was grip strength, secondary outcomes were health assessment questionnaire &amp; VAS  for pain &amp; global hand function. 40 patients were assigned to 2 groups. One group received home exercises &amp; controls received information session</a:t>
                      </a:r>
                      <a:endParaRPr lang="en-US" dirty="0"/>
                    </a:p>
                  </a:txBody>
                  <a:tcPr/>
                </a:tc>
              </a:tr>
              <a:tr h="370840">
                <a:tc>
                  <a:txBody>
                    <a:bodyPr/>
                    <a:lstStyle/>
                    <a:p>
                      <a:r>
                        <a:rPr lang="en-IN" sz="1400" dirty="0" smtClean="0">
                          <a:latin typeface="Arial" pitchFamily="34" charset="0"/>
                          <a:cs typeface="Arial" pitchFamily="34" charset="0"/>
                        </a:rPr>
                        <a:t>Results</a:t>
                      </a:r>
                      <a:endParaRPr lang="en-IN" sz="1400" dirty="0">
                        <a:latin typeface="Arial" pitchFamily="34" charset="0"/>
                        <a:cs typeface="Arial" pitchFamily="34" charset="0"/>
                      </a:endParaRPr>
                    </a:p>
                  </a:txBody>
                  <a:tcPr/>
                </a:tc>
                <a:tc>
                  <a:txBody>
                    <a:bodyPr/>
                    <a:lstStyle/>
                    <a:p>
                      <a:r>
                        <a:rPr lang="en-US" dirty="0" smtClean="0"/>
                        <a:t>Grip strength &amp; global hand function improved in experimental</a:t>
                      </a:r>
                      <a:r>
                        <a:rPr lang="en-US" baseline="0" dirty="0" smtClean="0"/>
                        <a:t> group</a:t>
                      </a:r>
                      <a:endParaRPr lang="en-US" dirty="0"/>
                    </a:p>
                  </a:txBody>
                  <a:tcPr/>
                </a:tc>
              </a:tr>
              <a:tr h="370840">
                <a:tc>
                  <a:txBody>
                    <a:bodyPr/>
                    <a:lstStyle/>
                    <a:p>
                      <a:r>
                        <a:rPr lang="en-US" sz="1400" dirty="0" smtClean="0">
                          <a:latin typeface="Arial" pitchFamily="34" charset="0"/>
                          <a:cs typeface="Arial" pitchFamily="34" charset="0"/>
                        </a:rPr>
                        <a:t>Conclusion </a:t>
                      </a:r>
                      <a:endParaRPr lang="en-IN" sz="1400" dirty="0">
                        <a:latin typeface="Arial" pitchFamily="34" charset="0"/>
                        <a:cs typeface="Arial" pitchFamily="34" charset="0"/>
                      </a:endParaRPr>
                    </a:p>
                  </a:txBody>
                  <a:tcPr/>
                </a:tc>
                <a:tc>
                  <a:txBody>
                    <a:bodyPr/>
                    <a:lstStyle/>
                    <a:p>
                      <a:r>
                        <a:rPr lang="en-US" dirty="0" smtClean="0"/>
                        <a:t>Joint protection &amp; hand home exercises</a:t>
                      </a:r>
                      <a:r>
                        <a:rPr lang="en-US" baseline="0" dirty="0" smtClean="0"/>
                        <a:t> were found to increase grip strength &amp; global hand function</a:t>
                      </a:r>
                      <a:endParaRPr lang="en-US" dirty="0"/>
                    </a:p>
                  </a:txBody>
                  <a:tcPr/>
                </a:tc>
              </a:tr>
            </a:tbl>
          </a:graphicData>
        </a:graphic>
      </p:graphicFrame>
    </p:spTree>
    <p:extLst>
      <p:ext uri="{BB962C8B-B14F-4D97-AF65-F5344CB8AC3E}">
        <p14:creationId xmlns:p14="http://schemas.microsoft.com/office/powerpoint/2010/main" val="421986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4" name="Content Placeholder 3"/>
          <p:cNvPicPr>
            <a:picLocks noGrp="1"/>
          </p:cNvPicPr>
          <p:nvPr>
            <p:ph idx="1"/>
          </p:nvPr>
        </p:nvPicPr>
        <p:blipFill>
          <a:blip r:embed="rId2" cstate="print"/>
          <a:srcRect/>
          <a:stretch>
            <a:fillRect/>
          </a:stretch>
        </p:blipFill>
        <p:spPr bwMode="auto">
          <a:xfrm>
            <a:off x="1726576" y="1360768"/>
            <a:ext cx="5360023" cy="4125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stretch>
            <a:fillRect/>
          </a:stretch>
        </p:blipFill>
        <p:spPr bwMode="auto">
          <a:xfrm>
            <a:off x="2183943" y="1879078"/>
            <a:ext cx="4166513" cy="4242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305</TotalTime>
  <Words>2097</Words>
  <Application>Microsoft Office PowerPoint</Application>
  <PresentationFormat>On-screen Show (4:3)</PresentationFormat>
  <Paragraphs>266</Paragraphs>
  <Slides>79</Slides>
  <Notes>1</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Adjacency</vt:lpstr>
      <vt:lpstr>Wrist &amp; Hand complex</vt:lpstr>
      <vt:lpstr>Introduction</vt:lpstr>
      <vt:lpstr>PowerPoint Presentation</vt:lpstr>
      <vt:lpstr>Midcarpal joint</vt:lpstr>
      <vt:lpstr>Ligaments </vt:lpstr>
      <vt:lpstr>PowerPoint Presentation</vt:lpstr>
      <vt:lpstr>Dorsal carpal ligament</vt:lpstr>
      <vt:lpstr>PowerPoint Presentation</vt:lpstr>
      <vt:lpstr>PowerPoint Presentation</vt:lpstr>
      <vt:lpstr>PowerPoint Presentation</vt:lpstr>
      <vt:lpstr>PowerPoint Presentation</vt:lpstr>
      <vt:lpstr>PowerPoint Presentation</vt:lpstr>
      <vt:lpstr>Radial and ulnar deviation</vt:lpstr>
      <vt:lpstr>Muscles </vt:lpstr>
      <vt:lpstr>PowerPoint Presentation</vt:lpstr>
      <vt:lpstr>The Hand complex</vt:lpstr>
      <vt:lpstr>PowerPoint Presentation</vt:lpstr>
      <vt:lpstr>PowerPoint Presentation</vt:lpstr>
      <vt:lpstr>PowerPoint Presentation</vt:lpstr>
      <vt:lpstr>PowerPoint Presentation</vt:lpstr>
      <vt:lpstr>Range of motion</vt:lpstr>
      <vt:lpstr>PowerPoint Presentation</vt:lpstr>
      <vt:lpstr>PowerPoint Presentation</vt:lpstr>
      <vt:lpstr>PowerPoint Presentation</vt:lpstr>
      <vt:lpstr>PowerPoint Presentation</vt:lpstr>
      <vt:lpstr>Extrinsic finger flexors</vt:lpstr>
      <vt:lpstr>PowerPoint Presentation</vt:lpstr>
      <vt:lpstr>PowerPoint Presentation</vt:lpstr>
      <vt:lpstr>Extrinsic finger extensors</vt:lpstr>
      <vt:lpstr>PowerPoint Presentation</vt:lpstr>
      <vt:lpstr>PowerPoint Presentation</vt:lpstr>
      <vt:lpstr>Intrinsic muscles</vt:lpstr>
      <vt:lpstr>PowerPoint Presentation</vt:lpstr>
      <vt:lpstr>PowerPoint Presentation</vt:lpstr>
      <vt:lpstr>The thumb</vt:lpstr>
      <vt:lpstr>PowerPoint Presentation</vt:lpstr>
      <vt:lpstr>Extrinsic thumb muscles</vt:lpstr>
      <vt:lpstr>PowerPoint Presentation</vt:lpstr>
      <vt:lpstr>PowerPoint Presentation</vt:lpstr>
      <vt:lpstr>PowerPoint Presentation</vt:lpstr>
      <vt:lpstr>Intrinsic thumb muscles</vt:lpstr>
      <vt:lpstr>PowerPoint Presentation</vt:lpstr>
      <vt:lpstr>PowerPoint Presentation</vt:lpstr>
      <vt:lpstr>PowerPoint Presentation</vt:lpstr>
      <vt:lpstr>Grips and Prehension Patterns</vt:lpstr>
      <vt:lpstr>PowerPoint Presentation</vt:lpstr>
      <vt:lpstr>PowerPoint Presentation</vt:lpstr>
      <vt:lpstr>Cylindrical grip</vt:lpstr>
      <vt:lpstr>PowerPoint Presentation</vt:lpstr>
      <vt:lpstr>Spherical grip</vt:lpstr>
      <vt:lpstr>PowerPoint Presentation</vt:lpstr>
      <vt:lpstr>Hook grip</vt:lpstr>
      <vt:lpstr>PowerPoint Presentation</vt:lpstr>
      <vt:lpstr>Lateral prehension</vt:lpstr>
      <vt:lpstr>PowerPoint Presentation</vt:lpstr>
      <vt:lpstr>PowerPoint Presentation</vt:lpstr>
      <vt:lpstr>Pad-to Pad prehension</vt:lpstr>
      <vt:lpstr>PowerPoint Presentation</vt:lpstr>
      <vt:lpstr>Tip-to-Tip prehension</vt:lpstr>
      <vt:lpstr>PowerPoint Presentation</vt:lpstr>
      <vt:lpstr>Pad-to-Side prehension</vt:lpstr>
      <vt:lpstr>PowerPoint Presentation</vt:lpstr>
      <vt:lpstr>PATHOMECHANICS </vt:lpstr>
      <vt:lpstr>PowerPoint Presentation</vt:lpstr>
      <vt:lpstr>PowerPoint Presentation</vt:lpstr>
      <vt:lpstr>PowerPoint Presentation</vt:lpstr>
      <vt:lpstr>Claw hand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PICO</vt:lpstr>
      <vt:lpstr>Title: Joint protection and home hand exercises improve hand function in patients with hand osteoarthritis: A randomized controlled trial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Edition</dc:creator>
  <cp:lastModifiedBy>Admin</cp:lastModifiedBy>
  <cp:revision>38</cp:revision>
  <dcterms:created xsi:type="dcterms:W3CDTF">2016-09-27T14:09:33Z</dcterms:created>
  <dcterms:modified xsi:type="dcterms:W3CDTF">2020-08-13T04:56:14Z</dcterms:modified>
</cp:coreProperties>
</file>