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8" r:id="rId11"/>
    <p:sldId id="269" r:id="rId12"/>
    <p:sldId id="270" r:id="rId13"/>
    <p:sldId id="272" r:id="rId14"/>
    <p:sldId id="273" r:id="rId15"/>
    <p:sldId id="275" r:id="rId16"/>
    <p:sldId id="277" r:id="rId17"/>
    <p:sldId id="278" r:id="rId18"/>
    <p:sldId id="279" r:id="rId19"/>
    <p:sldId id="281" r:id="rId20"/>
    <p:sldId id="282" r:id="rId21"/>
    <p:sldId id="283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3" r:id="rId30"/>
    <p:sldId id="29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76703" autoAdjust="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085F5-4546-4463-9D84-BBE824787485}" type="datetimeFigureOut">
              <a:rPr lang="en-US" smtClean="0"/>
              <a:pPr/>
              <a:t>17/Aug/20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29873-D660-4B4E-8EFC-A6BE8DA8641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29873-D660-4B4E-8EFC-A6BE8DA8641D}" type="slidenum">
              <a:rPr lang="en-IN" smtClean="0"/>
              <a:pPr/>
              <a:t>24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jmm.org/searchresult.asp?search=&amp;author=RS+Raj&amp;journal=Y&amp;but_search=Search&amp;entries=10&amp;pg=1&amp;s=0" TargetMode="External"/><Relationship Id="rId2" Type="http://schemas.openxmlformats.org/officeDocument/2006/relationships/hyperlink" Target="http://www.ijmm.org/searchresult.asp?search=&amp;author=TJ+Chandra&amp;journal=Y&amp;but_search=Search&amp;entries=10&amp;pg=1&amp;s=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jmm.org/searchresult.asp?search=&amp;author=YV+Sharma&amp;journal=Y&amp;but_search=Search&amp;entries=10&amp;pg=1&amp;s=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219200" y="190500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IN" sz="7300" u="sng" dirty="0" smtClean="0">
                <a:latin typeface="Bernard MT Condensed" pitchFamily="18" charset="0"/>
              </a:rPr>
              <a:t>Staining in diagnostic microbiology</a:t>
            </a:r>
            <a:r>
              <a:rPr lang="en-IN" u="sng" dirty="0" smtClean="0"/>
              <a:t/>
            </a:r>
            <a:br>
              <a:rPr lang="en-IN" u="sng" dirty="0" smtClean="0"/>
            </a:br>
            <a:endParaRPr lang="en-IN" u="sng" dirty="0"/>
          </a:p>
        </p:txBody>
      </p:sp>
      <p:sp>
        <p:nvSpPr>
          <p:cNvPr id="8" name="Rectangle 7"/>
          <p:cNvSpPr/>
          <p:nvPr/>
        </p:nvSpPr>
        <p:spPr>
          <a:xfrm>
            <a:off x="4495800" y="5334000"/>
            <a:ext cx="3969451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IN" sz="28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stellar" pitchFamily="18" charset="0"/>
              </a:rPr>
              <a:t>Ms. </a:t>
            </a:r>
            <a:r>
              <a:rPr lang="en-IN" sz="2800" b="1" u="sng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stellar" pitchFamily="18" charset="0"/>
              </a:rPr>
              <a:t>Sangita</a:t>
            </a:r>
            <a:r>
              <a:rPr lang="en-IN" sz="28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stellar" pitchFamily="18" charset="0"/>
              </a:rPr>
              <a:t> </a:t>
            </a:r>
            <a:r>
              <a:rPr lang="en-IN" sz="2800" b="1" u="sng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stellar" pitchFamily="18" charset="0"/>
              </a:rPr>
              <a:t>vasava</a:t>
            </a:r>
            <a:endParaRPr lang="en-IN" sz="2800" b="1" u="sng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stellar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lide-14-72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66800" y="609600"/>
            <a:ext cx="8077200" cy="5867400"/>
          </a:xfrm>
        </p:spPr>
      </p:pic>
      <p:sp>
        <p:nvSpPr>
          <p:cNvPr id="5" name="Rectangle 4"/>
          <p:cNvSpPr/>
          <p:nvPr/>
        </p:nvSpPr>
        <p:spPr>
          <a:xfrm>
            <a:off x="1371600" y="685800"/>
            <a:ext cx="7239000" cy="762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         Differential Stains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447800" y="1143000"/>
            <a:ext cx="7485888" cy="5044440"/>
          </a:xfrm>
        </p:spPr>
        <p:txBody>
          <a:bodyPr>
            <a:normAutofit/>
          </a:bodyPr>
          <a:lstStyle/>
          <a:p>
            <a:r>
              <a:rPr lang="en-IN" dirty="0" smtClean="0"/>
              <a:t>Use two or more stains and allow the cells to be categorized into various groups or types.</a:t>
            </a:r>
          </a:p>
          <a:p>
            <a:endParaRPr lang="en-IN" dirty="0" smtClean="0"/>
          </a:p>
          <a:p>
            <a:endParaRPr lang="en-IN" dirty="0" smtClean="0"/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Both techniques allow the observation of cell morphology, or shape but differential staining usually provides more information about the characteristics of the cell wall(Thickness).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Gram staining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 smtClean="0"/>
              <a:t>Named after Hans </a:t>
            </a:r>
            <a:r>
              <a:rPr lang="en-IN" dirty="0" err="1" smtClean="0"/>
              <a:t>Chritian</a:t>
            </a:r>
            <a:r>
              <a:rPr lang="en-IN" dirty="0" smtClean="0"/>
              <a:t> Gram, </a:t>
            </a:r>
          </a:p>
          <a:p>
            <a:r>
              <a:rPr lang="en-IN" dirty="0" smtClean="0"/>
              <a:t>Differentiates between </a:t>
            </a:r>
            <a:r>
              <a:rPr lang="en-IN" dirty="0" smtClean="0">
                <a:latin typeface="Aharoni" pitchFamily="2" charset="-79"/>
                <a:cs typeface="Aharoni" pitchFamily="2" charset="-79"/>
              </a:rPr>
              <a:t>Gram- positive purple </a:t>
            </a:r>
            <a:r>
              <a:rPr lang="en-IN" dirty="0" smtClean="0"/>
              <a:t>and </a:t>
            </a:r>
            <a:r>
              <a:rPr lang="en-IN" dirty="0" smtClean="0">
                <a:latin typeface="Aharoni" pitchFamily="2" charset="-79"/>
                <a:cs typeface="Aharoni" pitchFamily="2" charset="-79"/>
              </a:rPr>
              <a:t>Gram-negative pink </a:t>
            </a:r>
            <a:r>
              <a:rPr lang="en-IN" dirty="0" smtClean="0"/>
              <a:t>stains.</a:t>
            </a:r>
          </a:p>
          <a:p>
            <a:endParaRPr lang="en-IN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752600"/>
            <a:ext cx="2667000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    Gram staining – Principles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295400" y="1295400"/>
            <a:ext cx="7638288" cy="5334000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Used to determine gram status to classify bacteria broadly. </a:t>
            </a:r>
          </a:p>
          <a:p>
            <a:r>
              <a:rPr lang="en-IN" dirty="0" smtClean="0"/>
              <a:t>It is based on the composition of their cell wall. </a:t>
            </a:r>
          </a:p>
          <a:p>
            <a:r>
              <a:rPr lang="en-IN" dirty="0" smtClean="0"/>
              <a:t>Gram staining uses crystal violet to stain cell walls </a:t>
            </a:r>
          </a:p>
          <a:p>
            <a:r>
              <a:rPr lang="en-IN" dirty="0" smtClean="0"/>
              <a:t>Iodine as a mordant, and a </a:t>
            </a:r>
            <a:r>
              <a:rPr lang="en-IN" dirty="0" err="1" smtClean="0"/>
              <a:t>fuchsin</a:t>
            </a:r>
            <a:r>
              <a:rPr lang="en-IN" dirty="0" smtClean="0"/>
              <a:t> or </a:t>
            </a:r>
            <a:r>
              <a:rPr lang="en-IN" dirty="0" err="1" smtClean="0"/>
              <a:t>safranin</a:t>
            </a:r>
            <a:r>
              <a:rPr lang="en-IN" dirty="0" smtClean="0"/>
              <a:t> </a:t>
            </a:r>
            <a:r>
              <a:rPr lang="en-IN" dirty="0" err="1" smtClean="0"/>
              <a:t>counterstain</a:t>
            </a:r>
            <a:r>
              <a:rPr lang="en-IN" dirty="0" smtClean="0"/>
              <a:t> to mark all bacteria. </a:t>
            </a:r>
          </a:p>
          <a:p>
            <a:r>
              <a:rPr lang="en-IN" dirty="0" smtClean="0"/>
              <a:t>Gram-positive bacteria stain dark blue or violet. Their cell wall is typically rich with </a:t>
            </a:r>
            <a:r>
              <a:rPr lang="en-IN" dirty="0" err="1" smtClean="0"/>
              <a:t>peptidoglycan</a:t>
            </a:r>
            <a:r>
              <a:rPr lang="en-IN" dirty="0" smtClean="0"/>
              <a:t> and lacks the secondary membrane and </a:t>
            </a:r>
            <a:r>
              <a:rPr lang="en-IN" dirty="0" err="1" smtClean="0"/>
              <a:t>lipopolysaccharide</a:t>
            </a:r>
            <a:r>
              <a:rPr lang="en-IN" dirty="0" smtClean="0"/>
              <a:t> layer found in Gram-negative bacteria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   Gram Staining Steps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371600" y="1295400"/>
            <a:ext cx="7562088" cy="5410200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Crystal violet acts as the primary stain . It dyes the cell wall of any bacteria.</a:t>
            </a:r>
          </a:p>
          <a:p>
            <a:r>
              <a:rPr lang="en-IN" dirty="0" smtClean="0"/>
              <a:t>Gram’s iodine acts as a mordant (helps to fix the primary dye to the cell wall).</a:t>
            </a:r>
          </a:p>
          <a:p>
            <a:r>
              <a:rPr lang="en-IN" dirty="0" smtClean="0"/>
              <a:t>Decolourizer is used next to remove the primary stain (crystal violet) from Gram Negative bacteria. </a:t>
            </a:r>
          </a:p>
          <a:p>
            <a:r>
              <a:rPr lang="en-IN" dirty="0" smtClean="0"/>
              <a:t>Decolourizer is composed of an organic solvent, such as acetone or ethanol or a combination of both.</a:t>
            </a:r>
          </a:p>
          <a:p>
            <a:r>
              <a:rPr lang="en-IN" dirty="0" smtClean="0"/>
              <a:t>Finally a counter stain ( </a:t>
            </a:r>
            <a:r>
              <a:rPr lang="en-IN" dirty="0" err="1" smtClean="0"/>
              <a:t>Safranin</a:t>
            </a:r>
            <a:r>
              <a:rPr lang="en-IN" dirty="0" smtClean="0"/>
              <a:t> )  is applied to stain those cells (Gram Negative) that have lost the primary stain as a result of decolourization.</a:t>
            </a:r>
          </a:p>
          <a:p>
            <a:pPr>
              <a:buNone/>
            </a:pPr>
            <a:r>
              <a:rPr lang="en-IN" dirty="0" smtClean="0"/>
              <a:t>  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76800" y="-380999"/>
            <a:ext cx="4056888" cy="152400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pic>
        <p:nvPicPr>
          <p:cNvPr id="4" name="Content Placeholder 3" descr="slide-22-72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66800" y="0"/>
            <a:ext cx="8077200" cy="6858000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1201400" y="4572000"/>
            <a:ext cx="45719" cy="1386840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05200" y="-304800"/>
            <a:ext cx="5428488" cy="76200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pic>
        <p:nvPicPr>
          <p:cNvPr id="4" name="Content Placeholder 3" descr="slide-29-72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43000" y="0"/>
            <a:ext cx="8001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6172200" y="6096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        Gram-positive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990600" y="1219200"/>
            <a:ext cx="7943088" cy="5638800"/>
          </a:xfrm>
        </p:spPr>
        <p:txBody>
          <a:bodyPr>
            <a:normAutofit/>
          </a:bodyPr>
          <a:lstStyle/>
          <a:p>
            <a:r>
              <a:rPr lang="en-IN" dirty="0" smtClean="0"/>
              <a:t>Stained dark blue or violet by Gram staining.</a:t>
            </a:r>
          </a:p>
          <a:p>
            <a:r>
              <a:rPr lang="en-IN" dirty="0" smtClean="0"/>
              <a:t>This is in contrast to Gram-negative bacteria, which cannot retain the crystal violet stain ,instead taking up the counter stain (</a:t>
            </a:r>
            <a:r>
              <a:rPr lang="en-IN" dirty="0" err="1" smtClean="0"/>
              <a:t>safranin</a:t>
            </a:r>
            <a:r>
              <a:rPr lang="en-IN" dirty="0" smtClean="0"/>
              <a:t> or fuchsine) and appearing red or pink .</a:t>
            </a:r>
          </a:p>
          <a:p>
            <a:r>
              <a:rPr lang="en-IN" dirty="0" smtClean="0"/>
              <a:t>Gram-positive organisms are able to retain the crystal violet stain because of the high amount of </a:t>
            </a:r>
            <a:r>
              <a:rPr lang="en-IN" dirty="0" err="1" smtClean="0"/>
              <a:t>peptidoglycan</a:t>
            </a:r>
            <a:r>
              <a:rPr lang="en-IN" dirty="0" smtClean="0"/>
              <a:t> in the cell wall.</a:t>
            </a:r>
          </a:p>
          <a:p>
            <a:r>
              <a:rPr lang="en-IN" dirty="0" smtClean="0"/>
              <a:t>Gram-positive cell walls typically lacks the outer membrane found in Gram-negative bacteria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    Gram Negative Bacteria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295400" y="1143000"/>
            <a:ext cx="7638288" cy="5044440"/>
          </a:xfrm>
        </p:spPr>
        <p:txBody>
          <a:bodyPr>
            <a:normAutofit/>
          </a:bodyPr>
          <a:lstStyle/>
          <a:p>
            <a:r>
              <a:rPr lang="en-IN" dirty="0" smtClean="0"/>
              <a:t>Do not retain crystal violet dye in the Gram staining protocol. 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In a Gram stain test, a </a:t>
            </a:r>
            <a:r>
              <a:rPr lang="en-IN" dirty="0" err="1" smtClean="0"/>
              <a:t>caunter</a:t>
            </a:r>
            <a:r>
              <a:rPr lang="en-IN" dirty="0" smtClean="0"/>
              <a:t> stain (commonly </a:t>
            </a:r>
            <a:r>
              <a:rPr lang="en-IN" dirty="0" err="1" smtClean="0"/>
              <a:t>safranin</a:t>
            </a:r>
            <a:r>
              <a:rPr lang="en-IN" dirty="0" smtClean="0"/>
              <a:t>) is added after the crystal </a:t>
            </a:r>
            <a:r>
              <a:rPr lang="en-IN" dirty="0" err="1" smtClean="0"/>
              <a:t>violet,coloring</a:t>
            </a:r>
            <a:r>
              <a:rPr lang="en-IN" dirty="0" smtClean="0"/>
              <a:t> all Gram-negative bacteria with a red or pink </a:t>
            </a:r>
            <a:r>
              <a:rPr lang="en-IN" dirty="0" err="1" smtClean="0"/>
              <a:t>color</a:t>
            </a:r>
            <a:r>
              <a:rPr lang="en-IN" dirty="0" smtClean="0"/>
              <a:t>.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         Acid-Fast Stain</a:t>
            </a:r>
            <a:endParaRPr lang="en-IN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295400" y="1371600"/>
            <a:ext cx="7638288" cy="4815840"/>
          </a:xfrm>
        </p:spPr>
        <p:txBody>
          <a:bodyPr>
            <a:normAutofit/>
          </a:bodyPr>
          <a:lstStyle/>
          <a:p>
            <a:r>
              <a:rPr lang="en-IN" dirty="0" smtClean="0"/>
              <a:t>Acid-fast cells contain a large amount of lipid and waxes in their cell walls primarily </a:t>
            </a:r>
            <a:r>
              <a:rPr lang="en-IN" dirty="0" err="1" smtClean="0"/>
              <a:t>mycolic</a:t>
            </a:r>
            <a:r>
              <a:rPr lang="en-IN" dirty="0" smtClean="0"/>
              <a:t> acid.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Acid fast bacteria are usually members of the genus Mycobacterium or </a:t>
            </a:r>
            <a:r>
              <a:rPr lang="en-IN" dirty="0" err="1" smtClean="0"/>
              <a:t>Nocardia</a:t>
            </a:r>
            <a:r>
              <a:rPr lang="en-IN" dirty="0" smtClean="0"/>
              <a:t>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95400" y="533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Why we should be Stain Bacteria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371600" y="1219200"/>
            <a:ext cx="7562088" cy="4968240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r>
              <a:rPr lang="en-IN" dirty="0" smtClean="0"/>
              <a:t>Bacteria have nearly the same refractive index as water, therefore, when they are observed under a microscope they are opaque or nearly invisible to the naked eye.</a:t>
            </a:r>
          </a:p>
          <a:p>
            <a:r>
              <a:rPr lang="en-IN" dirty="0" smtClean="0"/>
              <a:t>Different type of staining methods are used to make the cells and their internal structures more visible under the light microscope.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      </a:t>
            </a:r>
            <a:r>
              <a:rPr lang="en-IN" dirty="0" err="1" smtClean="0"/>
              <a:t>Ziehl-Neelsen</a:t>
            </a:r>
            <a:r>
              <a:rPr lang="en-IN" dirty="0" smtClean="0"/>
              <a:t> stain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505712" y="1524000"/>
            <a:ext cx="7638288" cy="4282440"/>
          </a:xfrm>
        </p:spPr>
        <p:txBody>
          <a:bodyPr>
            <a:normAutofit/>
          </a:bodyPr>
          <a:lstStyle/>
          <a:p>
            <a:r>
              <a:rPr lang="en-IN" dirty="0" smtClean="0"/>
              <a:t>Used to stain species of mycobacterium tuberculosis that do not stain with standard laboratory procedure like Gram staining.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stains used are the red </a:t>
            </a:r>
            <a:r>
              <a:rPr lang="en-IN" dirty="0" err="1" smtClean="0"/>
              <a:t>colored</a:t>
            </a:r>
            <a:r>
              <a:rPr lang="en-IN" dirty="0" smtClean="0"/>
              <a:t> </a:t>
            </a:r>
            <a:r>
              <a:rPr lang="en-IN" dirty="0" err="1" smtClean="0"/>
              <a:t>Corbol</a:t>
            </a:r>
            <a:r>
              <a:rPr lang="en-IN" dirty="0" smtClean="0"/>
              <a:t> </a:t>
            </a:r>
            <a:r>
              <a:rPr lang="en-IN" dirty="0" err="1" smtClean="0"/>
              <a:t>fuchsin</a:t>
            </a:r>
            <a:r>
              <a:rPr lang="en-IN" dirty="0" smtClean="0"/>
              <a:t> that stains the bacteria and a counter stain like </a:t>
            </a:r>
            <a:r>
              <a:rPr lang="en-IN" dirty="0" err="1" smtClean="0"/>
              <a:t>Methylene</a:t>
            </a:r>
            <a:r>
              <a:rPr lang="en-IN" dirty="0" smtClean="0"/>
              <a:t> blue or Malachite green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     </a:t>
            </a:r>
            <a:r>
              <a:rPr lang="en-IN" dirty="0" err="1" smtClean="0"/>
              <a:t>Ziehl-Neelsen</a:t>
            </a:r>
            <a:r>
              <a:rPr lang="en-IN" dirty="0" smtClean="0"/>
              <a:t> Procedure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6934200" cy="4739640"/>
          </a:xfrm>
        </p:spPr>
        <p:txBody>
          <a:bodyPr>
            <a:normAutofit/>
          </a:bodyPr>
          <a:lstStyle/>
          <a:p>
            <a:r>
              <a:rPr lang="en-IN" dirty="0" smtClean="0"/>
              <a:t>Tilt slide 45 degree over the sink and</a:t>
            </a:r>
          </a:p>
          <a:p>
            <a:pPr>
              <a:buNone/>
            </a:pPr>
            <a:r>
              <a:rPr lang="en-IN" dirty="0" smtClean="0"/>
              <a:t>   add acid alcohol drop wise until the red colour stops streaming from the smear</a:t>
            </a:r>
          </a:p>
          <a:p>
            <a:r>
              <a:rPr lang="en-IN" dirty="0" smtClean="0"/>
              <a:t>Add </a:t>
            </a:r>
            <a:r>
              <a:rPr lang="en-IN" dirty="0" err="1" smtClean="0"/>
              <a:t>Loeffler</a:t>
            </a:r>
            <a:r>
              <a:rPr lang="en-IN" dirty="0" smtClean="0"/>
              <a:t> Blue stain on smear for one minute</a:t>
            </a:r>
          </a:p>
          <a:p>
            <a:r>
              <a:rPr lang="en-IN" dirty="0" smtClean="0"/>
              <a:t>Rinse slide.</a:t>
            </a:r>
          </a:p>
          <a:p>
            <a:r>
              <a:rPr lang="en-IN" dirty="0" smtClean="0"/>
              <a:t>Blot dry</a:t>
            </a:r>
          </a:p>
          <a:p>
            <a:r>
              <a:rPr lang="en-IN" dirty="0" smtClean="0"/>
              <a:t>Use oil immersion to view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 flipH="1">
            <a:off x="11506200" y="457200"/>
            <a:ext cx="591313" cy="76200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pic>
        <p:nvPicPr>
          <p:cNvPr id="4" name="Content Placeholder 3" descr="slide-46-72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66800" y="131762"/>
            <a:ext cx="8077200" cy="6726238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2344400" y="1524000"/>
            <a:ext cx="76200" cy="12954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685800"/>
            <a:ext cx="838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8" name="Content Placeholder 7" descr="slide-49-72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35100" y="2484437"/>
            <a:ext cx="3657600" cy="2743200"/>
          </a:xfrm>
        </p:spPr>
      </p:pic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9" name="Picture 8" descr="slide-50-72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228600"/>
            <a:ext cx="7696200" cy="6400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19800" y="8382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Albert’s staining for C. diphtheria</a:t>
            </a:r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type="subTitle" idx="4294967295"/>
          </p:nvPr>
        </p:nvSpPr>
        <p:spPr>
          <a:xfrm>
            <a:off x="1736725" y="1849438"/>
            <a:ext cx="7407275" cy="1752600"/>
          </a:xfrm>
        </p:spPr>
        <p:txBody>
          <a:bodyPr>
            <a:noAutofit/>
          </a:bodyPr>
          <a:lstStyle/>
          <a:p>
            <a:pPr>
              <a:buNone/>
            </a:pPr>
            <a:endParaRPr lang="en-IN" sz="2400" u="sng" dirty="0" smtClean="0"/>
          </a:p>
          <a:p>
            <a:r>
              <a:rPr lang="en-IN" sz="2400" dirty="0" smtClean="0"/>
              <a:t>Albert stain I</a:t>
            </a:r>
          </a:p>
          <a:p>
            <a:pPr>
              <a:buNone/>
            </a:pPr>
            <a:r>
              <a:rPr lang="en-IN" sz="2400" dirty="0" smtClean="0"/>
              <a:t>                      </a:t>
            </a:r>
            <a:r>
              <a:rPr lang="en-IN" sz="2400" dirty="0" err="1" smtClean="0"/>
              <a:t>Toluidine</a:t>
            </a:r>
            <a:r>
              <a:rPr lang="en-IN" sz="2400" dirty="0" smtClean="0"/>
              <a:t> blue 0.15gm</a:t>
            </a:r>
          </a:p>
          <a:p>
            <a:pPr>
              <a:buNone/>
            </a:pPr>
            <a:r>
              <a:rPr lang="en-IN" sz="2400" dirty="0" smtClean="0"/>
              <a:t>                      Malachite green 0.20gm</a:t>
            </a:r>
          </a:p>
          <a:p>
            <a:pPr>
              <a:buNone/>
            </a:pPr>
            <a:r>
              <a:rPr lang="en-IN" sz="2400" dirty="0" smtClean="0"/>
              <a:t>                      </a:t>
            </a:r>
            <a:r>
              <a:rPr lang="en-IN" sz="2400" dirty="0" err="1" smtClean="0"/>
              <a:t>Glcial</a:t>
            </a:r>
            <a:r>
              <a:rPr lang="en-IN" sz="2400" dirty="0" smtClean="0"/>
              <a:t> acetic acid 1.0ml</a:t>
            </a:r>
          </a:p>
          <a:p>
            <a:pPr>
              <a:buNone/>
            </a:pPr>
            <a:r>
              <a:rPr lang="en-IN" sz="2400" dirty="0" smtClean="0"/>
              <a:t>                      Alcohol (95%) 2.0ml Distilled water 100ml</a:t>
            </a:r>
          </a:p>
          <a:p>
            <a:r>
              <a:rPr lang="en-IN" sz="2400" u="sng" dirty="0" smtClean="0"/>
              <a:t>Albert stain II</a:t>
            </a:r>
          </a:p>
          <a:p>
            <a:pPr>
              <a:buNone/>
            </a:pPr>
            <a:r>
              <a:rPr lang="en-IN" sz="2400" dirty="0" smtClean="0"/>
              <a:t>                      Iodine 2.0gmtassium iodide 3.0gm</a:t>
            </a:r>
          </a:p>
          <a:p>
            <a:pPr>
              <a:buNone/>
            </a:pPr>
            <a:r>
              <a:rPr lang="en-IN" sz="2400" dirty="0" smtClean="0"/>
              <a:t>                      Distilled water 300ml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   Albert staining Procedure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295400" y="1676400"/>
            <a:ext cx="7638288" cy="4511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      Cover the heat-fixed smear with Albert stain I.     </a:t>
            </a:r>
            <a:br>
              <a:rPr lang="en-IN" dirty="0" smtClean="0"/>
            </a:br>
            <a:r>
              <a:rPr lang="en-IN" dirty="0" smtClean="0"/>
              <a:t>            stand for two minutes</a:t>
            </a:r>
          </a:p>
          <a:p>
            <a:endParaRPr lang="en-IN" dirty="0" smtClean="0"/>
          </a:p>
          <a:p>
            <a:pPr>
              <a:buNone/>
            </a:pPr>
            <a:r>
              <a:rPr lang="en-IN" dirty="0" smtClean="0"/>
              <a:t>                 Wash with water.</a:t>
            </a:r>
          </a:p>
          <a:p>
            <a:endParaRPr lang="en-IN" dirty="0" smtClean="0"/>
          </a:p>
          <a:p>
            <a:pPr>
              <a:buNone/>
            </a:pPr>
            <a:r>
              <a:rPr lang="en-IN" dirty="0" smtClean="0"/>
              <a:t>          Cover the smear with Albert stain </a:t>
            </a:r>
            <a:r>
              <a:rPr lang="en-IN" dirty="0" err="1" smtClean="0"/>
              <a:t>II.Let</a:t>
            </a:r>
            <a:r>
              <a:rPr lang="en-IN" dirty="0" smtClean="0"/>
              <a:t> it </a:t>
            </a:r>
            <a:br>
              <a:rPr lang="en-IN" dirty="0" smtClean="0"/>
            </a:br>
            <a:r>
              <a:rPr lang="en-IN" dirty="0" smtClean="0"/>
              <a:t>       stand for two minutes.</a:t>
            </a:r>
          </a:p>
          <a:p>
            <a:endParaRPr lang="en-IN" dirty="0" smtClean="0"/>
          </a:p>
          <a:p>
            <a:pPr>
              <a:buNone/>
            </a:pPr>
            <a:r>
              <a:rPr lang="en-IN" dirty="0" smtClean="0"/>
              <a:t>          Wash with water, blot dry and examine.</a:t>
            </a:r>
            <a:endParaRPr lang="en-IN" dirty="0"/>
          </a:p>
        </p:txBody>
      </p:sp>
      <p:sp>
        <p:nvSpPr>
          <p:cNvPr id="4" name="Down Arrow 3"/>
          <p:cNvSpPr/>
          <p:nvPr/>
        </p:nvSpPr>
        <p:spPr>
          <a:xfrm>
            <a:off x="4191000" y="2590800"/>
            <a:ext cx="2286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Down Arrow 4"/>
          <p:cNvSpPr/>
          <p:nvPr/>
        </p:nvSpPr>
        <p:spPr>
          <a:xfrm>
            <a:off x="4191000" y="3581400"/>
            <a:ext cx="2286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Down Arrow 7"/>
          <p:cNvSpPr/>
          <p:nvPr/>
        </p:nvSpPr>
        <p:spPr>
          <a:xfrm>
            <a:off x="4191000" y="5029200"/>
            <a:ext cx="2286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         C. diphtheria  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IN" sz="3200" dirty="0" err="1" smtClean="0"/>
              <a:t>Metachromatic</a:t>
            </a:r>
            <a:r>
              <a:rPr lang="en-IN" sz="3200" dirty="0" smtClean="0"/>
              <a:t> granules in C. Diphtheria  appear bluish black whereas the body of bacilli appear green or bluish green.</a:t>
            </a:r>
            <a:endParaRPr lang="en-IN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5762" y="1752600"/>
            <a:ext cx="3959258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645920" y="381000"/>
            <a:ext cx="7498080" cy="1143000"/>
          </a:xfrm>
        </p:spPr>
        <p:txBody>
          <a:bodyPr/>
          <a:lstStyle/>
          <a:p>
            <a:r>
              <a:rPr lang="en-IN" dirty="0" smtClean="0"/>
              <a:t>           Capsule staining</a:t>
            </a:r>
            <a:endParaRPr lang="en-IN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1435100" y="1828800"/>
            <a:ext cx="3657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Used to reveal negatively charged bacterial capsules. The encapsulated cells will have a halo appearance under the microscope.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       Negative staining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219200" y="1524000"/>
            <a:ext cx="7714488" cy="4663440"/>
          </a:xfrm>
        </p:spPr>
        <p:txBody>
          <a:bodyPr>
            <a:normAutofit/>
          </a:bodyPr>
          <a:lstStyle/>
          <a:p>
            <a:r>
              <a:rPr lang="en-IN" dirty="0" smtClean="0"/>
              <a:t>India Ink,  </a:t>
            </a:r>
            <a:r>
              <a:rPr lang="en-IN" dirty="0" err="1" smtClean="0"/>
              <a:t>Negrosin</a:t>
            </a:r>
            <a:endParaRPr lang="en-IN" dirty="0" smtClean="0"/>
          </a:p>
          <a:p>
            <a:r>
              <a:rPr lang="en-IN" dirty="0" smtClean="0"/>
              <a:t>Organisms are not stained ,only the background is stained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To demonstrate the </a:t>
            </a:r>
          </a:p>
          <a:p>
            <a:pPr>
              <a:buNone/>
            </a:pPr>
            <a:r>
              <a:rPr lang="en-IN" dirty="0" smtClean="0"/>
              <a:t>               capsule of Crypto-</a:t>
            </a:r>
            <a:r>
              <a:rPr lang="en-IN" dirty="0" err="1" smtClean="0"/>
              <a:t>coccus</a:t>
            </a:r>
            <a:r>
              <a:rPr lang="en-IN" dirty="0" smtClean="0"/>
              <a:t> </a:t>
            </a:r>
            <a:r>
              <a:rPr lang="en-IN" dirty="0" err="1" smtClean="0"/>
              <a:t>neoformans</a:t>
            </a:r>
            <a:r>
              <a:rPr lang="en-IN" dirty="0" smtClean="0"/>
              <a:t>           </a:t>
            </a:r>
            <a:br>
              <a:rPr lang="en-IN" dirty="0" smtClean="0"/>
            </a:br>
            <a:r>
              <a:rPr lang="en-IN" dirty="0" smtClean="0"/>
              <a:t>                            Streptococcus </a:t>
            </a:r>
            <a:r>
              <a:rPr lang="en-IN" dirty="0" err="1" smtClean="0"/>
              <a:t>pneumoniae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1400" dirty="0" smtClean="0"/>
              <a:t>Same day sputum smear microscopy approach with modified ZN staining for the diagnosis of pulmonary tuberculosis in a microscopy centre at Rajahmundry.  IJMM </a:t>
            </a:r>
            <a:r>
              <a:rPr lang="en-IN" sz="1400" b="1" dirty="0" smtClean="0"/>
              <a:t>Year </a:t>
            </a:r>
            <a:r>
              <a:rPr lang="en-IN" sz="1400" dirty="0" smtClean="0"/>
              <a:t>: 2014  |  </a:t>
            </a:r>
            <a:r>
              <a:rPr lang="en-IN" sz="1400" b="1" dirty="0" smtClean="0"/>
              <a:t>Volume</a:t>
            </a:r>
            <a:r>
              <a:rPr lang="en-IN" sz="1400" dirty="0" smtClean="0"/>
              <a:t> : 32  |  </a:t>
            </a:r>
            <a:r>
              <a:rPr lang="en-IN" sz="1400" b="1" dirty="0" smtClean="0"/>
              <a:t>Issue</a:t>
            </a:r>
            <a:r>
              <a:rPr lang="en-IN" sz="1400" dirty="0" smtClean="0"/>
              <a:t> : 2  |  </a:t>
            </a:r>
            <a:r>
              <a:rPr lang="en-IN" sz="1400" b="1" dirty="0" smtClean="0"/>
              <a:t>Page</a:t>
            </a:r>
            <a:r>
              <a:rPr lang="en-IN" sz="1400" dirty="0" smtClean="0"/>
              <a:t> : 153-156</a:t>
            </a:r>
            <a:endParaRPr lang="en-IN" sz="1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870"/>
                <a:gridCol w="1499870"/>
                <a:gridCol w="1499870"/>
                <a:gridCol w="1499870"/>
                <a:gridCol w="149987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Author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Materials &amp; Methods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Conclusions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Author’s remark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 smtClean="0">
                          <a:hlinkClick r:id="rId2"/>
                        </a:rPr>
                        <a:t>TJ Chandra</a:t>
                      </a:r>
                      <a:r>
                        <a:rPr lang="sv-SE" sz="1400" baseline="30000" dirty="0" smtClean="0"/>
                        <a:t>1</a:t>
                      </a:r>
                      <a:r>
                        <a:rPr lang="sv-SE" sz="1400" dirty="0" smtClean="0"/>
                        <a:t>, </a:t>
                      </a:r>
                      <a:r>
                        <a:rPr lang="sv-SE" sz="1400" dirty="0" smtClean="0">
                          <a:hlinkClick r:id="rId3"/>
                        </a:rPr>
                        <a:t>RS Raj</a:t>
                      </a:r>
                      <a:r>
                        <a:rPr lang="sv-SE" sz="1400" baseline="30000" dirty="0" smtClean="0"/>
                        <a:t>2</a:t>
                      </a:r>
                      <a:r>
                        <a:rPr lang="sv-SE" sz="1400" dirty="0" smtClean="0"/>
                        <a:t>, </a:t>
                      </a:r>
                      <a:r>
                        <a:rPr lang="sv-SE" sz="1400" dirty="0" smtClean="0">
                          <a:hlinkClick r:id="rId4"/>
                        </a:rPr>
                        <a:t>YV Sharma</a:t>
                      </a:r>
                      <a:r>
                        <a:rPr lang="sv-SE" sz="1400" baseline="30000" dirty="0" smtClean="0"/>
                        <a:t>3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 smtClean="0"/>
                    </a:p>
                    <a:p>
                      <a:r>
                        <a:rPr lang="en-IN" sz="1400" smtClean="0"/>
                        <a:t>:IV</a:t>
                      </a:r>
                      <a:endParaRPr lang="en-IN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two spot sputum samples (SS </a:t>
                      </a:r>
                      <a:r>
                        <a:rPr lang="en-IN" sz="1400" baseline="-25000" dirty="0" smtClean="0"/>
                        <a:t>2</a:t>
                      </a:r>
                      <a:r>
                        <a:rPr lang="en-IN" sz="1400" dirty="0" smtClean="0"/>
                        <a:t> approach) are collected within a gap of one hour (same day sputum smear microscopy) in addition to the standard spot morning (SM) approach. The smears were stained with standard </a:t>
                      </a:r>
                      <a:r>
                        <a:rPr lang="en-IN" sz="1400" dirty="0" err="1" smtClean="0"/>
                        <a:t>Ziehl</a:t>
                      </a:r>
                      <a:r>
                        <a:rPr lang="en-IN" sz="1400" dirty="0" smtClean="0"/>
                        <a:t> </a:t>
                      </a:r>
                      <a:r>
                        <a:rPr lang="en-IN" sz="1400" dirty="0" err="1" smtClean="0"/>
                        <a:t>Neelsen</a:t>
                      </a:r>
                      <a:r>
                        <a:rPr lang="en-IN" sz="1400" dirty="0" smtClean="0"/>
                        <a:t> (ZN) and modified ZN staining techniques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Diagnosis of lung tuberculosis is possible with two spot sputum samples with modified ZN staining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Sputum smear microscopy is the main-stay in the diagnosis of pulmonary tuberculosis in many developing countries. To overcome the drop outs, same day diagnosis is ideal</a:t>
                      </a:r>
                      <a:endParaRPr lang="en-IN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47800" y="7620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Staining help in observation of Bacteria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371600" y="2133600"/>
            <a:ext cx="7562088" cy="4968240"/>
          </a:xfrm>
        </p:spPr>
        <p:txBody>
          <a:bodyPr>
            <a:normAutofit/>
          </a:bodyPr>
          <a:lstStyle/>
          <a:p>
            <a:r>
              <a:rPr lang="en-IN" dirty="0" smtClean="0"/>
              <a:t>Microscopes are of little use unless the specimens for viewing are prepared properly.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Microorganisms must be fixed &amp; stained to increase visibility, accentuate specific morphological features and preserve them for future use.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6600" y="-533400"/>
            <a:ext cx="1847088" cy="228600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304800"/>
            <a:ext cx="7479792" cy="6172200"/>
          </a:xfrm>
        </p:spPr>
        <p:txBody>
          <a:bodyPr/>
          <a:lstStyle/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                     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                        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63200" y="1143000"/>
            <a:ext cx="1618488" cy="466344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32039" y="533400"/>
            <a:ext cx="715631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buNone/>
            </a:pPr>
            <a:endParaRPr lang="en-IN" sz="9600" b="1" cap="none" spc="0" dirty="0" smtClean="0">
              <a:ln/>
              <a:solidFill>
                <a:schemeClr val="accent3"/>
              </a:solidFill>
              <a:effectLst/>
            </a:endParaRPr>
          </a:p>
          <a:p>
            <a:pPr algn="ctr">
              <a:buNone/>
            </a:pPr>
            <a:r>
              <a:rPr lang="en-IN" sz="9600" b="1" dirty="0" smtClean="0">
                <a:ln/>
                <a:solidFill>
                  <a:schemeClr val="accent3"/>
                </a:solidFill>
                <a:latin typeface="Broadway" pitchFamily="82" charset="0"/>
              </a:rPr>
              <a:t>     </a:t>
            </a:r>
            <a:r>
              <a:rPr lang="en-IN" sz="9600" b="1" dirty="0" smtClean="0">
                <a:ln/>
                <a:solidFill>
                  <a:schemeClr val="accent3"/>
                </a:solidFill>
                <a:latin typeface="Algerian" pitchFamily="82" charset="0"/>
              </a:rPr>
              <a:t>THANK      </a:t>
            </a:r>
            <a:br>
              <a:rPr lang="en-IN" sz="9600" b="1" dirty="0" smtClean="0">
                <a:ln/>
                <a:solidFill>
                  <a:schemeClr val="accent3"/>
                </a:solidFill>
                <a:latin typeface="Algerian" pitchFamily="82" charset="0"/>
              </a:rPr>
            </a:br>
            <a:r>
              <a:rPr lang="en-IN" sz="9600" b="1" dirty="0" smtClean="0">
                <a:ln/>
                <a:solidFill>
                  <a:schemeClr val="accent3"/>
                </a:solidFill>
                <a:latin typeface="Algerian" pitchFamily="82" charset="0"/>
              </a:rPr>
              <a:t>     Y</a:t>
            </a:r>
            <a:r>
              <a:rPr lang="en-IN" sz="9600" b="1" cap="none" spc="0" dirty="0" smtClean="0">
                <a:ln/>
                <a:solidFill>
                  <a:schemeClr val="accent3"/>
                </a:solidFill>
                <a:effectLst/>
                <a:latin typeface="Algerian" pitchFamily="82" charset="0"/>
              </a:rPr>
              <a:t>OU</a:t>
            </a:r>
            <a:endParaRPr lang="en-IN" sz="9600" b="1" cap="none" spc="0" dirty="0">
              <a:ln/>
              <a:solidFill>
                <a:schemeClr val="accent3"/>
              </a:solidFill>
              <a:effectLst/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895600" y="2286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Stains and Staining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371600" y="1143000"/>
            <a:ext cx="7562088" cy="5044440"/>
          </a:xfrm>
        </p:spPr>
        <p:txBody>
          <a:bodyPr>
            <a:normAutofit/>
          </a:bodyPr>
          <a:lstStyle/>
          <a:p>
            <a:r>
              <a:rPr lang="en-IN" dirty="0" smtClean="0"/>
              <a:t>Bacteria are slightly negatively charged at ph 7.0</a:t>
            </a:r>
          </a:p>
          <a:p>
            <a:endParaRPr lang="en-IN" dirty="0" smtClean="0"/>
          </a:p>
          <a:p>
            <a:r>
              <a:rPr lang="en-IN" dirty="0" smtClean="0"/>
              <a:t>Basic dye stains bacteria</a:t>
            </a:r>
          </a:p>
          <a:p>
            <a:endParaRPr lang="en-IN" dirty="0" smtClean="0"/>
          </a:p>
          <a:p>
            <a:r>
              <a:rPr lang="en-IN" dirty="0" smtClean="0"/>
              <a:t>Acidic dye stains background</a:t>
            </a:r>
          </a:p>
          <a:p>
            <a:endParaRPr lang="en-IN" dirty="0" smtClean="0"/>
          </a:p>
          <a:p>
            <a:r>
              <a:rPr lang="en-IN" dirty="0" smtClean="0"/>
              <a:t>Simple stain</a:t>
            </a:r>
          </a:p>
          <a:p>
            <a:endParaRPr lang="en-IN" dirty="0" smtClean="0"/>
          </a:p>
          <a:p>
            <a:r>
              <a:rPr lang="en-IN" dirty="0" smtClean="0"/>
              <a:t>Aqueous or alcohol solution of single basic dye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         What is a stain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371600" y="1143000"/>
            <a:ext cx="7562088" cy="5044440"/>
          </a:xfrm>
        </p:spPr>
        <p:txBody>
          <a:bodyPr>
            <a:normAutofit/>
          </a:bodyPr>
          <a:lstStyle/>
          <a:p>
            <a:r>
              <a:rPr lang="en-IN" dirty="0" smtClean="0"/>
              <a:t>Substance that adheres to a cell, giving the cell colour.</a:t>
            </a:r>
          </a:p>
          <a:p>
            <a:r>
              <a:rPr lang="en-IN" dirty="0" smtClean="0"/>
              <a:t>The presence of colour gives the cells significant contrast so are much more visible.</a:t>
            </a:r>
          </a:p>
          <a:p>
            <a:r>
              <a:rPr lang="en-IN" dirty="0" smtClean="0"/>
              <a:t> Different stains have different affinities for different organisms, or different parts of organisms.</a:t>
            </a:r>
          </a:p>
          <a:p>
            <a:r>
              <a:rPr lang="en-IN" dirty="0" smtClean="0"/>
              <a:t>Used to differentiate different types of organisms or to view specific parts of organisms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      Staining Techniques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371600" y="990600"/>
            <a:ext cx="7562088" cy="5196840"/>
          </a:xfrm>
        </p:spPr>
        <p:txBody>
          <a:bodyPr>
            <a:normAutofit/>
          </a:bodyPr>
          <a:lstStyle/>
          <a:p>
            <a:r>
              <a:rPr lang="en-IN" dirty="0" smtClean="0"/>
              <a:t>Staining is an auxiliary technique used in microscopy to enhance contrast in the microscopic image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Stains and dyes are frequently used in biology and medicine to highlight structures in biological tissues for viewing, often with the aid of different microscopes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               Fixation</a:t>
            </a:r>
            <a:br>
              <a:rPr lang="en-IN" dirty="0" smtClean="0"/>
            </a:br>
            <a:r>
              <a:rPr lang="en-IN" dirty="0" smtClean="0"/>
              <a:t>  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066800" y="838200"/>
            <a:ext cx="7866888" cy="5349240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r>
              <a:rPr lang="en-IN" dirty="0" smtClean="0"/>
              <a:t>Consist of several steps-</a:t>
            </a:r>
          </a:p>
          <a:p>
            <a:pPr>
              <a:buNone/>
            </a:pPr>
            <a:r>
              <a:rPr lang="en-IN" dirty="0" smtClean="0"/>
              <a:t>        aims to preserve the shape of the cells or  </a:t>
            </a:r>
            <a:br>
              <a:rPr lang="en-IN" dirty="0" smtClean="0"/>
            </a:br>
            <a:r>
              <a:rPr lang="en-IN" dirty="0" smtClean="0"/>
              <a:t>     tissue involved as much as possible.</a:t>
            </a:r>
          </a:p>
          <a:p>
            <a:pPr>
              <a:buNone/>
            </a:pPr>
            <a:r>
              <a:rPr lang="en-IN" dirty="0" smtClean="0"/>
              <a:t>        Sometimes heat fixation is used to kill </a:t>
            </a:r>
            <a:br>
              <a:rPr lang="en-IN" dirty="0" smtClean="0"/>
            </a:br>
            <a:r>
              <a:rPr lang="en-IN" dirty="0" smtClean="0"/>
              <a:t>     adhere and alter the specimen so it will accept </a:t>
            </a:r>
            <a:br>
              <a:rPr lang="en-IN" dirty="0" smtClean="0"/>
            </a:br>
            <a:r>
              <a:rPr lang="en-IN" dirty="0" smtClean="0"/>
              <a:t>     stains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          Simple staining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066800" y="1661160"/>
            <a:ext cx="7866888" cy="5196840"/>
          </a:xfrm>
        </p:spPr>
        <p:txBody>
          <a:bodyPr>
            <a:normAutofit/>
          </a:bodyPr>
          <a:lstStyle/>
          <a:p>
            <a:r>
              <a:rPr lang="en-IN" dirty="0" smtClean="0"/>
              <a:t>Actual staining process may involve immersing the sample(before or after fixation and mounting) in dye solution, followed by rinsing and observation</a:t>
            </a:r>
          </a:p>
          <a:p>
            <a:pPr>
              <a:buNone/>
            </a:pPr>
            <a:r>
              <a:rPr lang="en-IN" dirty="0" smtClean="0"/>
              <a:t> </a:t>
            </a:r>
          </a:p>
          <a:p>
            <a:r>
              <a:rPr lang="en-IN" dirty="0" smtClean="0"/>
              <a:t>The stain can be poured drop on the slide.</a:t>
            </a:r>
          </a:p>
          <a:p>
            <a:endParaRPr lang="en-IN" dirty="0" smtClean="0"/>
          </a:p>
          <a:p>
            <a:r>
              <a:rPr lang="en-IN" dirty="0" err="1" smtClean="0"/>
              <a:t>Methylene</a:t>
            </a:r>
            <a:r>
              <a:rPr lang="en-IN" dirty="0" smtClean="0"/>
              <a:t> blue,   Basic </a:t>
            </a:r>
            <a:r>
              <a:rPr lang="en-IN" dirty="0" err="1" smtClean="0"/>
              <a:t>fuchsin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Provide the colour contrast but impart the same colour to all the organisms in a smear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            Simple staining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143000" y="990600"/>
            <a:ext cx="7790688" cy="5349240"/>
          </a:xfrm>
        </p:spPr>
        <p:txBody>
          <a:bodyPr>
            <a:normAutofit fontScale="92500" lnSpcReduction="10000"/>
          </a:bodyPr>
          <a:lstStyle/>
          <a:p>
            <a:r>
              <a:rPr lang="en-IN" dirty="0" err="1" smtClean="0"/>
              <a:t>Loffler”s</a:t>
            </a:r>
            <a:r>
              <a:rPr lang="en-IN" dirty="0" smtClean="0"/>
              <a:t> </a:t>
            </a:r>
            <a:r>
              <a:rPr lang="en-IN" dirty="0" err="1" smtClean="0"/>
              <a:t>methylene</a:t>
            </a:r>
            <a:r>
              <a:rPr lang="en-IN" dirty="0" smtClean="0"/>
              <a:t> blue: </a:t>
            </a:r>
          </a:p>
          <a:p>
            <a:pPr>
              <a:buNone/>
            </a:pPr>
            <a:r>
              <a:rPr lang="en-IN" dirty="0" smtClean="0"/>
              <a:t>              Sat. Solution of M. Blue in alcohol- </a:t>
            </a:r>
            <a:br>
              <a:rPr lang="en-IN" dirty="0" smtClean="0"/>
            </a:br>
            <a:r>
              <a:rPr lang="en-IN" dirty="0" smtClean="0"/>
              <a:t>           30mlkoh, 0.01%in water, filter-100ml </a:t>
            </a:r>
            <a:br>
              <a:rPr lang="en-IN" dirty="0" smtClean="0"/>
            </a:br>
            <a:r>
              <a:rPr lang="en-IN" dirty="0" smtClean="0"/>
              <a:t>           Dissolve the dye in water, filter.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Dilute </a:t>
            </a:r>
            <a:r>
              <a:rPr lang="en-IN" dirty="0" err="1" smtClean="0"/>
              <a:t>Carbol</a:t>
            </a:r>
            <a:r>
              <a:rPr lang="en-IN" dirty="0" smtClean="0"/>
              <a:t> </a:t>
            </a:r>
            <a:r>
              <a:rPr lang="en-IN" dirty="0" err="1" smtClean="0"/>
              <a:t>fuchsin</a:t>
            </a:r>
            <a:r>
              <a:rPr lang="en-IN" dirty="0" smtClean="0"/>
              <a:t>:-</a:t>
            </a:r>
          </a:p>
          <a:p>
            <a:pPr>
              <a:buNone/>
            </a:pPr>
            <a:r>
              <a:rPr lang="en-IN" dirty="0" smtClean="0"/>
              <a:t>                by diluting Z-N stain with 10-15 times its </a:t>
            </a:r>
            <a:br>
              <a:rPr lang="en-IN" dirty="0" smtClean="0"/>
            </a:br>
            <a:r>
              <a:rPr lang="en-IN" dirty="0" smtClean="0"/>
              <a:t>             volume of water-Stain for 20-25 seconds, </a:t>
            </a:r>
            <a:br>
              <a:rPr lang="en-IN" dirty="0" smtClean="0"/>
            </a:br>
            <a:r>
              <a:rPr lang="en-IN" dirty="0" smtClean="0"/>
              <a:t>             wash with water.</a:t>
            </a:r>
          </a:p>
          <a:p>
            <a:pPr>
              <a:buNone/>
            </a:pPr>
            <a:r>
              <a:rPr lang="en-IN" dirty="0" smtClean="0"/>
              <a:t>         Use:     To demonstrate the morphology of </a:t>
            </a:r>
            <a:r>
              <a:rPr lang="en-IN" dirty="0" err="1" smtClean="0"/>
              <a:t>Vibrio</a:t>
            </a:r>
            <a:r>
              <a:rPr lang="en-IN" dirty="0" smtClean="0"/>
              <a:t> </a:t>
            </a:r>
            <a:br>
              <a:rPr lang="en-IN" dirty="0" smtClean="0"/>
            </a:br>
            <a:r>
              <a:rPr lang="en-IN" dirty="0" smtClean="0"/>
              <a:t>                 cholera</a:t>
            </a:r>
          </a:p>
          <a:p>
            <a:r>
              <a:rPr lang="en-IN" dirty="0" smtClean="0"/>
              <a:t>Polychrome </a:t>
            </a:r>
            <a:r>
              <a:rPr lang="en-IN" dirty="0" err="1" smtClean="0"/>
              <a:t>methylene</a:t>
            </a:r>
            <a:r>
              <a:rPr lang="en-IN" dirty="0" smtClean="0"/>
              <a:t> blue</a:t>
            </a:r>
          </a:p>
          <a:p>
            <a:pPr>
              <a:buNone/>
            </a:pPr>
            <a:r>
              <a:rPr lang="en-IN" dirty="0" smtClean="0"/>
              <a:t>         Use:     </a:t>
            </a:r>
            <a:r>
              <a:rPr lang="en-IN" dirty="0" err="1" smtClean="0"/>
              <a:t>M”Fadyean”s</a:t>
            </a:r>
            <a:r>
              <a:rPr lang="en-IN" dirty="0" smtClean="0"/>
              <a:t> reaction- B. </a:t>
            </a:r>
            <a:r>
              <a:rPr lang="en-IN" dirty="0" err="1" smtClean="0"/>
              <a:t>anthracis</a:t>
            </a:r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518</TotalTime>
  <Words>1104</Words>
  <Application>Microsoft Office PowerPoint</Application>
  <PresentationFormat>On-screen Show (4:3)</PresentationFormat>
  <Paragraphs>151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Solstice</vt:lpstr>
      <vt:lpstr>Staining in diagnostic microbiology </vt:lpstr>
      <vt:lpstr>Why we should be Stain Bacteria </vt:lpstr>
      <vt:lpstr>Staining help in observation of Bacteria </vt:lpstr>
      <vt:lpstr>Stains and Staining </vt:lpstr>
      <vt:lpstr>            What is a stain </vt:lpstr>
      <vt:lpstr>         Staining Techniques </vt:lpstr>
      <vt:lpstr>                  Fixation   </vt:lpstr>
      <vt:lpstr>             Simple staining </vt:lpstr>
      <vt:lpstr>               Simple staining </vt:lpstr>
      <vt:lpstr>Slide 10</vt:lpstr>
      <vt:lpstr>            Differential Stains </vt:lpstr>
      <vt:lpstr>Gram staining </vt:lpstr>
      <vt:lpstr>       Gram staining – Principles </vt:lpstr>
      <vt:lpstr>      Gram Staining Steps</vt:lpstr>
      <vt:lpstr>Slide 15</vt:lpstr>
      <vt:lpstr>Slide 16</vt:lpstr>
      <vt:lpstr>           Gram-positive</vt:lpstr>
      <vt:lpstr>       Gram Negative Bacteria </vt:lpstr>
      <vt:lpstr>            Acid-Fast Stain</vt:lpstr>
      <vt:lpstr>         Ziehl-Neelsen stain</vt:lpstr>
      <vt:lpstr>        Ziehl-Neelsen Procedure </vt:lpstr>
      <vt:lpstr>Slide 22</vt:lpstr>
      <vt:lpstr>Slide 23</vt:lpstr>
      <vt:lpstr>Albert’s staining for C. diphtheria</vt:lpstr>
      <vt:lpstr>      Albert staining Procedure</vt:lpstr>
      <vt:lpstr>            C. diphtheria    </vt:lpstr>
      <vt:lpstr>           Capsule staining</vt:lpstr>
      <vt:lpstr>          Negative staining</vt:lpstr>
      <vt:lpstr>Same day sputum smear microscopy approach with modified ZN staining for the diagnosis of pulmonary tuberculosis in a microscopy centre at Rajahmundry.  IJMM Year : 2014  |  Volume : 32  |  Issue : 2  |  Page : 153-156</vt:lpstr>
      <vt:lpstr>Slide 30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Gan</dc:creator>
  <cp:lastModifiedBy>user</cp:lastModifiedBy>
  <cp:revision>79</cp:revision>
  <dcterms:created xsi:type="dcterms:W3CDTF">2006-08-16T00:00:00Z</dcterms:created>
  <dcterms:modified xsi:type="dcterms:W3CDTF">2020-08-17T04:17:13Z</dcterms:modified>
</cp:coreProperties>
</file>