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14" r:id="rId3"/>
    <p:sldId id="351" r:id="rId4"/>
    <p:sldId id="348" r:id="rId5"/>
    <p:sldId id="416" r:id="rId6"/>
    <p:sldId id="352" r:id="rId7"/>
    <p:sldId id="349" r:id="rId8"/>
    <p:sldId id="380" r:id="rId9"/>
    <p:sldId id="354" r:id="rId10"/>
    <p:sldId id="353" r:id="rId11"/>
    <p:sldId id="357" r:id="rId12"/>
    <p:sldId id="359" r:id="rId13"/>
    <p:sldId id="381" r:id="rId14"/>
    <p:sldId id="388" r:id="rId15"/>
    <p:sldId id="392" r:id="rId16"/>
    <p:sldId id="386" r:id="rId17"/>
    <p:sldId id="382" r:id="rId18"/>
    <p:sldId id="385" r:id="rId19"/>
    <p:sldId id="383" r:id="rId20"/>
    <p:sldId id="389" r:id="rId21"/>
    <p:sldId id="384" r:id="rId22"/>
    <p:sldId id="387" r:id="rId23"/>
    <p:sldId id="390" r:id="rId24"/>
    <p:sldId id="391" r:id="rId25"/>
    <p:sldId id="419" r:id="rId26"/>
    <p:sldId id="399" r:id="rId27"/>
    <p:sldId id="400" r:id="rId28"/>
    <p:sldId id="401" r:id="rId29"/>
    <p:sldId id="41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29" autoAdjust="0"/>
  </p:normalViewPr>
  <p:slideViewPr>
    <p:cSldViewPr>
      <p:cViewPr>
        <p:scale>
          <a:sx n="60" d="100"/>
          <a:sy n="60" d="100"/>
        </p:scale>
        <p:origin x="-224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56BB4-FE56-4367-BF14-F534F9E127E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18CE2-C77C-47A7-8DD0-DCF30CE9A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18CE2-C77C-47A7-8DD0-DCF30CE9A3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3272-16E2-4AC1-A9F8-DFC9E948A616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riclook.com/img/uploads/anatomy/adrenal-gland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76800" y="5562600"/>
            <a:ext cx="4267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b="1" i="1" dirty="0" smtClean="0">
                <a:solidFill>
                  <a:srgbClr val="002060"/>
                </a:solidFill>
              </a:rPr>
              <a:t>DR J M HARSODA       </a:t>
            </a:r>
            <a:r>
              <a:rPr lang="en-US" sz="2400" b="1" i="1" dirty="0" smtClean="0">
                <a:solidFill>
                  <a:srgbClr val="002060"/>
                </a:solidFill>
              </a:rPr>
              <a:t/>
            </a:r>
            <a:br>
              <a:rPr lang="en-US" sz="2400" b="1" i="1" dirty="0" smtClean="0">
                <a:solidFill>
                  <a:srgbClr val="002060"/>
                </a:solidFill>
              </a:rPr>
            </a:br>
            <a:r>
              <a:rPr lang="en-US" sz="2400" b="1" i="1" dirty="0" smtClean="0">
                <a:solidFill>
                  <a:srgbClr val="002060"/>
                </a:solidFill>
              </a:rPr>
              <a:t>                  </a:t>
            </a:r>
            <a:r>
              <a:rPr lang="en-US" sz="2000" b="1" i="1" dirty="0" smtClean="0">
                <a:solidFill>
                  <a:srgbClr val="002060"/>
                </a:solidFill>
              </a:rPr>
              <a:t>PROFESSOR AND HEAD</a:t>
            </a:r>
            <a:endParaRPr lang="en-US" altLang="en-US" sz="2000" b="1" dirty="0" smtClean="0">
              <a:solidFill>
                <a:srgbClr val="002060"/>
              </a:solidFill>
            </a:endParaRPr>
          </a:p>
        </p:txBody>
      </p:sp>
      <p:pic>
        <p:nvPicPr>
          <p:cNvPr id="8" name="pic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4200" y="381000"/>
            <a:ext cx="2743200" cy="2133600"/>
          </a:xfrm>
          <a:prstGeom prst="rect">
            <a:avLst/>
          </a:prstGeom>
        </p:spPr>
      </p:pic>
      <p:sp>
        <p:nvSpPr>
          <p:cNvPr id="5" name="Title 7"/>
          <p:cNvSpPr>
            <a:spLocks noGrp="1"/>
          </p:cNvSpPr>
          <p:nvPr/>
        </p:nvSpPr>
        <p:spPr>
          <a:xfrm>
            <a:off x="685800" y="26939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/>
        </p:nvSpPr>
        <p:spPr>
          <a:xfrm>
            <a:off x="304800" y="2514600"/>
            <a:ext cx="86106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i="1" dirty="0" smtClean="0">
                <a:solidFill>
                  <a:srgbClr val="FF0000"/>
                </a:solidFill>
              </a:rPr>
              <a:t>ENDOCRINOLOGY</a:t>
            </a:r>
            <a:br>
              <a:rPr lang="en-US" sz="4800" b="1" i="1" dirty="0" smtClean="0">
                <a:solidFill>
                  <a:srgbClr val="FF0000"/>
                </a:solidFill>
              </a:rPr>
            </a:br>
            <a:r>
              <a:rPr lang="en-US" sz="4800" b="1" dirty="0" smtClean="0">
                <a:solidFill>
                  <a:srgbClr val="0070C0"/>
                </a:solidFill>
              </a:rPr>
              <a:t>COMPETENCY CODE: </a:t>
            </a:r>
            <a:r>
              <a:rPr lang="en-US" sz="4800" b="1" dirty="0" smtClean="0">
                <a:solidFill>
                  <a:srgbClr val="FF0000"/>
                </a:solidFill>
              </a:rPr>
              <a:t>PY8.2 (</a:t>
            </a:r>
            <a:r>
              <a:rPr lang="en-US" sz="4800" b="1" dirty="0" err="1" smtClean="0">
                <a:solidFill>
                  <a:srgbClr val="FF0000"/>
                </a:solidFill>
              </a:rPr>
              <a:t>contd</a:t>
            </a:r>
            <a:r>
              <a:rPr lang="en-US" sz="4800" b="1" dirty="0" smtClean="0">
                <a:solidFill>
                  <a:srgbClr val="FF0000"/>
                </a:solidFill>
              </a:rPr>
              <a:t>…)  </a:t>
            </a:r>
            <a:r>
              <a:rPr lang="en-US" sz="4800" b="1" i="1" dirty="0" smtClean="0">
                <a:solidFill>
                  <a:srgbClr val="FF0000"/>
                </a:solidFill>
              </a:rPr>
              <a:t/>
            </a:r>
            <a:br>
              <a:rPr lang="en-US" sz="4800" b="1" i="1" dirty="0" smtClean="0">
                <a:solidFill>
                  <a:srgbClr val="FF0000"/>
                </a:solidFill>
              </a:rPr>
            </a:br>
            <a:r>
              <a:rPr lang="en-US" sz="4800" b="1" i="1" dirty="0" smtClean="0">
                <a:solidFill>
                  <a:srgbClr val="FF0000"/>
                </a:solidFill>
              </a:rPr>
              <a:t>BY              </a:t>
            </a:r>
            <a:endParaRPr lang="en-US" sz="4800" b="1" i="1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943600" y="228600"/>
            <a:ext cx="3048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11-5-20 </a:t>
            </a:r>
            <a:r>
              <a:rPr lang="en-US" sz="2800" b="1" i="1" noProof="0" dirty="0" smtClean="0">
                <a:solidFill>
                  <a:srgbClr val="002060"/>
                </a:solidFill>
              </a:rPr>
              <a:t>Time: 10-11am.</a:t>
            </a:r>
            <a:endParaRPr kumimoji="0" lang="en-US" sz="2800" b="1" i="1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28600"/>
            <a:ext cx="281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 classroom-ZOOM @MEU ROOM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PHYSIOLOGICAL EFFECTS OF GLUCOCORTICOIDS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On carbohydrate metabolism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protein metabolism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fat metabolism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bone metabolism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Anti inflammatory and anti allergic effects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blood and lymphatic system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CVS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GIT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excretory system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On CNS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Resistance to stress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</a:rPr>
              <a:t>PHYSIOLOGICAL EFFECTS OF MINERALOCORTICOIDS: ALDOSTERONE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Retention of sodium and excretion of potassium.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Increases </a:t>
            </a:r>
            <a:r>
              <a:rPr lang="en-US" b="1" dirty="0" err="1" smtClean="0">
                <a:solidFill>
                  <a:srgbClr val="7030A0"/>
                </a:solidFill>
              </a:rPr>
              <a:t>reabsorption</a:t>
            </a:r>
            <a:r>
              <a:rPr lang="en-US" b="1" dirty="0" smtClean="0">
                <a:solidFill>
                  <a:srgbClr val="7030A0"/>
                </a:solidFill>
              </a:rPr>
              <a:t> of sodium from GIT, salivary and sweat glands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</a:rPr>
              <a:t>PHYSIOLOGICAL EFFECTS OF SEX STEROIDS:</a:t>
            </a:r>
          </a:p>
          <a:p>
            <a:r>
              <a:rPr lang="en-US" sz="2800" b="1" dirty="0" smtClean="0">
                <a:solidFill>
                  <a:srgbClr val="7030A0"/>
                </a:solidFill>
              </a:rPr>
              <a:t>Growth and development of internal and external genitalia in both sexes during </a:t>
            </a:r>
            <a:r>
              <a:rPr lang="en-US" sz="2800" b="1" dirty="0" err="1" smtClean="0">
                <a:solidFill>
                  <a:srgbClr val="7030A0"/>
                </a:solidFill>
              </a:rPr>
              <a:t>foetal</a:t>
            </a:r>
            <a:r>
              <a:rPr lang="en-US" sz="2800" b="1" dirty="0" smtClean="0">
                <a:solidFill>
                  <a:srgbClr val="7030A0"/>
                </a:solidFill>
              </a:rPr>
              <a:t> life and just after birth.</a:t>
            </a:r>
          </a:p>
          <a:p>
            <a:r>
              <a:rPr lang="en-US" sz="2800" b="1" dirty="0" smtClean="0">
                <a:solidFill>
                  <a:srgbClr val="7030A0"/>
                </a:solidFill>
              </a:rPr>
              <a:t>Development of libido in female.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ENDOCRINOPATHIES OF ADRENAL CORTEX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19200"/>
            <a:ext cx="4572000" cy="99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    HYPER SECRETION OF    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    ADRENAL CORTEX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819400"/>
            <a:ext cx="4343400" cy="40385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CUSHING’ S SYNDROME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HYPER ALDOSTERONISM</a:t>
            </a:r>
          </a:p>
          <a:p>
            <a:pPr>
              <a:buNone/>
            </a:pPr>
            <a:r>
              <a:rPr lang="en-US" b="1" dirty="0" smtClean="0">
                <a:solidFill>
                  <a:srgbClr val="9933FF"/>
                </a:solidFill>
              </a:rPr>
              <a:t>     (CONN’ S  DISEASE)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ADRENOGENITAL SYNDROME</a:t>
            </a:r>
            <a:endParaRPr lang="en-US" b="1" dirty="0">
              <a:solidFill>
                <a:srgbClr val="9933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219200"/>
            <a:ext cx="45720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002060"/>
                </a:solidFill>
              </a:rPr>
              <a:t>HYPO SECRETION OF 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     ADRENAL CORTEX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819400"/>
            <a:ext cx="4495800" cy="40385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ADDISON’S  DISEASE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ADDISONIAN CRISIS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WATER HOUSE FRIDERICHSEN SYNDROME</a:t>
            </a:r>
            <a:endParaRPr lang="en-US" b="1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CUSHING’ S SYNDROME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15400" cy="6248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9933FF"/>
                </a:solidFill>
              </a:rPr>
              <a:t>Excess </a:t>
            </a:r>
            <a:r>
              <a:rPr lang="en-US" sz="4000" b="1" dirty="0" err="1" smtClean="0">
                <a:solidFill>
                  <a:srgbClr val="9933FF"/>
                </a:solidFill>
              </a:rPr>
              <a:t>glucocorticoid</a:t>
            </a:r>
            <a:r>
              <a:rPr lang="en-US" sz="4000" b="1" dirty="0" smtClean="0">
                <a:solidFill>
                  <a:srgbClr val="9933FF"/>
                </a:solidFill>
              </a:rPr>
              <a:t> secretion produces a moon-faced, plethoric appearance, with trunk obesity, purple abdominal </a:t>
            </a:r>
            <a:r>
              <a:rPr lang="en-US" sz="4000" b="1" dirty="0" err="1" smtClean="0">
                <a:solidFill>
                  <a:srgbClr val="9933FF"/>
                </a:solidFill>
              </a:rPr>
              <a:t>striae</a:t>
            </a:r>
            <a:r>
              <a:rPr lang="en-US" sz="4000" b="1" dirty="0" smtClean="0">
                <a:solidFill>
                  <a:srgbClr val="9933FF"/>
                </a:solidFill>
              </a:rPr>
              <a:t>, hypertension, osteoporosis, protein depletion, mental abnormalities, and, frequently, diabetes mellitus (Cushing's syndrome).</a:t>
            </a:r>
            <a:endParaRPr lang="en-US" sz="4000" b="1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CLINICAL FEATURE OF CUSHING’ S SYNDROME</a:t>
            </a:r>
            <a:endParaRPr lang="en-US" sz="3600" dirty="0"/>
          </a:p>
        </p:txBody>
      </p:sp>
      <p:pic>
        <p:nvPicPr>
          <p:cNvPr id="1026" name="Picture 2" descr="J:\A3BX03DCASUZJE7CA4FG1U9CAFSOTYMCA2EH27ZCAPMUF0DCA1MFXZZCAZ0L4DOCA41MAJ0CANA4HRCCA83CRJDCA5ZDZM2CA2PVXUHCAL6NEROCA9KM71RCAV0XP94CAOYOQZ0CA09EYJKCA40W6W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066800"/>
            <a:ext cx="2895600" cy="4876800"/>
          </a:xfrm>
          <a:prstGeom prst="rect">
            <a:avLst/>
          </a:prstGeom>
          <a:noFill/>
        </p:spPr>
      </p:pic>
      <p:pic>
        <p:nvPicPr>
          <p:cNvPr id="1027" name="Picture 3" descr="J:\AOAVBBWCAE5PZIFCAHQ0FNXCAVCLK3VCAW0DD0OCAHTGPUXCA88NTQYCAO7H5TICAB48GWJCAZT5N4WCA6M9CW2CAQIFKZECACT1C9GCA5Z7XL7CAD2QJV9CAOXI54UCA6KYRJACAH52XABCA2IKG9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3352800" cy="4800600"/>
          </a:xfrm>
          <a:prstGeom prst="rect">
            <a:avLst/>
          </a:prstGeom>
          <a:noFill/>
        </p:spPr>
      </p:pic>
      <p:pic>
        <p:nvPicPr>
          <p:cNvPr id="1028" name="Picture 4" descr="J:\AVW76JKCAP91TBICAC2RA4QCAHNOWZACA3MIF9CCAEXP8YCCA4N8JRHCAVXCC93CA5G56RLCAVDNKEFCAD6KPQHCAXILA5ECANJPQBACAE4V2IFCAW0FJVNCARWGZPRCAWSXEI1CAD3MRUICAQ01EL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219200"/>
            <a:ext cx="25146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CLINICAL FEATURE OF CUSHING’ S SYNDROME                                    </a:t>
            </a:r>
            <a:endParaRPr lang="en-US" sz="3600" dirty="0"/>
          </a:p>
        </p:txBody>
      </p:sp>
      <p:pic>
        <p:nvPicPr>
          <p:cNvPr id="1026" name="Picture 2" descr="I: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33400"/>
            <a:ext cx="4495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CUSHING’ S SYNDROME</a:t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15400" cy="61722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9933FF"/>
                </a:solidFill>
              </a:rPr>
              <a:t>Cushing's syndrome due to anterior pituitary tumors is often called </a:t>
            </a:r>
            <a:r>
              <a:rPr lang="en-US" sz="3600" b="1" dirty="0" smtClean="0">
                <a:solidFill>
                  <a:srgbClr val="9933FF"/>
                </a:solidFill>
              </a:rPr>
              <a:t>Cushing's disease</a:t>
            </a:r>
            <a:r>
              <a:rPr lang="en-US" sz="3600" dirty="0" smtClean="0">
                <a:solidFill>
                  <a:srgbClr val="9933FF"/>
                </a:solidFill>
              </a:rPr>
              <a:t> because these tumors were the cause of the cases described by Cushing.</a:t>
            </a:r>
          </a:p>
          <a:p>
            <a:r>
              <a:rPr lang="en-US" sz="3600" dirty="0" smtClean="0">
                <a:solidFill>
                  <a:srgbClr val="9933FF"/>
                </a:solidFill>
              </a:rPr>
              <a:t>However, it is confusing to speak of Cushing's disease as a subtype of Cushing's syndrome, and the distinction seems to be of little more than historical value.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HYPER ALDOSTERONISM  (CONN’ S  DISEASE)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6019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Excess </a:t>
            </a:r>
            <a:r>
              <a:rPr lang="en-US" b="1" dirty="0" err="1" smtClean="0">
                <a:solidFill>
                  <a:srgbClr val="9933FF"/>
                </a:solidFill>
              </a:rPr>
              <a:t>mineralocorticoid</a:t>
            </a:r>
            <a:r>
              <a:rPr lang="en-US" b="1" dirty="0" smtClean="0">
                <a:solidFill>
                  <a:srgbClr val="9933FF"/>
                </a:solidFill>
              </a:rPr>
              <a:t> secretion leads to K</a:t>
            </a:r>
            <a:r>
              <a:rPr lang="en-US" b="1" baseline="30000" dirty="0" smtClean="0">
                <a:solidFill>
                  <a:srgbClr val="9933FF"/>
                </a:solidFill>
              </a:rPr>
              <a:t>+</a:t>
            </a:r>
            <a:r>
              <a:rPr lang="en-US" b="1" dirty="0" smtClean="0">
                <a:solidFill>
                  <a:srgbClr val="9933FF"/>
                </a:solidFill>
              </a:rPr>
              <a:t> depletion and Na</a:t>
            </a:r>
            <a:r>
              <a:rPr lang="en-US" b="1" baseline="30000" dirty="0" smtClean="0">
                <a:solidFill>
                  <a:srgbClr val="9933FF"/>
                </a:solidFill>
              </a:rPr>
              <a:t>+</a:t>
            </a:r>
            <a:r>
              <a:rPr lang="en-US" b="1" dirty="0" smtClean="0">
                <a:solidFill>
                  <a:srgbClr val="9933FF"/>
                </a:solidFill>
              </a:rPr>
              <a:t> retention, usually without edema but with weakness, hypertension, </a:t>
            </a:r>
            <a:r>
              <a:rPr lang="en-US" b="1" dirty="0" err="1" smtClean="0">
                <a:solidFill>
                  <a:srgbClr val="9933FF"/>
                </a:solidFill>
              </a:rPr>
              <a:t>tetany</a:t>
            </a:r>
            <a:r>
              <a:rPr lang="en-US" b="1" dirty="0" smtClean="0">
                <a:solidFill>
                  <a:srgbClr val="9933FF"/>
                </a:solidFill>
              </a:rPr>
              <a:t>, </a:t>
            </a:r>
            <a:r>
              <a:rPr lang="en-US" b="1" dirty="0" err="1" smtClean="0">
                <a:solidFill>
                  <a:srgbClr val="9933FF"/>
                </a:solidFill>
              </a:rPr>
              <a:t>polyuria</a:t>
            </a:r>
            <a:r>
              <a:rPr lang="en-US" b="1" dirty="0" smtClean="0">
                <a:solidFill>
                  <a:srgbClr val="9933FF"/>
                </a:solidFill>
              </a:rPr>
              <a:t>, and </a:t>
            </a:r>
            <a:r>
              <a:rPr lang="en-US" b="1" dirty="0" err="1" smtClean="0">
                <a:solidFill>
                  <a:srgbClr val="9933FF"/>
                </a:solidFill>
              </a:rPr>
              <a:t>hypokalemic</a:t>
            </a:r>
            <a:r>
              <a:rPr lang="en-US" b="1" dirty="0" smtClean="0">
                <a:solidFill>
                  <a:srgbClr val="9933FF"/>
                </a:solidFill>
              </a:rPr>
              <a:t> alkalosis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hyperaldosteronism</a:t>
            </a:r>
            <a:r>
              <a:rPr lang="en-US" b="1" dirty="0" smtClean="0">
                <a:solidFill>
                  <a:srgbClr val="C00000"/>
                </a:solidFill>
              </a:rPr>
              <a:t>).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This condition may be due to primary adrenal disease </a:t>
            </a:r>
            <a:r>
              <a:rPr lang="en-US" b="1" dirty="0" smtClean="0">
                <a:solidFill>
                  <a:srgbClr val="C00000"/>
                </a:solidFill>
              </a:rPr>
              <a:t>(primary </a:t>
            </a:r>
            <a:r>
              <a:rPr lang="en-US" b="1" dirty="0" err="1" smtClean="0">
                <a:solidFill>
                  <a:srgbClr val="C00000"/>
                </a:solidFill>
              </a:rPr>
              <a:t>hyperaldosteronism</a:t>
            </a:r>
            <a:r>
              <a:rPr lang="en-US" b="1" dirty="0" smtClean="0">
                <a:solidFill>
                  <a:srgbClr val="C00000"/>
                </a:solidFill>
              </a:rPr>
              <a:t>; Conn's syndrome)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9933FF"/>
                </a:solidFill>
              </a:rPr>
              <a:t>such as an adenoma of the </a:t>
            </a:r>
            <a:r>
              <a:rPr lang="en-US" b="1" dirty="0" err="1" smtClean="0">
                <a:solidFill>
                  <a:srgbClr val="9933FF"/>
                </a:solidFill>
              </a:rPr>
              <a:t>zona</a:t>
            </a:r>
            <a:r>
              <a:rPr lang="en-US" b="1" dirty="0" smtClean="0">
                <a:solidFill>
                  <a:srgbClr val="9933FF"/>
                </a:solidFill>
              </a:rPr>
              <a:t> </a:t>
            </a:r>
            <a:r>
              <a:rPr lang="en-US" b="1" dirty="0" err="1" smtClean="0">
                <a:solidFill>
                  <a:srgbClr val="9933FF"/>
                </a:solidFill>
              </a:rPr>
              <a:t>glomerulosa</a:t>
            </a:r>
            <a:r>
              <a:rPr lang="en-US" b="1" dirty="0" smtClean="0">
                <a:solidFill>
                  <a:srgbClr val="9933FF"/>
                </a:solidFill>
              </a:rPr>
              <a:t>, unilateral or bilateral adrenal hyperplasia, adrenal carcinoma.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In patients with primary </a:t>
            </a:r>
            <a:r>
              <a:rPr lang="en-US" b="1" dirty="0" err="1" smtClean="0">
                <a:solidFill>
                  <a:srgbClr val="9933FF"/>
                </a:solidFill>
              </a:rPr>
              <a:t>hyperaldosteronism</a:t>
            </a:r>
            <a:r>
              <a:rPr lang="en-US" b="1" dirty="0" smtClean="0">
                <a:solidFill>
                  <a:srgbClr val="9933FF"/>
                </a:solidFill>
              </a:rPr>
              <a:t>, </a:t>
            </a:r>
            <a:r>
              <a:rPr lang="en-US" b="1" dirty="0" err="1" smtClean="0">
                <a:solidFill>
                  <a:srgbClr val="9933FF"/>
                </a:solidFill>
              </a:rPr>
              <a:t>renin</a:t>
            </a:r>
            <a:r>
              <a:rPr lang="en-US" b="1" dirty="0" smtClean="0">
                <a:solidFill>
                  <a:srgbClr val="9933FF"/>
                </a:solidFill>
              </a:rPr>
              <a:t> secretion is depressed..</a:t>
            </a:r>
            <a:endParaRPr lang="en-US" b="1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SECONDARY HYPER ALDOSTERONISM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15400" cy="6172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Secondary </a:t>
            </a:r>
            <a:r>
              <a:rPr lang="en-US" b="1" dirty="0" err="1" smtClean="0">
                <a:solidFill>
                  <a:srgbClr val="C00000"/>
                </a:solidFill>
              </a:rPr>
              <a:t>hyperaldosteronism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9933FF"/>
                </a:solidFill>
              </a:rPr>
              <a:t>with high plasma </a:t>
            </a:r>
            <a:r>
              <a:rPr lang="en-US" b="1" dirty="0" err="1" smtClean="0">
                <a:solidFill>
                  <a:srgbClr val="9933FF"/>
                </a:solidFill>
              </a:rPr>
              <a:t>renin</a:t>
            </a:r>
            <a:r>
              <a:rPr lang="en-US" b="1" dirty="0" smtClean="0">
                <a:solidFill>
                  <a:srgbClr val="9933FF"/>
                </a:solidFill>
              </a:rPr>
              <a:t> activity is caused by cirrhosis, heart failure, and </a:t>
            </a:r>
            <a:r>
              <a:rPr lang="en-US" b="1" dirty="0" err="1" smtClean="0">
                <a:solidFill>
                  <a:srgbClr val="9933FF"/>
                </a:solidFill>
              </a:rPr>
              <a:t>nephrosis</a:t>
            </a:r>
            <a:r>
              <a:rPr lang="en-US" b="1" dirty="0" smtClean="0">
                <a:solidFill>
                  <a:srgbClr val="9933FF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Increased </a:t>
            </a:r>
            <a:r>
              <a:rPr lang="en-US" b="1" dirty="0" err="1" smtClean="0">
                <a:solidFill>
                  <a:srgbClr val="9933FF"/>
                </a:solidFill>
              </a:rPr>
              <a:t>renin</a:t>
            </a:r>
            <a:r>
              <a:rPr lang="en-US" b="1" dirty="0" smtClean="0">
                <a:solidFill>
                  <a:srgbClr val="9933FF"/>
                </a:solidFill>
              </a:rPr>
              <a:t> secretion is also found in individuals with the salt-losing form of the </a:t>
            </a:r>
            <a:r>
              <a:rPr lang="en-US" b="1" dirty="0" err="1" smtClean="0">
                <a:solidFill>
                  <a:srgbClr val="9933FF"/>
                </a:solidFill>
              </a:rPr>
              <a:t>adrenogenital</a:t>
            </a:r>
            <a:r>
              <a:rPr lang="en-US" b="1" dirty="0" smtClean="0">
                <a:solidFill>
                  <a:srgbClr val="9933FF"/>
                </a:solidFill>
              </a:rPr>
              <a:t> syndrome, because their ECF volume is low.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In patients with elevated </a:t>
            </a:r>
            <a:r>
              <a:rPr lang="en-US" b="1" dirty="0" err="1" smtClean="0">
                <a:solidFill>
                  <a:srgbClr val="9933FF"/>
                </a:solidFill>
              </a:rPr>
              <a:t>renin</a:t>
            </a:r>
            <a:r>
              <a:rPr lang="en-US" b="1" dirty="0" smtClean="0">
                <a:solidFill>
                  <a:srgbClr val="9933FF"/>
                </a:solidFill>
              </a:rPr>
              <a:t> secretion due to renal artery constriction, </a:t>
            </a:r>
            <a:r>
              <a:rPr lang="en-US" b="1" dirty="0" err="1" smtClean="0">
                <a:solidFill>
                  <a:srgbClr val="9933FF"/>
                </a:solidFill>
              </a:rPr>
              <a:t>aldosterone</a:t>
            </a:r>
            <a:r>
              <a:rPr lang="en-US" b="1" dirty="0" smtClean="0">
                <a:solidFill>
                  <a:srgbClr val="9933FF"/>
                </a:solidFill>
              </a:rPr>
              <a:t> secretion is increased; in those in whom </a:t>
            </a:r>
            <a:r>
              <a:rPr lang="en-US" b="1" dirty="0" err="1" smtClean="0">
                <a:solidFill>
                  <a:srgbClr val="9933FF"/>
                </a:solidFill>
              </a:rPr>
              <a:t>renin</a:t>
            </a:r>
            <a:r>
              <a:rPr lang="en-US" b="1" dirty="0" smtClean="0">
                <a:solidFill>
                  <a:srgbClr val="9933FF"/>
                </a:solidFill>
              </a:rPr>
              <a:t> secretion is not elevated, </a:t>
            </a:r>
            <a:r>
              <a:rPr lang="en-US" b="1" dirty="0" err="1" smtClean="0">
                <a:solidFill>
                  <a:srgbClr val="9933FF"/>
                </a:solidFill>
              </a:rPr>
              <a:t>aldosterone</a:t>
            </a:r>
            <a:r>
              <a:rPr lang="en-US" b="1" dirty="0" smtClean="0">
                <a:solidFill>
                  <a:srgbClr val="9933FF"/>
                </a:solidFill>
              </a:rPr>
              <a:t> secretion is normal.</a:t>
            </a:r>
            <a:endParaRPr lang="en-US" b="1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ADRENOGENITAL SYNDROM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15400" cy="5943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933FF"/>
                </a:solidFill>
              </a:rPr>
              <a:t>Excess androgen secretion causes </a:t>
            </a:r>
            <a:r>
              <a:rPr lang="en-US" sz="3600" b="1" dirty="0" err="1" smtClean="0">
                <a:solidFill>
                  <a:srgbClr val="9933FF"/>
                </a:solidFill>
              </a:rPr>
              <a:t>masculinization</a:t>
            </a:r>
            <a:r>
              <a:rPr lang="en-US" sz="3600" dirty="0" smtClean="0">
                <a:solidFill>
                  <a:srgbClr val="9933FF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(</a:t>
            </a:r>
            <a:r>
              <a:rPr lang="en-US" sz="3600" b="1" dirty="0" err="1" smtClean="0">
                <a:solidFill>
                  <a:srgbClr val="C00000"/>
                </a:solidFill>
              </a:rPr>
              <a:t>adrenogenital</a:t>
            </a:r>
            <a:r>
              <a:rPr lang="en-US" sz="3600" b="1" dirty="0" smtClean="0">
                <a:solidFill>
                  <a:srgbClr val="C00000"/>
                </a:solidFill>
              </a:rPr>
              <a:t> syndrome)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9933FF"/>
                </a:solidFill>
              </a:rPr>
              <a:t>and precocious </a:t>
            </a:r>
            <a:r>
              <a:rPr lang="en-US" sz="3600" b="1" dirty="0" err="1" smtClean="0">
                <a:solidFill>
                  <a:srgbClr val="9933FF"/>
                </a:solidFill>
              </a:rPr>
              <a:t>pseudopuberty</a:t>
            </a:r>
            <a:r>
              <a:rPr lang="en-US" sz="3600" b="1" dirty="0" smtClean="0">
                <a:solidFill>
                  <a:srgbClr val="9933FF"/>
                </a:solidFill>
              </a:rPr>
              <a:t> or female </a:t>
            </a:r>
            <a:r>
              <a:rPr lang="en-US" sz="3600" b="1" dirty="0" err="1" smtClean="0">
                <a:solidFill>
                  <a:srgbClr val="9933FF"/>
                </a:solidFill>
              </a:rPr>
              <a:t>pseudohermaphroditism</a:t>
            </a:r>
            <a:r>
              <a:rPr lang="en-US" sz="3600" b="1" dirty="0" smtClean="0">
                <a:solidFill>
                  <a:srgbClr val="9933FF"/>
                </a:solidFill>
              </a:rPr>
              <a:t>. </a:t>
            </a:r>
          </a:p>
          <a:p>
            <a:r>
              <a:rPr lang="en-US" sz="3600" b="1" dirty="0" err="1" smtClean="0">
                <a:solidFill>
                  <a:srgbClr val="C00000"/>
                </a:solidFill>
              </a:rPr>
              <a:t>Virilization</a:t>
            </a:r>
            <a:r>
              <a:rPr lang="en-US" sz="3600" b="1" dirty="0" smtClean="0">
                <a:solidFill>
                  <a:srgbClr val="C00000"/>
                </a:solidFill>
              </a:rPr>
              <a:t>,</a:t>
            </a:r>
            <a:r>
              <a:rPr lang="en-US" sz="3600" dirty="0" smtClean="0">
                <a:solidFill>
                  <a:srgbClr val="9933FF"/>
                </a:solidFill>
              </a:rPr>
              <a:t> </a:t>
            </a:r>
            <a:r>
              <a:rPr lang="en-US" sz="3600" b="1" dirty="0" smtClean="0">
                <a:solidFill>
                  <a:srgbClr val="9933FF"/>
                </a:solidFill>
              </a:rPr>
              <a:t>because the increase in ACTH secretion causes steroids to pile up behind the blockades and to be shunted to the production of androgens. </a:t>
            </a:r>
            <a:br>
              <a:rPr lang="en-US" sz="3600" b="1" dirty="0" smtClean="0">
                <a:solidFill>
                  <a:srgbClr val="9933FF"/>
                </a:solidFill>
              </a:rPr>
            </a:br>
            <a:endParaRPr lang="en-US" sz="3600" b="1" dirty="0">
              <a:solidFill>
                <a:srgbClr val="99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1`</a:t>
            </a:r>
            <a:endParaRPr lang="en-US" dirty="0"/>
          </a:p>
        </p:txBody>
      </p:sp>
      <p:pic>
        <p:nvPicPr>
          <p:cNvPr id="4" name="Picture 2" descr="adrena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7543800" cy="6858000"/>
          </a:xfrm>
          <a:prstGeom prst="rect">
            <a:avLst/>
          </a:prstGeom>
          <a:noFill/>
        </p:spPr>
      </p:pic>
      <p:sp>
        <p:nvSpPr>
          <p:cNvPr id="13314" name="AutoShape 2" descr="See full size image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365125"/>
            <a:ext cx="742950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CLINICAL FEATURE OF ADRENOGENITAL SYNDROM</a:t>
            </a:r>
            <a:r>
              <a:rPr lang="en-US" sz="3200" dirty="0" smtClean="0">
                <a:solidFill>
                  <a:srgbClr val="FF0000"/>
                </a:solidFill>
              </a:rPr>
              <a:t>E</a:t>
            </a:r>
            <a:endParaRPr lang="en-US" sz="3200" dirty="0"/>
          </a:p>
        </p:txBody>
      </p:sp>
      <p:pic>
        <p:nvPicPr>
          <p:cNvPr id="4" name="Picture 5" descr="J:\AZSDIITCARY881BCA4X9E3ZCATOHE30CAE5037ZCAMDRKL2CAG7E0W4CADSBTGACALEHGC1CAJQD22KCAYMWNLKCA7XAC1HCAZP0IFDCAK4ZPKRCAE8VQUYCAS0YTRMCARGODJBCADQL0RCCA0LTPYJ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4419600" cy="5029200"/>
          </a:xfrm>
          <a:prstGeom prst="rect">
            <a:avLst/>
          </a:prstGeom>
          <a:noFill/>
        </p:spPr>
      </p:pic>
      <p:pic>
        <p:nvPicPr>
          <p:cNvPr id="5" name="Picture 9" descr="J:\AAEJ5ORCAYCE102CAEEPZZJCA9BVERVCAIT086NCAIWNPKPCAEGZ4T6CAU86PX2CA6H49JCCAIUP1GNCAE65JWXCASP0Y8YCATYPJ95CA9ISGYNCAHC4E8DCAN5EHYTCA46DU6ZCAP8KRVPCAPRAN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066800"/>
            <a:ext cx="37338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ADDISON’S  DISEASE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91600" cy="6019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Primary adrenal insufficiency </a:t>
            </a:r>
            <a:r>
              <a:rPr lang="en-US" b="1" dirty="0" smtClean="0">
                <a:solidFill>
                  <a:srgbClr val="9933FF"/>
                </a:solidFill>
              </a:rPr>
              <a:t>due to disease processes that destroy the adrenal cortex is called </a:t>
            </a:r>
            <a:r>
              <a:rPr lang="en-US" b="1" dirty="0" smtClean="0">
                <a:solidFill>
                  <a:srgbClr val="C00000"/>
                </a:solidFill>
              </a:rPr>
              <a:t>Addison's disease.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The condition used to be a relatively common complication of tuberculosis, and now it is usually due to autoimmune inflammation of the adrenal.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Patients lose weight, are tired, and become chronically </a:t>
            </a:r>
            <a:r>
              <a:rPr lang="en-US" b="1" dirty="0" err="1" smtClean="0">
                <a:solidFill>
                  <a:srgbClr val="9933FF"/>
                </a:solidFill>
              </a:rPr>
              <a:t>hypotensive</a:t>
            </a:r>
            <a:r>
              <a:rPr lang="en-US" b="1" dirty="0" smtClean="0">
                <a:solidFill>
                  <a:srgbClr val="9933FF"/>
                </a:solidFill>
              </a:rPr>
              <a:t>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They have small hearts, probably because the hypotension decreases the work of the heart.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Eventually they develop severe hypotension and shock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addisonian</a:t>
            </a:r>
            <a:r>
              <a:rPr lang="en-US" b="1" dirty="0" smtClean="0">
                <a:solidFill>
                  <a:srgbClr val="C00000"/>
                </a:solidFill>
              </a:rPr>
              <a:t> crisis).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ADDISON’S  DISEASE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This is due not only to </a:t>
            </a:r>
            <a:r>
              <a:rPr lang="en-US" b="1" dirty="0" err="1" smtClean="0">
                <a:solidFill>
                  <a:srgbClr val="9933FF"/>
                </a:solidFill>
              </a:rPr>
              <a:t>mineralocorticoid</a:t>
            </a:r>
            <a:r>
              <a:rPr lang="en-US" b="1" dirty="0" smtClean="0">
                <a:solidFill>
                  <a:srgbClr val="9933FF"/>
                </a:solidFill>
              </a:rPr>
              <a:t> deficiency but to </a:t>
            </a:r>
            <a:r>
              <a:rPr lang="en-US" b="1" dirty="0" err="1" smtClean="0">
                <a:solidFill>
                  <a:srgbClr val="9933FF"/>
                </a:solidFill>
              </a:rPr>
              <a:t>glucocorticoid</a:t>
            </a:r>
            <a:r>
              <a:rPr lang="en-US" b="1" dirty="0" smtClean="0">
                <a:solidFill>
                  <a:srgbClr val="9933FF"/>
                </a:solidFill>
              </a:rPr>
              <a:t> deficiency as well. Fasting causes fatal hypoglycemia, and any stress causes collapse.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Water is retained, and there is always the danger of water intoxication. Circulating ACTH levels are elevated.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The diffuse tanning of the skin and the spotty pigmentation characteristic of chronic </a:t>
            </a:r>
            <a:r>
              <a:rPr lang="en-US" b="1" dirty="0" err="1" smtClean="0">
                <a:solidFill>
                  <a:srgbClr val="9933FF"/>
                </a:solidFill>
              </a:rPr>
              <a:t>glucocorticoid</a:t>
            </a:r>
            <a:r>
              <a:rPr lang="en-US" b="1" dirty="0" smtClean="0">
                <a:solidFill>
                  <a:srgbClr val="9933FF"/>
                </a:solidFill>
              </a:rPr>
              <a:t> deficiency are due, at least in part, to the MSH activity of the ACTH in the blood.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Minor menstrual abnormalities occur in women, but the deficiency of adrenal sex hormones usually has little effect in the presence of normal testes or ovaries</a:t>
            </a:r>
            <a:r>
              <a:rPr lang="en-US" b="1" dirty="0" smtClean="0"/>
              <a:t>. </a:t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CLINICAL FEATURE OF ADDISON’S  DISEASE</a:t>
            </a:r>
            <a:endParaRPr lang="en-US" sz="3600" dirty="0"/>
          </a:p>
        </p:txBody>
      </p:sp>
      <p:pic>
        <p:nvPicPr>
          <p:cNvPr id="4" name="Picture 6" descr="J:\ARX3KDXCA69VZOJCAQM2HL1CAFL7QO7CAE9S5MSCAS67AC9CAUN14CHCA07030KCA66PMWZCAV0ZG4ACAD0OU6FCALBPK19CA040L4XCAUKXJQVCAK1KG0YCATN6WUBCAEK29KPCAOHG2S6CA9WDIN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4724400" cy="4800600"/>
          </a:xfrm>
          <a:prstGeom prst="rect">
            <a:avLst/>
          </a:prstGeom>
          <a:noFill/>
        </p:spPr>
      </p:pic>
      <p:pic>
        <p:nvPicPr>
          <p:cNvPr id="7" name="Picture 10" descr="J:\AEQ4YRICALF9L36CAL60TVTCA6ZTODKCAY57VAXCALMS8PCCAJUWKA9CATF5CN4CAC2ENLBCAL9RCUZCA66WOW8CAFB98GECAQ4N6EMCAS8ADXWCA30UUEVCA3CUI1GCAD7I17FCANREBTRCAQ99SV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838200"/>
            <a:ext cx="38100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CLINICAL FEATURE OF ADDISON’S  DISEASE</a:t>
            </a:r>
            <a:endParaRPr lang="en-US" sz="3600" dirty="0"/>
          </a:p>
        </p:txBody>
      </p:sp>
      <p:pic>
        <p:nvPicPr>
          <p:cNvPr id="4" name="Picture 8" descr="J:\A6J26JPCAI323EPCA9ANVD3CAI4IHE6CAL9KWKDCALW3J14CAV203O8CAGMP9X4CA0XQ0KUCA7FBKP6CAQZLRHSCAQKBKEKCADFGVJJCAIOKBMKCAE4UJV6CABKB3XSCA3PH28OCAJYJP6NCAQ6COM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609600"/>
            <a:ext cx="4495800" cy="5334000"/>
          </a:xfrm>
          <a:prstGeom prst="rect">
            <a:avLst/>
          </a:prstGeom>
          <a:noFill/>
        </p:spPr>
      </p:pic>
      <p:pic>
        <p:nvPicPr>
          <p:cNvPr id="5" name="Picture 7" descr="J:\AQZ0833CADUVD8CCA6POLJFCA3FV0PWCA7ARBJJCA1X86STCA4HQPIXCADE5V6FCAO18M5NCAMRXLICCA7HPQ5HCAGHOUR3CAZVAP7ECAUE7LM2CAXW6JQZCAHY9CR5CABV97WECASBT6TMCAU191J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9600"/>
            <a:ext cx="43434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                                                                 </a:t>
            </a:r>
            <a:r>
              <a:rPr lang="en-US" sz="4000" b="1" dirty="0" smtClean="0">
                <a:solidFill>
                  <a:srgbClr val="9933FF"/>
                </a:solidFill>
              </a:rPr>
              <a:t>WATER HOUSE FRIDERICHSEN SYNDROME</a:t>
            </a:r>
            <a:r>
              <a:rPr lang="en-US" b="1" dirty="0" smtClean="0">
                <a:solidFill>
                  <a:srgbClr val="9933FF"/>
                </a:solidFill>
              </a:rPr>
              <a:t/>
            </a:r>
            <a:br>
              <a:rPr lang="en-US" b="1" dirty="0" smtClean="0">
                <a:solidFill>
                  <a:srgbClr val="9933FF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Waterhouse–</a:t>
            </a:r>
            <a:r>
              <a:rPr lang="en-US" sz="3600" b="1" dirty="0" err="1" smtClean="0">
                <a:solidFill>
                  <a:srgbClr val="FF0000"/>
                </a:solidFill>
              </a:rPr>
              <a:t>Friderichsen</a:t>
            </a:r>
            <a:r>
              <a:rPr lang="en-US" sz="3600" b="1" dirty="0" smtClean="0">
                <a:solidFill>
                  <a:srgbClr val="FF0000"/>
                </a:solidFill>
              </a:rPr>
              <a:t> syndrome (WFS): 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 is defined as adrenal gland failure due to bleeding into the adrenal glands, commonly caused by severe bacterial infection. 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Typically, it is caused by </a:t>
            </a:r>
            <a:r>
              <a:rPr lang="en-US" sz="4000" b="1" dirty="0" err="1" smtClean="0">
                <a:solidFill>
                  <a:srgbClr val="0070C0"/>
                </a:solidFill>
              </a:rPr>
              <a:t>Neisseria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meningitidis</a:t>
            </a:r>
            <a:r>
              <a:rPr lang="en-US" sz="4000" b="1" dirty="0" smtClean="0">
                <a:solidFill>
                  <a:srgbClr val="0070C0"/>
                </a:solidFill>
              </a:rPr>
              <a:t>. The bacterial infection leads to massive bleeding into one or (usually) both adrenal gla</a:t>
            </a:r>
            <a:r>
              <a:rPr lang="en-US" b="1" dirty="0" smtClean="0">
                <a:solidFill>
                  <a:srgbClr val="0070C0"/>
                </a:solidFill>
              </a:rPr>
              <a:t>nds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1 One of the following hormone is release from adrenal cortex</a:t>
            </a:r>
            <a:r>
              <a:rPr lang="en-US" sz="2800" b="1" dirty="0" smtClean="0">
                <a:solidFill>
                  <a:srgbClr val="9933FF"/>
                </a:solidFill>
              </a:rPr>
              <a:t>:  </a:t>
            </a:r>
          </a:p>
          <a:p>
            <a:r>
              <a:rPr lang="en-US" b="1" dirty="0" smtClean="0">
                <a:solidFill>
                  <a:srgbClr val="CC0099"/>
                </a:solidFill>
              </a:rPr>
              <a:t>A  </a:t>
            </a:r>
            <a:r>
              <a:rPr lang="en-US" b="1" dirty="0" err="1" smtClean="0">
                <a:solidFill>
                  <a:srgbClr val="CC0099"/>
                </a:solidFill>
              </a:rPr>
              <a:t>Adreno</a:t>
            </a:r>
            <a:r>
              <a:rPr lang="en-US" b="1" dirty="0" smtClean="0">
                <a:solidFill>
                  <a:srgbClr val="CC0099"/>
                </a:solidFill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</a:rPr>
              <a:t>cortico</a:t>
            </a:r>
            <a:r>
              <a:rPr lang="en-US" b="1" dirty="0" smtClean="0">
                <a:solidFill>
                  <a:srgbClr val="CC0099"/>
                </a:solidFill>
              </a:rPr>
              <a:t> tropic hormone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B   </a:t>
            </a:r>
            <a:r>
              <a:rPr lang="en-US" sz="2800" b="1" dirty="0" err="1" smtClean="0">
                <a:solidFill>
                  <a:srgbClr val="CC0099"/>
                </a:solidFill>
              </a:rPr>
              <a:t>Dopa</a:t>
            </a:r>
            <a:r>
              <a:rPr lang="en-US" sz="2800" b="1" dirty="0" smtClean="0">
                <a:solidFill>
                  <a:srgbClr val="CC0099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C   </a:t>
            </a:r>
            <a:r>
              <a:rPr lang="en-US" sz="2800" b="1" dirty="0" err="1" smtClean="0">
                <a:solidFill>
                  <a:srgbClr val="CC0099"/>
                </a:solidFill>
              </a:rPr>
              <a:t>Aldosterone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r>
              <a:rPr lang="en-US" sz="2800" b="1" dirty="0" smtClean="0">
                <a:solidFill>
                  <a:srgbClr val="CC0099"/>
                </a:solidFill>
              </a:rPr>
              <a:t>D  GTH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2 One of the following hormone is example of </a:t>
            </a:r>
            <a:r>
              <a:rPr lang="en-US" b="1" dirty="0" err="1" smtClean="0">
                <a:solidFill>
                  <a:srgbClr val="0000CC"/>
                </a:solidFill>
              </a:rPr>
              <a:t>glucocorticoids</a:t>
            </a:r>
            <a:r>
              <a:rPr lang="en-US" sz="2800" b="1" dirty="0" smtClean="0">
                <a:solidFill>
                  <a:srgbClr val="9933FF"/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  </a:t>
            </a:r>
            <a:r>
              <a:rPr lang="en-US" sz="2800" dirty="0" err="1" smtClean="0">
                <a:solidFill>
                  <a:srgbClr val="FF0000"/>
                </a:solidFill>
              </a:rPr>
              <a:t>Deoxycorticosterone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  </a:t>
            </a:r>
            <a:r>
              <a:rPr lang="en-US" sz="2800" dirty="0" err="1" smtClean="0">
                <a:solidFill>
                  <a:srgbClr val="FF0000"/>
                </a:solidFill>
              </a:rPr>
              <a:t>Dehydroepiandrosterone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  </a:t>
            </a:r>
            <a:r>
              <a:rPr lang="en-US" sz="2800" dirty="0" smtClean="0">
                <a:solidFill>
                  <a:srgbClr val="FF0000"/>
                </a:solidFill>
              </a:rPr>
              <a:t>Androgen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D  </a:t>
            </a:r>
            <a:r>
              <a:rPr lang="en-US" sz="2800" dirty="0" err="1" smtClean="0">
                <a:solidFill>
                  <a:srgbClr val="FF0000"/>
                </a:solidFill>
              </a:rPr>
              <a:t>Corisol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3 </a:t>
            </a:r>
            <a:r>
              <a:rPr lang="en-US" sz="2800" b="1" dirty="0" smtClean="0">
                <a:solidFill>
                  <a:srgbClr val="9933FF"/>
                </a:solidFill>
              </a:rPr>
              <a:t> Moon-faced, plethoric appearance, with trunk obesity is   clinical feature of :</a:t>
            </a:r>
          </a:p>
          <a:p>
            <a:r>
              <a:rPr lang="en-US" b="1" dirty="0" smtClean="0">
                <a:solidFill>
                  <a:srgbClr val="CC0099"/>
                </a:solidFill>
              </a:rPr>
              <a:t>A  </a:t>
            </a:r>
            <a:r>
              <a:rPr lang="en-US" sz="2800" b="1" dirty="0" smtClean="0">
                <a:solidFill>
                  <a:srgbClr val="FF0000"/>
                </a:solidFill>
              </a:rPr>
              <a:t>Conn’ s  disease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   </a:t>
            </a:r>
            <a:r>
              <a:rPr lang="en-US" sz="2800" dirty="0" smtClean="0">
                <a:solidFill>
                  <a:srgbClr val="FF0000"/>
                </a:solidFill>
              </a:rPr>
              <a:t>Cushing's syndrome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   Addison's disease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D   </a:t>
            </a:r>
            <a:r>
              <a:rPr lang="en-US" sz="2800" b="1" dirty="0" err="1" smtClean="0">
                <a:solidFill>
                  <a:srgbClr val="FF0000"/>
                </a:solidFill>
              </a:rPr>
              <a:t>Adrenogenital</a:t>
            </a:r>
            <a:r>
              <a:rPr lang="en-US" sz="2800" b="1" dirty="0" smtClean="0">
                <a:solidFill>
                  <a:srgbClr val="FF0000"/>
                </a:solidFill>
              </a:rPr>
              <a:t> syndrome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4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One of the following clinical feature of </a:t>
            </a:r>
            <a:r>
              <a:rPr lang="en-US" sz="2800" b="1" dirty="0" err="1" smtClean="0">
                <a:solidFill>
                  <a:srgbClr val="7030A0"/>
                </a:solidFill>
              </a:rPr>
              <a:t>adrenogenital</a:t>
            </a:r>
            <a:r>
              <a:rPr lang="en-US" sz="2800" b="1" dirty="0" smtClean="0">
                <a:solidFill>
                  <a:srgbClr val="7030A0"/>
                </a:solidFill>
              </a:rPr>
              <a:t> syndrom</a:t>
            </a:r>
            <a:r>
              <a:rPr lang="en-US" sz="2800" dirty="0" smtClean="0">
                <a:solidFill>
                  <a:srgbClr val="7030A0"/>
                </a:solidFill>
              </a:rPr>
              <a:t>e</a:t>
            </a:r>
            <a:r>
              <a:rPr lang="en-US" sz="2800" b="1" dirty="0" smtClean="0">
                <a:solidFill>
                  <a:srgbClr val="7030A0"/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CC0099"/>
                </a:solidFill>
              </a:rPr>
              <a:t>A</a:t>
            </a:r>
            <a:r>
              <a:rPr lang="en-US" sz="2800" dirty="0" smtClean="0">
                <a:solidFill>
                  <a:srgbClr val="9933FF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Pseudohermaphroditism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B  H</a:t>
            </a:r>
            <a:r>
              <a:rPr lang="en-US" sz="2800" dirty="0" smtClean="0">
                <a:solidFill>
                  <a:srgbClr val="FF0000"/>
                </a:solidFill>
              </a:rPr>
              <a:t>ypotension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C  F</a:t>
            </a:r>
            <a:r>
              <a:rPr lang="en-US" sz="2800" dirty="0" smtClean="0">
                <a:solidFill>
                  <a:srgbClr val="FF0000"/>
                </a:solidFill>
              </a:rPr>
              <a:t>atal hypoglycemia,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D  Purple abdominal </a:t>
            </a:r>
            <a:r>
              <a:rPr lang="en-US" sz="2800" b="1" dirty="0" err="1" smtClean="0">
                <a:solidFill>
                  <a:srgbClr val="FF0000"/>
                </a:solidFill>
              </a:rPr>
              <a:t>stria</a:t>
            </a:r>
            <a:r>
              <a:rPr lang="en-US" sz="2800" b="1" dirty="0" err="1" smtClean="0">
                <a:solidFill>
                  <a:srgbClr val="9933FF"/>
                </a:solidFill>
              </a:rPr>
              <a:t>e</a:t>
            </a: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5 </a:t>
            </a:r>
            <a:r>
              <a:rPr lang="en-US" sz="2800" b="1" dirty="0" smtClean="0">
                <a:solidFill>
                  <a:srgbClr val="7030A0"/>
                </a:solidFill>
              </a:rPr>
              <a:t>Retention of sodium and excretion of potassium </a:t>
            </a:r>
            <a:r>
              <a:rPr lang="en-US" sz="2800" b="1" smtClean="0">
                <a:solidFill>
                  <a:srgbClr val="7030A0"/>
                </a:solidFill>
              </a:rPr>
              <a:t>by kidney </a:t>
            </a:r>
            <a:r>
              <a:rPr lang="en-US" sz="2800" b="1" dirty="0" smtClean="0">
                <a:solidFill>
                  <a:srgbClr val="7030A0"/>
                </a:solidFill>
              </a:rPr>
              <a:t>is action of </a:t>
            </a:r>
            <a:r>
              <a:rPr lang="en-US" sz="2800" b="1" dirty="0" smtClean="0">
                <a:solidFill>
                  <a:srgbClr val="9933FF"/>
                </a:solidFill>
              </a:rPr>
              <a:t>:  </a:t>
            </a:r>
          </a:p>
          <a:p>
            <a:r>
              <a:rPr lang="en-US" b="1" dirty="0" smtClean="0">
                <a:solidFill>
                  <a:srgbClr val="CC0099"/>
                </a:solidFill>
              </a:rPr>
              <a:t>A  </a:t>
            </a:r>
            <a:r>
              <a:rPr lang="en-US" b="1" dirty="0" err="1" smtClean="0">
                <a:solidFill>
                  <a:srgbClr val="FF0000"/>
                </a:solidFill>
              </a:rPr>
              <a:t>Cortisol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   </a:t>
            </a:r>
            <a:r>
              <a:rPr lang="en-US" sz="2800" dirty="0" smtClean="0">
                <a:solidFill>
                  <a:srgbClr val="FF0000"/>
                </a:solidFill>
              </a:rPr>
              <a:t>Androgen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   </a:t>
            </a:r>
            <a:r>
              <a:rPr lang="en-US" sz="2800" dirty="0" err="1" smtClean="0">
                <a:solidFill>
                  <a:srgbClr val="FF0000"/>
                </a:solidFill>
              </a:rPr>
              <a:t>Aldosterone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D   H</a:t>
            </a:r>
            <a:r>
              <a:rPr lang="en-US" sz="2800" dirty="0" smtClean="0">
                <a:solidFill>
                  <a:srgbClr val="FF0000"/>
                </a:solidFill>
              </a:rPr>
              <a:t>ydrocortisone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FUNCTIONAL ANATOMY OF ADRENAL GLANDS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There are two adrenal (supra renal) glands, one at the top of each kidney; in adults, </a:t>
            </a:r>
            <a:r>
              <a:rPr lang="en-US" sz="4000" b="1" dirty="0" smtClean="0">
                <a:solidFill>
                  <a:srgbClr val="FF0000"/>
                </a:solidFill>
              </a:rPr>
              <a:t>each adrenal  weighs 4-5 gm</a:t>
            </a:r>
            <a:r>
              <a:rPr lang="en-US" sz="4000" b="1" dirty="0" smtClean="0">
                <a:solidFill>
                  <a:srgbClr val="002060"/>
                </a:solidFill>
              </a:rPr>
              <a:t> and consists of two distinct parts: outer </a:t>
            </a:r>
            <a:r>
              <a:rPr lang="en-US" sz="4000" b="1" dirty="0" smtClean="0">
                <a:solidFill>
                  <a:srgbClr val="FF0000"/>
                </a:solidFill>
              </a:rPr>
              <a:t>adrenal cortex </a:t>
            </a:r>
            <a:r>
              <a:rPr lang="en-US" sz="4000" b="1" dirty="0" smtClean="0">
                <a:solidFill>
                  <a:srgbClr val="002060"/>
                </a:solidFill>
              </a:rPr>
              <a:t>and the </a:t>
            </a:r>
            <a:r>
              <a:rPr lang="en-US" sz="4000" b="1" dirty="0" smtClean="0">
                <a:solidFill>
                  <a:srgbClr val="FF0000"/>
                </a:solidFill>
              </a:rPr>
              <a:t>adrenal medulla.</a:t>
            </a:r>
          </a:p>
          <a:p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Adrenal cortex is essential to life.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FUNCTIONAL HISTOLOGY OF ADRENAL CORTEX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6" descr="11_1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ADRENAL CORTEX</a:t>
            </a:r>
            <a:endParaRPr lang="en-US" sz="7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HORMONES OF ADRENAL CORTEX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3500" dirty="0" smtClean="0">
                <a:solidFill>
                  <a:srgbClr val="7030A0"/>
                </a:solidFill>
              </a:rPr>
              <a:t>Hormones of adrenal cortex are also called </a:t>
            </a:r>
            <a:r>
              <a:rPr lang="en-US" sz="3500" b="1" dirty="0" err="1" smtClean="0">
                <a:solidFill>
                  <a:srgbClr val="7030A0"/>
                </a:solidFill>
              </a:rPr>
              <a:t>adrenocorticoids</a:t>
            </a:r>
            <a:r>
              <a:rPr lang="en-US" sz="3500" b="1" dirty="0" smtClean="0">
                <a:solidFill>
                  <a:srgbClr val="7030A0"/>
                </a:solidFill>
              </a:rPr>
              <a:t>.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sz="3500" b="1" dirty="0" err="1" smtClean="0">
                <a:solidFill>
                  <a:srgbClr val="C00000"/>
                </a:solidFill>
              </a:rPr>
              <a:t>Glucocorticoids</a:t>
            </a:r>
            <a:r>
              <a:rPr lang="en-US" sz="3500" b="1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</a:t>
            </a:r>
            <a:r>
              <a:rPr lang="en-US" b="1" dirty="0" err="1" smtClean="0">
                <a:solidFill>
                  <a:srgbClr val="0070C0"/>
                </a:solidFill>
              </a:rPr>
              <a:t>Corisol</a:t>
            </a:r>
            <a:r>
              <a:rPr lang="en-US" b="1" dirty="0" smtClean="0">
                <a:solidFill>
                  <a:srgbClr val="0070C0"/>
                </a:solidFill>
              </a:rPr>
              <a:t> or hydrocortisone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</a:t>
            </a:r>
            <a:r>
              <a:rPr lang="en-US" b="1" dirty="0" err="1" smtClean="0">
                <a:solidFill>
                  <a:srgbClr val="0070C0"/>
                </a:solidFill>
              </a:rPr>
              <a:t>Corticosterone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sz="3500" b="1" dirty="0" err="1" smtClean="0">
                <a:solidFill>
                  <a:srgbClr val="C00000"/>
                </a:solidFill>
              </a:rPr>
              <a:t>Mineralocorticoids</a:t>
            </a:r>
            <a:endParaRPr lang="en-US" sz="35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</a:t>
            </a:r>
            <a:r>
              <a:rPr lang="en-US" b="1" dirty="0" err="1" smtClean="0">
                <a:solidFill>
                  <a:srgbClr val="0070C0"/>
                </a:solidFill>
              </a:rPr>
              <a:t>Aldosterone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</a:t>
            </a:r>
            <a:r>
              <a:rPr lang="en-US" b="1" dirty="0" err="1" smtClean="0">
                <a:solidFill>
                  <a:srgbClr val="0070C0"/>
                </a:solidFill>
              </a:rPr>
              <a:t>Deoxycorticosterone</a:t>
            </a:r>
            <a:r>
              <a:rPr lang="en-US" b="1" dirty="0" smtClean="0">
                <a:solidFill>
                  <a:srgbClr val="0070C0"/>
                </a:solidFill>
              </a:rPr>
              <a:t> (DOC)</a:t>
            </a:r>
          </a:p>
          <a:p>
            <a:r>
              <a:rPr lang="en-US" sz="3500" b="1" dirty="0" smtClean="0">
                <a:solidFill>
                  <a:srgbClr val="C00000"/>
                </a:solidFill>
              </a:rPr>
              <a:t>Sex steroids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Androgen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</a:t>
            </a:r>
            <a:r>
              <a:rPr lang="en-US" b="1" dirty="0" err="1" smtClean="0">
                <a:solidFill>
                  <a:srgbClr val="0070C0"/>
                </a:solidFill>
              </a:rPr>
              <a:t>Dehydroepiandrosterone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Estrogen and progesterone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BIOSYNTHESIS OF STEROIDS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11_1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400"/>
          <a:stretch>
            <a:fillRect/>
          </a:stretch>
        </p:blipFill>
        <p:spPr bwMode="auto">
          <a:xfrm>
            <a:off x="0" y="381000"/>
            <a:ext cx="9144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Mechanism of steroid hormone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5943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The multiple effects of </a:t>
            </a:r>
            <a:r>
              <a:rPr lang="en-US" b="1" dirty="0" err="1" smtClean="0">
                <a:solidFill>
                  <a:srgbClr val="9933FF"/>
                </a:solidFill>
              </a:rPr>
              <a:t>glucocorticoids</a:t>
            </a:r>
            <a:r>
              <a:rPr lang="en-US" b="1" dirty="0" smtClean="0">
                <a:solidFill>
                  <a:srgbClr val="9933FF"/>
                </a:solidFill>
              </a:rPr>
              <a:t> are triggered by binding to </a:t>
            </a:r>
            <a:r>
              <a:rPr lang="en-US" b="1" dirty="0" err="1" smtClean="0">
                <a:solidFill>
                  <a:srgbClr val="9933FF"/>
                </a:solidFill>
              </a:rPr>
              <a:t>glucocorticoid</a:t>
            </a:r>
            <a:r>
              <a:rPr lang="en-US" b="1" dirty="0" smtClean="0">
                <a:solidFill>
                  <a:srgbClr val="9933FF"/>
                </a:solidFill>
              </a:rPr>
              <a:t> receptors, and the steroid- receptor complexes act as transcription factors that promote the transcription of certain segments of DNA. 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This, in turn, leads via the appropriate mRNAs to synthesis of enzymes that alter cell </a:t>
            </a:r>
            <a:r>
              <a:rPr lang="en-US" b="1" smtClean="0">
                <a:solidFill>
                  <a:srgbClr val="9933FF"/>
                </a:solidFill>
              </a:rPr>
              <a:t>function.</a:t>
            </a:r>
            <a:endParaRPr lang="en-US" b="1" dirty="0" smtClean="0">
              <a:solidFill>
                <a:srgbClr val="9933FF"/>
              </a:solidFill>
            </a:endParaRPr>
          </a:p>
          <a:p>
            <a:r>
              <a:rPr lang="en-US" b="1" dirty="0" smtClean="0">
                <a:solidFill>
                  <a:srgbClr val="9933FF"/>
                </a:solidFill>
              </a:rPr>
              <a:t>In addition, it seems likely that there are </a:t>
            </a:r>
            <a:r>
              <a:rPr lang="en-US" b="1" dirty="0" err="1" smtClean="0">
                <a:solidFill>
                  <a:srgbClr val="9933FF"/>
                </a:solidFill>
              </a:rPr>
              <a:t>nongenomic</a:t>
            </a:r>
            <a:r>
              <a:rPr lang="en-US" b="1" dirty="0" smtClean="0">
                <a:solidFill>
                  <a:srgbClr val="9933FF"/>
                </a:solidFill>
              </a:rPr>
              <a:t> actions of </a:t>
            </a:r>
            <a:r>
              <a:rPr lang="en-US" b="1" dirty="0" err="1" smtClean="0">
                <a:solidFill>
                  <a:srgbClr val="9933FF"/>
                </a:solidFill>
              </a:rPr>
              <a:t>glucocorticoids</a:t>
            </a:r>
            <a:r>
              <a:rPr lang="en-US" b="1" dirty="0" smtClean="0">
                <a:solidFill>
                  <a:srgbClr val="9933FF"/>
                </a:solidFill>
              </a:rPr>
              <a:t> . </a:t>
            </a:r>
            <a:br>
              <a:rPr lang="en-US" b="1" dirty="0" smtClean="0">
                <a:solidFill>
                  <a:srgbClr val="9933FF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                                                                   </a:t>
            </a:r>
            <a:r>
              <a:rPr lang="en-US" sz="3600" b="1" dirty="0" smtClean="0">
                <a:solidFill>
                  <a:srgbClr val="FF0000"/>
                </a:solidFill>
              </a:rPr>
              <a:t>Mechanism of steroid hormone action                Transcription and translation effects</a:t>
            </a:r>
            <a:r>
              <a:rPr lang="en-US" sz="4900" b="1" dirty="0" smtClean="0">
                <a:solidFill>
                  <a:srgbClr val="FF0000"/>
                </a:solidFill>
              </a:rPr>
              <a:t/>
            </a:r>
            <a:br>
              <a:rPr lang="en-US" sz="4900" b="1" dirty="0" smtClean="0">
                <a:solidFill>
                  <a:srgbClr val="FF0000"/>
                </a:solidFill>
              </a:rPr>
            </a:br>
            <a:endParaRPr lang="en-US" sz="4900" dirty="0">
              <a:solidFill>
                <a:srgbClr val="FF0000"/>
              </a:solidFill>
            </a:endParaRPr>
          </a:p>
        </p:txBody>
      </p:sp>
      <p:pic>
        <p:nvPicPr>
          <p:cNvPr id="4" name="Picture 6" descr="11_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648" r="12500"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dna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752600"/>
            <a:ext cx="7429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3730</TotalTime>
  <Words>1015</Words>
  <Application>Microsoft Office PowerPoint</Application>
  <PresentationFormat>On-screen Show (4:3)</PresentationFormat>
  <Paragraphs>127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1`</vt:lpstr>
      <vt:lpstr>FUNCTIONAL ANATOMY OF ADRENAL GLANDS </vt:lpstr>
      <vt:lpstr>FUNCTIONAL HISTOLOGY OF ADRENAL CORTEX</vt:lpstr>
      <vt:lpstr>ADRENAL CORTEX</vt:lpstr>
      <vt:lpstr>HORMONES OF ADRENAL CORTEX</vt:lpstr>
      <vt:lpstr>BIOSYNTHESIS OF STEROIDS</vt:lpstr>
      <vt:lpstr>Mechanism of steroid hormone action</vt:lpstr>
      <vt:lpstr>                                                                    Mechanism of steroid hormone action                Transcription and translation effects </vt:lpstr>
      <vt:lpstr>PHYSIOLOGICAL EFFECTS OF GLUCOCORTICOIDS</vt:lpstr>
      <vt:lpstr>PHYSIOLOGICAL EFFECTS OF MINERALOCORTICOIDS: ALDOSTERONE</vt:lpstr>
      <vt:lpstr>ENDOCRINOPATHIES OF ADRENAL CORTEX</vt:lpstr>
      <vt:lpstr>                                                                           CUSHING’ S SYNDROME </vt:lpstr>
      <vt:lpstr>CLINICAL FEATURE OF CUSHING’ S SYNDROME</vt:lpstr>
      <vt:lpstr>CLINICAL FEATURE OF CUSHING’ S SYNDROME                                    </vt:lpstr>
      <vt:lpstr>                                                                         CUSHING’ S SYNDROME </vt:lpstr>
      <vt:lpstr>HYPER ALDOSTERONISM  (CONN’ S  DISEASE)</vt:lpstr>
      <vt:lpstr>SECONDARY HYPER ALDOSTERONISM</vt:lpstr>
      <vt:lpstr>                                                                ADRENOGENITAL SYNDROME </vt:lpstr>
      <vt:lpstr>CLINICAL FEATURE OF ADRENOGENITAL SYNDROME</vt:lpstr>
      <vt:lpstr>                                                                          ADDISON’S  DISEASE </vt:lpstr>
      <vt:lpstr>                                                                 ADDISON’S  DISEASE </vt:lpstr>
      <vt:lpstr>CLINICAL FEATURE OF ADDISON’S  DISEASE</vt:lpstr>
      <vt:lpstr>CLINICAL FEATURE OF ADDISON’S  DISEASE</vt:lpstr>
      <vt:lpstr>                                                                 WATER HOUSE FRIDERICHSEN SYNDROME </vt:lpstr>
      <vt:lpstr>MCQ TEST AFTER END OF LECTURE</vt:lpstr>
      <vt:lpstr>MCQ TEST AFTER END OF LECTURE</vt:lpstr>
      <vt:lpstr>MCQ TEST AFTER END OF LECTURE</vt:lpstr>
      <vt:lpstr>Slide 29</vt:lpstr>
    </vt:vector>
  </TitlesOfParts>
  <Company>svu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ENDOCRINE SYSTEM</dc:title>
  <dc:creator>physiology1</dc:creator>
  <cp:lastModifiedBy>user</cp:lastModifiedBy>
  <cp:revision>460</cp:revision>
  <dcterms:created xsi:type="dcterms:W3CDTF">2005-12-31T18:50:37Z</dcterms:created>
  <dcterms:modified xsi:type="dcterms:W3CDTF">2020-05-18T09:16:25Z</dcterms:modified>
</cp:coreProperties>
</file>