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342" r:id="rId3"/>
    <p:sldId id="262" r:id="rId4"/>
    <p:sldId id="264" r:id="rId5"/>
    <p:sldId id="260" r:id="rId6"/>
    <p:sldId id="263" r:id="rId7"/>
    <p:sldId id="257" r:id="rId8"/>
    <p:sldId id="270" r:id="rId9"/>
    <p:sldId id="271" r:id="rId10"/>
    <p:sldId id="272" r:id="rId11"/>
    <p:sldId id="259" r:id="rId12"/>
    <p:sldId id="265" r:id="rId13"/>
    <p:sldId id="266" r:id="rId14"/>
    <p:sldId id="267" r:id="rId15"/>
    <p:sldId id="341" r:id="rId16"/>
    <p:sldId id="268" r:id="rId17"/>
    <p:sldId id="269" r:id="rId18"/>
    <p:sldId id="274" r:id="rId19"/>
    <p:sldId id="281" r:id="rId20"/>
    <p:sldId id="282" r:id="rId21"/>
    <p:sldId id="284" r:id="rId22"/>
    <p:sldId id="283" r:id="rId23"/>
    <p:sldId id="285" r:id="rId24"/>
    <p:sldId id="337" r:id="rId25"/>
    <p:sldId id="286" r:id="rId26"/>
    <p:sldId id="338" r:id="rId27"/>
    <p:sldId id="287" r:id="rId28"/>
    <p:sldId id="339" r:id="rId29"/>
    <p:sldId id="289" r:id="rId30"/>
    <p:sldId id="288" r:id="rId31"/>
    <p:sldId id="331" r:id="rId32"/>
    <p:sldId id="340" r:id="rId33"/>
    <p:sldId id="335" r:id="rId34"/>
    <p:sldId id="334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9283" autoAdjust="0"/>
  </p:normalViewPr>
  <p:slideViewPr>
    <p:cSldViewPr>
      <p:cViewPr varScale="1">
        <p:scale>
          <a:sx n="72" d="100"/>
          <a:sy n="72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0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4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2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6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9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25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4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6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1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0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6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8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2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3864900-1F56-4780-8635-014DEC520902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2DEA59B-6A38-4ED8-87C7-368D55673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1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ntrez/query.fcgi?cmd=Retrieve&amp;db=PubMed&amp;dopt=Citation&amp;list_uids=715489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BW-MMRC-Dyspnoea-Scale-doc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New_York_Heart_Association_(NYHA)_classification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1447801"/>
            <a:ext cx="7667960" cy="332958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6000" dirty="0">
                <a:solidFill>
                  <a:srgbClr val="FFC000"/>
                </a:solidFill>
              </a:rPr>
              <a:t>Cardio-Pulmonary</a:t>
            </a:r>
            <a:br>
              <a:rPr lang="en-IN" sz="6000" dirty="0">
                <a:solidFill>
                  <a:srgbClr val="FFC000"/>
                </a:solidFill>
              </a:rPr>
            </a:br>
            <a:r>
              <a:rPr lang="en-IN" sz="6000" dirty="0">
                <a:solidFill>
                  <a:srgbClr val="FFC000"/>
                </a:solidFill>
              </a:rPr>
              <a:t>Assessment Scales and Exercise test Protocols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5B0574-C8E5-4F81-B1E0-9E1B200D8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just"/>
            <a:r>
              <a:rPr lang="en-US" dirty="0"/>
              <a:t>4) It is important to know that when rating one’s perception of exertion there is no right or wrong </a:t>
            </a:r>
          </a:p>
          <a:p>
            <a:pPr algn="just"/>
            <a:r>
              <a:rPr lang="en-US" dirty="0"/>
              <a:t>answer for the rating. However, the individual must clearly understand the meaning of the descriptors, so careful explanation of the scale is necessary before using.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15 category RPE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 algn="just"/>
            <a:r>
              <a:rPr lang="en-US" dirty="0"/>
              <a:t>Developer : </a:t>
            </a:r>
            <a:r>
              <a:rPr lang="en-IN" dirty="0"/>
              <a:t>Dr. Gunnar </a:t>
            </a:r>
            <a:r>
              <a:rPr lang="en-US" dirty="0"/>
              <a:t>Borg</a:t>
            </a:r>
          </a:p>
          <a:p>
            <a:pPr algn="just"/>
            <a:r>
              <a:rPr lang="en-US" dirty="0"/>
              <a:t>He constructed a new category scale for rating of perceived exertion which is linearly increased with exercise intensity for work.</a:t>
            </a:r>
          </a:p>
          <a:p>
            <a:pPr algn="just"/>
            <a:r>
              <a:rPr lang="en-US" dirty="0"/>
              <a:t>Because oxygen consumption and heart rate increase linearly with work load.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BORG’S SCALE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57823" y="2489200"/>
            <a:ext cx="2958379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:</a:t>
            </a:r>
          </a:p>
          <a:p>
            <a:pPr>
              <a:buFontTx/>
              <a:buChar char="-"/>
            </a:pPr>
            <a:r>
              <a:rPr lang="en-US" dirty="0"/>
              <a:t>Exercise testing</a:t>
            </a:r>
          </a:p>
          <a:p>
            <a:pPr>
              <a:buFontTx/>
              <a:buChar char="-"/>
            </a:pPr>
            <a:r>
              <a:rPr lang="en-US" dirty="0"/>
              <a:t>Exercise prescription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 New category scale with ratio properties( 0-10)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120"/>
            <a:ext cx="8229600" cy="4526280"/>
          </a:xfrm>
        </p:spPr>
        <p:txBody>
          <a:bodyPr/>
          <a:lstStyle/>
          <a:p>
            <a:pPr algn="just"/>
            <a:r>
              <a:rPr lang="en-US" dirty="0"/>
              <a:t> </a:t>
            </a:r>
          </a:p>
          <a:p>
            <a:pPr algn="just"/>
            <a:r>
              <a:rPr lang="en-US" dirty="0"/>
              <a:t>They made the scale easy for the lay population and not to those familiar with mathematical or technical terminology, they used a simple number range, </a:t>
            </a:r>
          </a:p>
          <a:p>
            <a:pPr algn="just">
              <a:buNone/>
            </a:pPr>
            <a:r>
              <a:rPr lang="en-US" dirty="0"/>
              <a:t>   e.g. 0-10.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216A-2980-4476-8F5D-00AD41C6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943600"/>
            <a:ext cx="8229600" cy="669990"/>
          </a:xfrm>
        </p:spPr>
        <p:txBody>
          <a:bodyPr>
            <a:noAutofit/>
          </a:bodyPr>
          <a:lstStyle/>
          <a:p>
            <a:r>
              <a:rPr lang="en-IN" sz="1400" dirty="0">
                <a:effectLst/>
              </a:rPr>
              <a:t> </a:t>
            </a:r>
            <a:br>
              <a:rPr lang="en-IN" sz="1400" dirty="0">
                <a:effectLst/>
              </a:rPr>
            </a:br>
            <a:r>
              <a:rPr lang="en-IN" sz="1400" b="1" dirty="0">
                <a:effectLst/>
              </a:rPr>
              <a:t>Source:</a:t>
            </a:r>
            <a:r>
              <a:rPr lang="en-IN" sz="1400" dirty="0">
                <a:effectLst/>
              </a:rPr>
              <a:t> Borg G.A. Psychophysical bases of perceived exertion. </a:t>
            </a:r>
            <a:r>
              <a:rPr lang="en-IN" sz="1400" i="1" dirty="0">
                <a:effectLst/>
                <a:hlinkClick r:id="rId2"/>
              </a:rPr>
              <a:t>Medicine and Science in Sports and Exercise</a:t>
            </a:r>
            <a:r>
              <a:rPr lang="en-IN" sz="1400" dirty="0">
                <a:effectLst/>
              </a:rPr>
              <a:t>. 1982; 14:377-381.</a:t>
            </a:r>
            <a:br>
              <a:rPr lang="en-IN" sz="1400" dirty="0">
                <a:effectLst/>
              </a:rPr>
            </a:br>
            <a:endParaRPr lang="en-IN" sz="14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5EF3CEF-EB44-4CFD-8904-3018C39F4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021767"/>
              </p:ext>
            </p:extLst>
          </p:nvPr>
        </p:nvGraphicFramePr>
        <p:xfrm>
          <a:off x="609600" y="244410"/>
          <a:ext cx="8382000" cy="5503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55601975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91901526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666798415"/>
                    </a:ext>
                  </a:extLst>
                </a:gridCol>
              </a:tblGrid>
              <a:tr h="549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How you might describe your exertion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Borg rating of your exertion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Examples </a:t>
                      </a:r>
                      <a:br>
                        <a:rPr lang="en-IN" sz="1400" dirty="0">
                          <a:effectLst/>
                        </a:rPr>
                      </a:br>
                      <a:r>
                        <a:rPr lang="en-IN" sz="1400" dirty="0">
                          <a:effectLst/>
                        </a:rPr>
                        <a:t>(for most adults &lt;65 years old)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extLst>
                  <a:ext uri="{0D108BD9-81ED-4DB2-BD59-A6C34878D82A}">
                    <a16:rowId xmlns:a16="http://schemas.microsoft.com/office/drawing/2014/main" val="1093157589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None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 6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Reading a book, watching television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extLst>
                  <a:ext uri="{0D108BD9-81ED-4DB2-BD59-A6C34878D82A}">
                    <a16:rowId xmlns:a16="http://schemas.microsoft.com/office/drawing/2014/main" val="1833902440"/>
                  </a:ext>
                </a:extLst>
              </a:tr>
              <a:tr h="249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Very, very light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 7 to 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Tying shoes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extLst>
                  <a:ext uri="{0D108BD9-81ED-4DB2-BD59-A6C34878D82A}">
                    <a16:rowId xmlns:a16="http://schemas.microsoft.com/office/drawing/2014/main" val="1311393587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Very light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 9 to 10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Chores like folding clothes that seem to take little effort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extLst>
                  <a:ext uri="{0D108BD9-81ED-4DB2-BD59-A6C34878D82A}">
                    <a16:rowId xmlns:a16="http://schemas.microsoft.com/office/drawing/2014/main" val="930982174"/>
                  </a:ext>
                </a:extLst>
              </a:tr>
              <a:tr h="849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Fairly light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11 to 12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Walking through the grocery store or other activities that require some effort but not enough to speed up your breathing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extLst>
                  <a:ext uri="{0D108BD9-81ED-4DB2-BD59-A6C34878D82A}">
                    <a16:rowId xmlns:a16="http://schemas.microsoft.com/office/drawing/2014/main" val="1708718578"/>
                  </a:ext>
                </a:extLst>
              </a:tr>
              <a:tr h="979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Somewhat hard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13 to 14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Brisk walking or other activities that require moderate effort and speed your heart rate and breathing but don’t make you out of breath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extLst>
                  <a:ext uri="{0D108BD9-81ED-4DB2-BD59-A6C34878D82A}">
                    <a16:rowId xmlns:a16="http://schemas.microsoft.com/office/drawing/2014/main" val="1003826290"/>
                  </a:ext>
                </a:extLst>
              </a:tr>
              <a:tr h="849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Hard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15 to 16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Bicycling, swimming, or other activities that take vigorous effort and get the heart pounding and make breathing very fast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extLst>
                  <a:ext uri="{0D108BD9-81ED-4DB2-BD59-A6C34878D82A}">
                    <a16:rowId xmlns:a16="http://schemas.microsoft.com/office/drawing/2014/main" val="932024123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Very hard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17 to 18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The highest level of activity you can sustain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extLst>
                  <a:ext uri="{0D108BD9-81ED-4DB2-BD59-A6C34878D82A}">
                    <a16:rowId xmlns:a16="http://schemas.microsoft.com/office/drawing/2014/main" val="517500205"/>
                  </a:ext>
                </a:extLst>
              </a:tr>
              <a:tr h="549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Very, very hard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19 to 20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</a:pPr>
                      <a:r>
                        <a:rPr lang="en-IN" sz="1400" dirty="0">
                          <a:effectLst/>
                        </a:rPr>
                        <a:t>A finishing kick in a race or other burst of activity that you can’t maintain for long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47399" marR="47399" marT="47399" marB="47399" anchor="ctr"/>
                </a:tc>
                <a:extLst>
                  <a:ext uri="{0D108BD9-81ED-4DB2-BD59-A6C34878D82A}">
                    <a16:rowId xmlns:a16="http://schemas.microsoft.com/office/drawing/2014/main" val="3297514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9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Modified Borg’s scale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1478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 : to measure….</a:t>
            </a:r>
          </a:p>
          <a:p>
            <a:pPr>
              <a:buFontTx/>
              <a:buChar char="-"/>
            </a:pPr>
            <a:r>
              <a:rPr lang="en-US" dirty="0"/>
              <a:t>Exertion level of patient/individual  </a:t>
            </a:r>
          </a:p>
          <a:p>
            <a:pPr>
              <a:buFontTx/>
              <a:buChar char="-"/>
            </a:pPr>
            <a:r>
              <a:rPr lang="en-US" sz="2400" dirty="0"/>
              <a:t>May also be used for pain, dyspnea sometimes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just"/>
            <a:r>
              <a:rPr lang="en-US" dirty="0"/>
              <a:t>It is important to note that using the RPE can be especially important in two situations. </a:t>
            </a:r>
          </a:p>
          <a:p>
            <a:pPr algn="just"/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/>
              <a:t>If heart-rate measurement is difficult for some reason, or </a:t>
            </a:r>
          </a:p>
          <a:p>
            <a:pPr marL="514350" indent="-514350" algn="just">
              <a:buAutoNum type="arabicPeriod"/>
            </a:pPr>
            <a:r>
              <a:rPr lang="en-US" dirty="0"/>
              <a:t>if the individual is on medication that alters normal heart rate response to physical stress, RPE can be an excellent tool to regulate and monitor intensity.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Modified Medical Research Council (MMRC</a:t>
            </a:r>
            <a:r>
              <a:rPr lang="en-IN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The Modified Medical Research Council Dyspnea Scale, or MMRC, uses a simple grading system to assess a patient's level of dyspnea -- shortness of breath.</a:t>
            </a:r>
          </a:p>
          <a:p>
            <a:pPr algn="just"/>
            <a:endParaRPr lang="en-IN" dirty="0"/>
          </a:p>
          <a:p>
            <a:pPr algn="just"/>
            <a:endParaRPr lang="en-IN" dirty="0"/>
          </a:p>
          <a:p>
            <a:pPr algn="just"/>
            <a:r>
              <a:rPr lang="en-IN" dirty="0"/>
              <a:t>This scale doesn't define the sensation of breathlessness per se, but rather the degree of disability that such breathlessness poses on day-to-day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3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2564-5BC8-43FA-B443-618FBE29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06E1-F3D5-4724-9000-5ED0C1650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Meaning of stress test</a:t>
            </a:r>
          </a:p>
          <a:p>
            <a:r>
              <a:rPr lang="en-US" dirty="0"/>
              <a:t>Classification of the test</a:t>
            </a:r>
          </a:p>
          <a:p>
            <a:r>
              <a:rPr lang="en-US" dirty="0"/>
              <a:t>Brief knowledge about field and laboratory test</a:t>
            </a:r>
          </a:p>
          <a:p>
            <a:r>
              <a:rPr lang="en-US" dirty="0"/>
              <a:t>Commonly performed tests </a:t>
            </a:r>
            <a:r>
              <a:rPr lang="en-US"/>
              <a:t>in Physiotherapy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278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Assess the effects of interventions (treatments) such as medications and pulmonary rehabilitation</a:t>
            </a:r>
          </a:p>
          <a:p>
            <a:pPr algn="just"/>
            <a:r>
              <a:rPr lang="en-IN" dirty="0"/>
              <a:t>For research purposes and comparing treatments across different people</a:t>
            </a:r>
          </a:p>
        </p:txBody>
      </p:sp>
    </p:spTree>
    <p:extLst>
      <p:ext uri="{BB962C8B-B14F-4D97-AF65-F5344CB8AC3E}">
        <p14:creationId xmlns:p14="http://schemas.microsoft.com/office/powerpoint/2010/main" val="1259213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modified medical research scale">
            <a:extLst>
              <a:ext uri="{FF2B5EF4-FFF2-40B4-BE49-F238E27FC236}">
                <a16:creationId xmlns:a16="http://schemas.microsoft.com/office/drawing/2014/main" id="{F6DDB7F9-BBC4-4BFD-ACF0-7CAF26FD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2" y="593907"/>
            <a:ext cx="8758695" cy="56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99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The New York Heart Association (NYHA) Functional Classification[1] provides a simple way of classifying the extent of heart failure. It places patients in one of four categories based on how much they are limited during physical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07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3C1C-49DF-47B2-ABA2-E0AFD50C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D79B-E114-439F-AC73-FB8468CBD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Image result for nyha scale">
            <a:extLst>
              <a:ext uri="{FF2B5EF4-FFF2-40B4-BE49-F238E27FC236}">
                <a16:creationId xmlns:a16="http://schemas.microsoft.com/office/drawing/2014/main" id="{CC199FC9-AB1F-4964-83CC-F4142FFD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1" y="838200"/>
            <a:ext cx="8503918" cy="53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98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ruce protocol">
            <a:extLst>
              <a:ext uri="{FF2B5EF4-FFF2-40B4-BE49-F238E27FC236}">
                <a16:creationId xmlns:a16="http://schemas.microsoft.com/office/drawing/2014/main" id="{F6DB4A11-5340-4F2C-8967-03C97B2DA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3"/>
          <a:stretch/>
        </p:blipFill>
        <p:spPr bwMode="auto">
          <a:xfrm>
            <a:off x="519851" y="61911"/>
            <a:ext cx="8104298" cy="673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9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3165-BA44-4E99-BADD-FA8C5BC5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Some exercise test protocols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6DD50-7651-45A0-88F9-022D795D3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 Bruce treadmill test remains one of the most commonly used protocols; however, it employs relatively large increments (i.e., 2–3 METs per stage) every 3 minutes. Protocols with larger increments (e.g., Bruce, Ellestad) are better suited for screening younger and/or physically active individuals, </a:t>
            </a:r>
          </a:p>
          <a:p>
            <a:pPr algn="just"/>
            <a:r>
              <a:rPr lang="en-US" dirty="0"/>
              <a:t>whereas protocols with smaller increments, such as Naughton or Balke-Ware (i.e., 1 MET per stage or lower), are preferable for older or deconditioned individuals and patients with chronic diseases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8736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bruce protocol">
            <a:extLst>
              <a:ext uri="{FF2B5EF4-FFF2-40B4-BE49-F238E27FC236}">
                <a16:creationId xmlns:a16="http://schemas.microsoft.com/office/drawing/2014/main" id="{ABA94EA5-8048-4742-885C-41FE889D1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7628" y="3287416"/>
            <a:ext cx="3005957" cy="30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951" tIns="42475" rIns="84951" bIns="42475" numCol="1" anchor="t" anchorCtr="0" compatLnSpc="1">
            <a:prstTxWarp prst="textNoShape">
              <a:avLst/>
            </a:prstTxWarp>
          </a:bodyPr>
          <a:lstStyle/>
          <a:p>
            <a:endParaRPr lang="en-IN" sz="1672" dirty="0"/>
          </a:p>
        </p:txBody>
      </p:sp>
      <p:pic>
        <p:nvPicPr>
          <p:cNvPr id="3078" name="Picture 6" descr="Image result for bruce protocol">
            <a:extLst>
              <a:ext uri="{FF2B5EF4-FFF2-40B4-BE49-F238E27FC236}">
                <a16:creationId xmlns:a16="http://schemas.microsoft.com/office/drawing/2014/main" id="{793ED207-E8A9-407E-B017-FF3A819BD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6789" r="13902" b="28437"/>
          <a:stretch/>
        </p:blipFill>
        <p:spPr bwMode="auto">
          <a:xfrm>
            <a:off x="144534" y="564629"/>
            <a:ext cx="8843456" cy="602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59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73C1-C886-45E9-A1E4-BC8FCA67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ergometer test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C748-B92C-4DA7-ADD0-A44521A4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Astrand-Rhyming cycle ergometer test is a single-stage test lasting 6 minutes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208A-2C0D-4959-A354-5CF4930E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517"/>
          </a:xfrm>
        </p:spPr>
        <p:txBody>
          <a:bodyPr/>
          <a:lstStyle/>
          <a:p>
            <a:pPr algn="just"/>
            <a:r>
              <a:rPr lang="en-US" dirty="0"/>
              <a:t>It is a single stage intensity examination which is chosen by gender and whether the subject is conditioned or not.</a:t>
            </a:r>
          </a:p>
          <a:p>
            <a:pPr algn="just"/>
            <a:r>
              <a:rPr lang="en-US" dirty="0"/>
              <a:t>It is 6 minutes long if achieved steady state heart rate</a:t>
            </a:r>
          </a:p>
          <a:p>
            <a:pPr algn="just"/>
            <a:r>
              <a:rPr lang="en-US" dirty="0"/>
              <a:t>HR is taken each minute</a:t>
            </a:r>
          </a:p>
          <a:p>
            <a:pPr algn="just"/>
            <a:r>
              <a:rPr lang="en-US" dirty="0"/>
              <a:t>BP is taken at 1</a:t>
            </a:r>
            <a:r>
              <a:rPr lang="en-US" baseline="30000" dirty="0"/>
              <a:t>st</a:t>
            </a:r>
            <a:r>
              <a:rPr lang="en-US" dirty="0"/>
              <a:t> , 2</a:t>
            </a:r>
            <a:r>
              <a:rPr lang="en-US" baseline="30000" dirty="0"/>
              <a:t>nd</a:t>
            </a:r>
            <a:r>
              <a:rPr lang="en-US" dirty="0"/>
              <a:t> and 5</a:t>
            </a:r>
            <a:r>
              <a:rPr lang="en-US" baseline="30000" dirty="0"/>
              <a:t>th</a:t>
            </a:r>
            <a:r>
              <a:rPr lang="en-US" dirty="0"/>
              <a:t> minutes</a:t>
            </a:r>
          </a:p>
          <a:p>
            <a:pPr algn="just"/>
            <a:r>
              <a:rPr lang="en-US" dirty="0"/>
              <a:t>The test will determine the VO2 Max.</a:t>
            </a:r>
          </a:p>
          <a:p>
            <a:pPr algn="just"/>
            <a:r>
              <a:rPr lang="en-US" dirty="0"/>
              <a:t>This test is special examination as it does not count age in VO2 equation therefore age correction is necessary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620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BCED-4594-4561-B73B-CDEBBC69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773F-1268-44F5-94A6-DCD3B3BC9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 descr="Image result for astrand cycle ergometer">
            <a:extLst>
              <a:ext uri="{FF2B5EF4-FFF2-40B4-BE49-F238E27FC236}">
                <a16:creationId xmlns:a16="http://schemas.microsoft.com/office/drawing/2014/main" id="{5A6B8F39-1A63-4812-B5B4-6EFA54EC1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7"/>
          <a:stretch/>
        </p:blipFill>
        <p:spPr bwMode="auto">
          <a:xfrm>
            <a:off x="193675" y="576475"/>
            <a:ext cx="9144000" cy="61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5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Borg’s scale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recent decades we have become more interested in how people feel, what aches and pains they have, has difficult they perceive their work to be. </a:t>
            </a:r>
          </a:p>
          <a:p>
            <a:r>
              <a:rPr lang="en-US" dirty="0"/>
              <a:t>Most scientists and practitioners in the health sciences agree that it is important to understand subjective findings and how they relate to objective symptoms.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8706-1B50-4893-A3A7-A4582C3C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6F2C-68EB-4ACE-8C41-3B7CA0D4F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Image result for astrand cycle test">
            <a:extLst>
              <a:ext uri="{FF2B5EF4-FFF2-40B4-BE49-F238E27FC236}">
                <a16:creationId xmlns:a16="http://schemas.microsoft.com/office/drawing/2014/main" id="{E05C847A-1809-43B4-BE81-4DC6CB2AB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46882" r="12500" b="30930"/>
          <a:stretch/>
        </p:blipFill>
        <p:spPr bwMode="auto">
          <a:xfrm>
            <a:off x="316224" y="1396535"/>
            <a:ext cx="8522977" cy="47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36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ED1E7B-14FE-4356-BC20-EE9C116996C1}"/>
              </a:ext>
            </a:extLst>
          </p:cNvPr>
          <p:cNvSpPr txBox="1"/>
          <p:nvPr/>
        </p:nvSpPr>
        <p:spPr>
          <a:xfrm>
            <a:off x="881953" y="2362200"/>
            <a:ext cx="7380093" cy="380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73" b="1" dirty="0"/>
              <a:t>Step test:</a:t>
            </a:r>
          </a:p>
          <a:p>
            <a:pPr marL="265462" indent="-26546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30" dirty="0"/>
              <a:t>Queen’s college step test</a:t>
            </a:r>
          </a:p>
          <a:p>
            <a:pPr marL="265462" indent="-26546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30" dirty="0"/>
              <a:t>YMCA step test, 3 minute , 12 inch step stool, stepping rate 24/minute</a:t>
            </a:r>
          </a:p>
          <a:p>
            <a:pPr marL="690201" lvl="1" indent="-26546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30" dirty="0"/>
              <a:t>Heart rate values obtained and compared to normative values</a:t>
            </a:r>
          </a:p>
          <a:p>
            <a:pPr marL="265462" indent="-26546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30" dirty="0"/>
              <a:t>To check the heart rate recovery</a:t>
            </a:r>
            <a:endParaRPr lang="en-IN" sz="2230" dirty="0"/>
          </a:p>
        </p:txBody>
      </p:sp>
    </p:spTree>
    <p:extLst>
      <p:ext uri="{BB962C8B-B14F-4D97-AF65-F5344CB8AC3E}">
        <p14:creationId xmlns:p14="http://schemas.microsoft.com/office/powerpoint/2010/main" val="1174896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0153-18EE-4935-A65F-FB5B83E7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C4C5D-6A50-47A2-AB8E-C2BC58295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QCT was performed on a stool for a total duration of 3 min at the rate of 22-24 cycles /min which was set by metronome.</a:t>
            </a:r>
          </a:p>
          <a:p>
            <a:pPr algn="just"/>
            <a:r>
              <a:rPr lang="en-US" dirty="0"/>
              <a:t> </a:t>
            </a:r>
          </a:p>
          <a:p>
            <a:pPr algn="just"/>
            <a:r>
              <a:rPr lang="en-US" dirty="0"/>
              <a:t>After completion of the exercise, the participant was asked to remain standing and pulse rate was measured from 5 to 20 seconds of the recovery period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7488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een's college step te3st">
            <a:extLst>
              <a:ext uri="{FF2B5EF4-FFF2-40B4-BE49-F238E27FC236}">
                <a16:creationId xmlns:a16="http://schemas.microsoft.com/office/drawing/2014/main" id="{400E0515-9C5A-4DD1-9913-168CD40E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30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queen's college step test">
            <a:extLst>
              <a:ext uri="{FF2B5EF4-FFF2-40B4-BE49-F238E27FC236}">
                <a16:creationId xmlns:a16="http://schemas.microsoft.com/office/drawing/2014/main" id="{9F860142-D977-43C9-AE4C-5A40B735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" y="1011090"/>
            <a:ext cx="7576579" cy="51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39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8000" dirty="0">
                <a:solidFill>
                  <a:srgbClr val="FFC000"/>
                </a:solidFill>
              </a:rPr>
              <a:t>   </a:t>
            </a:r>
            <a:r>
              <a:rPr lang="en-US" sz="8000" dirty="0">
                <a:solidFill>
                  <a:srgbClr val="FF0000"/>
                </a:solidFill>
              </a:rPr>
              <a:t>Thank u……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Therefore , need of some methods which quantify these subjective symptoms.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These methods should be equally applicable to most people regardless of gender, age, circumstances, and national origin.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PE as an indicator of physical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 of exertion is a subjective symptoms.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individual’s perception of exertion during physical work is important when studying man at work or leisure time activities, in diagnostic situations or exercise prescription.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exertion reflects the interaction between the mind and body. </a:t>
            </a:r>
          </a:p>
          <a:p>
            <a:endParaRPr lang="en-US" dirty="0"/>
          </a:p>
          <a:p>
            <a:r>
              <a:rPr lang="en-US" dirty="0"/>
              <a:t>The Swedish psychologist </a:t>
            </a:r>
            <a:r>
              <a:rPr lang="en-US" b="1" u="sng" dirty="0"/>
              <a:t>Gunnar Borg </a:t>
            </a:r>
            <a:r>
              <a:rPr lang="en-US" dirty="0"/>
              <a:t>developed 15 category RPE scale.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Definition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just"/>
            <a:r>
              <a:rPr lang="en-US" dirty="0"/>
              <a:t> Rate of perceived exertion (RPE) scale is a psychophysiological scale, meaning it calls on the mind and body to rate one’s perception of effort.</a:t>
            </a:r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/>
              <a:t>The RPE scale measures feelings of effort, strain, discomfort, and/or fatigue experienced during both aerobic and resistance training.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Guidelines for measure RPE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 Borg scale is simple to understand and very user-friendly. However, to use it effectively, it is necessary to adhere to the standard guidelines in measuring perceived exertion. These guidelines are: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1) It should be clear to either the client, patient, or athlete that perceived exertion is a method to determine the intensity of effort, strain, and/or discomfort that is felt during exercise;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2) The range of sensations must correspond to the scale. For example, number 6 should be made in reference to the feelings during rest, whereas number 20 should refer to the maximal level of exertion;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3) Either the RPE should be made specific to the overall body perception or the perception derived from a certain anatomical region of the body such as chest, arms and/or legs. Typically, individuals interested in monitoring the stress of a workout use RPE ratings.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546</TotalTime>
  <Words>1246</Words>
  <Application>Microsoft Office PowerPoint</Application>
  <PresentationFormat>On-screen Show (4:3)</PresentationFormat>
  <Paragraphs>120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Wingdings 3</vt:lpstr>
      <vt:lpstr>Ion Boardroom</vt:lpstr>
      <vt:lpstr>Cardio-Pulmonary Assessment Scales and Exercise test Protocols</vt:lpstr>
      <vt:lpstr>OBJECTIVES</vt:lpstr>
      <vt:lpstr>Borg’s scale Introduction</vt:lpstr>
      <vt:lpstr>PowerPoint Presentation</vt:lpstr>
      <vt:lpstr>PE as an indicator of physical strain</vt:lpstr>
      <vt:lpstr>PowerPoint Presentation</vt:lpstr>
      <vt:lpstr>Definition </vt:lpstr>
      <vt:lpstr>Guidelines for measure RPE</vt:lpstr>
      <vt:lpstr>PowerPoint Presentation</vt:lpstr>
      <vt:lpstr>PowerPoint Presentation</vt:lpstr>
      <vt:lpstr>15 category RPE scale</vt:lpstr>
      <vt:lpstr>BORG’S SCALE</vt:lpstr>
      <vt:lpstr>PowerPoint Presentation</vt:lpstr>
      <vt:lpstr>A New category scale with ratio properties( 0-10)</vt:lpstr>
      <vt:lpstr>  Source: Borg G.A. Psychophysical bases of perceived exertion. Medicine and Science in Sports and Exercise. 1982; 14:377-381. </vt:lpstr>
      <vt:lpstr>Modified Borg’s scale</vt:lpstr>
      <vt:lpstr>PowerPoint Presentation</vt:lpstr>
      <vt:lpstr>PowerPoint Presentation</vt:lpstr>
      <vt:lpstr>Modified Medical Research Council (MMRC)</vt:lpstr>
      <vt:lpstr>PowerPoint Presentation</vt:lpstr>
      <vt:lpstr>PowerPoint Presentation</vt:lpstr>
      <vt:lpstr>NYHA</vt:lpstr>
      <vt:lpstr>PowerPoint Presentation</vt:lpstr>
      <vt:lpstr>PowerPoint Presentation</vt:lpstr>
      <vt:lpstr>Some exercise test protocols</vt:lpstr>
      <vt:lpstr>PowerPoint Presentation</vt:lpstr>
      <vt:lpstr>Cycle ergometer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 of perceived exertion (Borg scale)</dc:title>
  <dc:creator>nabeel</dc:creator>
  <cp:lastModifiedBy>Poonam Devmurari</cp:lastModifiedBy>
  <cp:revision>42</cp:revision>
  <dcterms:created xsi:type="dcterms:W3CDTF">2015-03-17T00:35:28Z</dcterms:created>
  <dcterms:modified xsi:type="dcterms:W3CDTF">2020-08-11T09:33:40Z</dcterms:modified>
</cp:coreProperties>
</file>