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660"/>
  </p:normalViewPr>
  <p:slideViewPr>
    <p:cSldViewPr>
      <p:cViewPr>
        <p:scale>
          <a:sx n="68" d="100"/>
          <a:sy n="68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547A1-A998-4293-AD8D-F0FA85E6F729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B8D43-E103-4FDF-A224-A8BD902833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5898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3110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3553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2488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05467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5379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834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932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5465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2034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2630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2968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5252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8D43-E103-4FDF-A224-A8BD90283353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447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4649A-C618-4474-98BC-0CAE84A38AD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odafone Rg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IONTOPHORESIS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Nalina</a:t>
            </a:r>
            <a:r>
              <a:rPr lang="en-US" dirty="0" smtClean="0"/>
              <a:t> Gupta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/>
              <a:t>Factors affecting Iontophoresis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N" sz="2800" dirty="0" smtClean="0"/>
              <a:t>PH</a:t>
            </a:r>
          </a:p>
          <a:p>
            <a:pPr marL="514350" indent="-514350">
              <a:buAutoNum type="arabicPeriod"/>
            </a:pPr>
            <a:r>
              <a:rPr lang="en-IN" sz="2800" dirty="0" smtClean="0"/>
              <a:t>Hydration of the outer layer of the skin</a:t>
            </a:r>
          </a:p>
          <a:p>
            <a:pPr marL="514350" indent="-514350">
              <a:buAutoNum type="arabicPeriod"/>
            </a:pPr>
            <a:r>
              <a:rPr lang="en-IN" sz="2800" dirty="0" smtClean="0"/>
              <a:t>Vascularisation under the active electrode</a:t>
            </a:r>
          </a:p>
          <a:p>
            <a:pPr marL="514350" indent="-514350">
              <a:buAutoNum type="arabicPeriod"/>
            </a:pPr>
            <a:r>
              <a:rPr lang="en-IN" sz="2800" dirty="0" smtClean="0"/>
              <a:t>Age of the patients (skin properties affected by age)</a:t>
            </a:r>
          </a:p>
          <a:p>
            <a:pPr marL="514350" indent="-514350">
              <a:buAutoNum type="arabicPeriod"/>
            </a:pPr>
            <a:r>
              <a:rPr lang="en-IN" sz="2800" dirty="0" smtClean="0"/>
              <a:t>Location and level of current used in iontophoresis</a:t>
            </a:r>
          </a:p>
          <a:p>
            <a:pPr marL="514350" indent="-514350">
              <a:buAutoNum type="arabicPeriod"/>
            </a:pPr>
            <a:r>
              <a:rPr lang="en-IN" sz="2800" dirty="0" smtClean="0"/>
              <a:t>Amount of drug delivered</a:t>
            </a:r>
          </a:p>
          <a:p>
            <a:pPr marL="514350" indent="-514350">
              <a:buAutoNum type="arabicPeriod"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74818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 smtClean="0"/>
              <a:t>The number of ions transferred has been shown to be proportional to the cube root of the product of current density and time of application</a:t>
            </a:r>
          </a:p>
          <a:p>
            <a:pPr algn="just"/>
            <a:r>
              <a:rPr lang="en-IN" sz="2800" dirty="0" smtClean="0"/>
              <a:t>The recommended maximum safe current density under the cathode is 0.5mAcm</a:t>
            </a:r>
            <a:r>
              <a:rPr lang="en-IN" sz="2800" baseline="30000" dirty="0" smtClean="0"/>
              <a:t>-2</a:t>
            </a:r>
            <a:r>
              <a:rPr lang="en-IN" sz="2800" dirty="0" smtClean="0"/>
              <a:t> and for anode, 1.0 mAcm</a:t>
            </a:r>
            <a:r>
              <a:rPr lang="en-IN" sz="2800" baseline="30000" dirty="0" smtClean="0"/>
              <a:t>-2</a:t>
            </a:r>
          </a:p>
          <a:p>
            <a:pPr algn="just"/>
            <a:r>
              <a:rPr lang="en-IN" sz="2800" dirty="0" smtClean="0"/>
              <a:t>Duration – 10 to 40 minutes</a:t>
            </a:r>
          </a:p>
          <a:p>
            <a:pPr algn="just"/>
            <a:r>
              <a:rPr lang="en-IN" sz="2800" b="1" dirty="0" smtClean="0"/>
              <a:t>Depth efficiency and clinical effectiveness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85075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/>
              <a:t>Dangers and Contraindications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 smtClean="0"/>
              <a:t>Chemical burn</a:t>
            </a:r>
          </a:p>
          <a:p>
            <a:pPr algn="just"/>
            <a:r>
              <a:rPr lang="en-IN" sz="2800" dirty="0" smtClean="0"/>
              <a:t>Shock</a:t>
            </a:r>
          </a:p>
          <a:p>
            <a:pPr algn="just"/>
            <a:r>
              <a:rPr lang="en-IN" sz="2800" dirty="0" smtClean="0"/>
              <a:t>Skin irritation</a:t>
            </a:r>
          </a:p>
          <a:p>
            <a:pPr algn="just"/>
            <a:r>
              <a:rPr lang="en-IN" sz="2800" dirty="0" smtClean="0"/>
              <a:t>Pregnancy and conditions where there is congestion of the lungs and respiratory system – contraindication</a:t>
            </a:r>
          </a:p>
          <a:p>
            <a:pPr algn="just"/>
            <a:r>
              <a:rPr lang="en-IN" sz="2800" dirty="0" smtClean="0"/>
              <a:t>Warning to avoid vigorous exercise immediately after treatment, and if the symptoms are severe, then area of treatment should be reduced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9139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147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sz="2800" dirty="0" smtClean="0"/>
              <a:t>Iontophoresis is a method of a treatment which uses current flow between two electrodes to push ions through the skin barrier.</a:t>
            </a:r>
          </a:p>
          <a:p>
            <a:pPr algn="just"/>
            <a:r>
              <a:rPr lang="en-IN" sz="2800" dirty="0" smtClean="0"/>
              <a:t>It uses direct current to move a drug or therapeutically active ion through the skin.</a:t>
            </a:r>
          </a:p>
          <a:p>
            <a:pPr algn="just"/>
            <a:r>
              <a:rPr lang="en-IN" sz="2800" dirty="0" smtClean="0"/>
              <a:t>The aim is to drive in active ions locally rather than having to inject them or have them systematically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14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/>
              <a:t>Mechanism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If a voltage is applied to electrolyte- - positively charged ions move towards the negative pole and negatively charged ions move towards the positive pole.</a:t>
            </a:r>
          </a:p>
          <a:p>
            <a:pPr algn="just"/>
            <a:r>
              <a:rPr lang="en-IN" sz="2800" dirty="0" smtClean="0"/>
              <a:t>If a drug is in an ionic form, it can be made to travel in either direction depending on the polarity applied.</a:t>
            </a:r>
          </a:p>
          <a:p>
            <a:pPr algn="just"/>
            <a:r>
              <a:rPr lang="en-IN" sz="2800" dirty="0" smtClean="0"/>
              <a:t>Considerable random movement of particles</a:t>
            </a:r>
          </a:p>
          <a:p>
            <a:pPr algn="just"/>
            <a:r>
              <a:rPr lang="en-IN" sz="2800" dirty="0" smtClean="0"/>
              <a:t>More ions can be driven while applying iontophoresis</a:t>
            </a:r>
          </a:p>
        </p:txBody>
      </p:sp>
    </p:spTree>
    <p:extLst>
      <p:ext uri="{BB962C8B-B14F-4D97-AF65-F5344CB8AC3E}">
        <p14:creationId xmlns:p14="http://schemas.microsoft.com/office/powerpoint/2010/main" val="5664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algn="just"/>
            <a:r>
              <a:rPr lang="en-IN" sz="2800" dirty="0" smtClean="0"/>
              <a:t>In iontophoresis, the tissues are effectively a continuous electrolyte with the solution of the wet pad or sponge which contains the ionized drug.</a:t>
            </a:r>
          </a:p>
          <a:p>
            <a:pPr algn="just"/>
            <a:r>
              <a:rPr lang="en-IN" sz="2800" dirty="0" smtClean="0"/>
              <a:t>Like charges repel each other</a:t>
            </a:r>
          </a:p>
          <a:p>
            <a:pPr algn="just"/>
            <a:r>
              <a:rPr lang="en-IN" sz="2800" dirty="0" smtClean="0"/>
              <a:t>Some of the drug can be locally introduced into the tissues</a:t>
            </a:r>
          </a:p>
          <a:p>
            <a:pPr algn="just"/>
            <a:r>
              <a:rPr lang="en-IN" sz="2800" dirty="0" smtClean="0"/>
              <a:t>Passage of solvent which can carry dissolved substance through the skin due to direct current (form of </a:t>
            </a:r>
            <a:r>
              <a:rPr lang="en-IN" sz="2800" dirty="0" err="1" smtClean="0"/>
              <a:t>electrosmosis</a:t>
            </a:r>
            <a:r>
              <a:rPr lang="en-IN" sz="2800" dirty="0" smtClean="0"/>
              <a:t>- </a:t>
            </a:r>
            <a:r>
              <a:rPr lang="en-IN" sz="2800" dirty="0" err="1" smtClean="0"/>
              <a:t>iontohydrokinesis</a:t>
            </a:r>
            <a:r>
              <a:rPr lang="en-IN" sz="2800" dirty="0" smtClean="0"/>
              <a:t>)</a:t>
            </a:r>
          </a:p>
          <a:p>
            <a:pPr algn="just"/>
            <a:endParaRPr lang="en-IN" sz="2800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2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err="1" smtClean="0"/>
              <a:t>Iontohydrokinesis</a:t>
            </a:r>
            <a:r>
              <a:rPr lang="en-IN" dirty="0" smtClean="0"/>
              <a:t> depends on PH of the skin</a:t>
            </a:r>
          </a:p>
          <a:p>
            <a:pPr algn="just"/>
            <a:r>
              <a:rPr lang="en-IN" dirty="0" smtClean="0"/>
              <a:t>The actual passage of current, hence of ions, occurs mainly via the sweat gland ducts and to a lesser extent via the hair follicles and sebaceous glands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930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/>
              <a:t>Effect of various Ions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 smtClean="0"/>
              <a:t>Negative charge- introduced under cathode</a:t>
            </a:r>
          </a:p>
          <a:p>
            <a:pPr marL="514350" indent="-514350">
              <a:buAutoNum type="arabicPeriod"/>
            </a:pPr>
            <a:r>
              <a:rPr lang="en-IN" sz="2800" b="1" dirty="0" smtClean="0"/>
              <a:t>Iodine Ions</a:t>
            </a:r>
          </a:p>
          <a:p>
            <a:r>
              <a:rPr lang="en-IN" sz="2400" dirty="0" smtClean="0"/>
              <a:t>Solution: Potassium iodine</a:t>
            </a:r>
          </a:p>
          <a:p>
            <a:r>
              <a:rPr lang="en-IN" sz="2400" dirty="0" smtClean="0"/>
              <a:t>Relief of pain by counter-irritation</a:t>
            </a:r>
          </a:p>
          <a:p>
            <a:r>
              <a:rPr lang="en-IN" sz="2400" dirty="0" smtClean="0"/>
              <a:t>Vasodilatation</a:t>
            </a:r>
          </a:p>
          <a:p>
            <a:r>
              <a:rPr lang="en-IN" sz="2400" dirty="0" smtClean="0"/>
              <a:t>Used in the treatment of chronic inflammatory lesions, softening the scar</a:t>
            </a:r>
          </a:p>
          <a:p>
            <a:pPr marL="0" indent="0">
              <a:buNone/>
            </a:pPr>
            <a:r>
              <a:rPr lang="en-IN" sz="2400" dirty="0"/>
              <a:t>(</a:t>
            </a:r>
            <a:r>
              <a:rPr lang="en-IN" sz="2400" dirty="0" smtClean="0"/>
              <a:t>Effect is probably due to the increased blood supply and fluid content of the tissues)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7608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 smtClean="0"/>
              <a:t>2. Chlorine Ions</a:t>
            </a:r>
          </a:p>
          <a:p>
            <a:r>
              <a:rPr lang="en-IN" sz="2400" dirty="0" smtClean="0"/>
              <a:t>Solution of sodium chloride</a:t>
            </a:r>
          </a:p>
          <a:p>
            <a:r>
              <a:rPr lang="en-IN" sz="2400" dirty="0" smtClean="0"/>
              <a:t>Softening of scar tissue</a:t>
            </a:r>
          </a:p>
          <a:p>
            <a:pPr marL="0" indent="0">
              <a:buNone/>
            </a:pPr>
            <a:r>
              <a:rPr lang="en-IN" sz="2800" b="1" dirty="0" smtClean="0"/>
              <a:t>3. Salicylate ions</a:t>
            </a:r>
          </a:p>
          <a:p>
            <a:r>
              <a:rPr lang="en-IN" sz="2400" dirty="0" smtClean="0"/>
              <a:t>Solution of sodium salicylate</a:t>
            </a:r>
          </a:p>
          <a:p>
            <a:r>
              <a:rPr lang="en-IN" sz="2400" dirty="0" smtClean="0"/>
              <a:t>Treatment of RA</a:t>
            </a:r>
          </a:p>
          <a:p>
            <a:r>
              <a:rPr lang="en-IN" sz="2400" dirty="0" smtClean="0"/>
              <a:t>Effect of salicylate ion son the superficial sensory nerve endings</a:t>
            </a:r>
          </a:p>
          <a:p>
            <a:pPr marL="0" indent="0">
              <a:buNone/>
            </a:pPr>
            <a:r>
              <a:rPr lang="en-IN" sz="2800" b="1" dirty="0" smtClean="0"/>
              <a:t>4. </a:t>
            </a:r>
            <a:r>
              <a:rPr lang="en-IN" sz="2800" b="1" dirty="0" err="1" smtClean="0"/>
              <a:t>Albucid</a:t>
            </a:r>
            <a:r>
              <a:rPr lang="en-IN" sz="2800" b="1" dirty="0" smtClean="0"/>
              <a:t> (</a:t>
            </a:r>
            <a:r>
              <a:rPr lang="en-IN" sz="2800" b="1" dirty="0" err="1" smtClean="0"/>
              <a:t>Sulphacetamide</a:t>
            </a:r>
            <a:r>
              <a:rPr lang="en-IN" sz="2800" b="1" dirty="0" smtClean="0"/>
              <a:t> ions)</a:t>
            </a:r>
          </a:p>
          <a:p>
            <a:r>
              <a:rPr lang="en-IN" sz="2400" dirty="0" smtClean="0"/>
              <a:t>Treatment of infection of the eyes</a:t>
            </a:r>
          </a:p>
          <a:p>
            <a:endParaRPr lang="en-IN" sz="2400" dirty="0" smtClean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97441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 smtClean="0"/>
              <a:t>Positive charge- introduced under the Anode</a:t>
            </a:r>
          </a:p>
          <a:p>
            <a:pPr marL="514350" indent="-514350">
              <a:buAutoNum type="arabicPeriod"/>
            </a:pPr>
            <a:r>
              <a:rPr lang="en-IN" sz="2800" b="1" dirty="0" smtClean="0"/>
              <a:t>Zinc ions</a:t>
            </a:r>
          </a:p>
          <a:p>
            <a:pPr algn="just"/>
            <a:r>
              <a:rPr lang="en-IN" sz="2400" dirty="0" smtClean="0"/>
              <a:t>Solution of zinc sulphate or zinc chloride</a:t>
            </a:r>
          </a:p>
          <a:p>
            <a:pPr algn="just"/>
            <a:r>
              <a:rPr lang="en-IN" sz="2400" dirty="0" smtClean="0"/>
              <a:t>Treatment of infected superficial wounds, sinuses and mucous membranes, for destroying exuberant granulations on wounds, some infections of the ear, and certain eye conditions</a:t>
            </a:r>
          </a:p>
          <a:p>
            <a:pPr marL="0" indent="0" algn="just">
              <a:buNone/>
            </a:pPr>
            <a:r>
              <a:rPr lang="en-IN" sz="2800" b="1" dirty="0" smtClean="0"/>
              <a:t>2. Copper ions</a:t>
            </a:r>
          </a:p>
          <a:p>
            <a:pPr algn="just"/>
            <a:r>
              <a:rPr lang="en-IN" sz="2400" dirty="0" smtClean="0"/>
              <a:t>Solution of copper sulphate</a:t>
            </a:r>
          </a:p>
          <a:p>
            <a:pPr algn="just"/>
            <a:r>
              <a:rPr lang="en-IN" sz="2400" dirty="0" smtClean="0"/>
              <a:t>Treatment of skin conditions, fungus infections and wounds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671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 smtClean="0"/>
              <a:t>Other Drugs for Iontophoresis</a:t>
            </a:r>
          </a:p>
          <a:p>
            <a:pPr algn="just"/>
            <a:r>
              <a:rPr lang="en-IN" sz="2800" b="1" dirty="0" smtClean="0"/>
              <a:t>Lignocaine or procaine – </a:t>
            </a:r>
            <a:r>
              <a:rPr lang="en-IN" sz="2400" dirty="0" smtClean="0"/>
              <a:t>local anaesthesia, treatment of herpes zoster and trigeminal neuralgia</a:t>
            </a:r>
          </a:p>
          <a:p>
            <a:pPr algn="just"/>
            <a:r>
              <a:rPr lang="en-IN" sz="2800" b="1" dirty="0" err="1" smtClean="0"/>
              <a:t>Glycopyrronium</a:t>
            </a:r>
            <a:r>
              <a:rPr lang="en-IN" sz="2800" b="1" dirty="0" smtClean="0"/>
              <a:t> bromide- </a:t>
            </a:r>
            <a:r>
              <a:rPr lang="en-IN" sz="2400" dirty="0" err="1" smtClean="0"/>
              <a:t>Hyperhydrosis</a:t>
            </a:r>
            <a:endParaRPr lang="en-IN" sz="2400" dirty="0" smtClean="0"/>
          </a:p>
          <a:p>
            <a:r>
              <a:rPr lang="en-IN" sz="2800" b="1" dirty="0" smtClean="0"/>
              <a:t>Antibiotics: </a:t>
            </a:r>
            <a:r>
              <a:rPr lang="en-IN" sz="2400" dirty="0" smtClean="0"/>
              <a:t>Ear </a:t>
            </a:r>
            <a:r>
              <a:rPr lang="en-IN" sz="2400" dirty="0" err="1" smtClean="0"/>
              <a:t>chondritis</a:t>
            </a:r>
            <a:r>
              <a:rPr lang="en-IN" sz="2400" dirty="0" smtClean="0"/>
              <a:t>, chronic non-healing ulcers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6173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">
      <a:majorFont>
        <a:latin typeface="Vodafone Rg"/>
        <a:ea typeface=""/>
        <a:cs typeface=""/>
      </a:majorFont>
      <a:minorFont>
        <a:latin typeface="Vodafon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129</TotalTime>
  <Words>563</Words>
  <Application>Microsoft Office PowerPoint</Application>
  <PresentationFormat>On-screen Show (4:3)</PresentationFormat>
  <Paragraphs>75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</vt:lpstr>
      <vt:lpstr>IONTOPHORESIS</vt:lpstr>
      <vt:lpstr>PowerPoint Presentation</vt:lpstr>
      <vt:lpstr>Mechanism</vt:lpstr>
      <vt:lpstr>PowerPoint Presentation</vt:lpstr>
      <vt:lpstr>PowerPoint Presentation</vt:lpstr>
      <vt:lpstr>Effect of various Ions</vt:lpstr>
      <vt:lpstr>PowerPoint Presentation</vt:lpstr>
      <vt:lpstr>PowerPoint Presentation</vt:lpstr>
      <vt:lpstr>PowerPoint Presentation</vt:lpstr>
      <vt:lpstr>Factors affecting Iontophoresis</vt:lpstr>
      <vt:lpstr>PowerPoint Presentation</vt:lpstr>
      <vt:lpstr>Dangers and Contraindications</vt:lpstr>
      <vt:lpstr>Thank you</vt:lpstr>
    </vt:vector>
  </TitlesOfParts>
  <Company>Vodafone Essar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IONTOPHORESIS</dc:title>
  <dc:creator>NALINA</dc:creator>
  <cp:lastModifiedBy>NALINA</cp:lastModifiedBy>
  <cp:revision>13</cp:revision>
  <dcterms:created xsi:type="dcterms:W3CDTF">2018-09-26T08:12:27Z</dcterms:created>
  <dcterms:modified xsi:type="dcterms:W3CDTF">2020-08-17T07:39:54Z</dcterms:modified>
</cp:coreProperties>
</file>