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8" r:id="rId8"/>
    <p:sldId id="288" r:id="rId9"/>
    <p:sldId id="277" r:id="rId10"/>
    <p:sldId id="278" r:id="rId11"/>
    <p:sldId id="279" r:id="rId12"/>
    <p:sldId id="285" r:id="rId13"/>
    <p:sldId id="286" r:id="rId14"/>
    <p:sldId id="287" r:id="rId15"/>
    <p:sldId id="284" r:id="rId16"/>
    <p:sldId id="283" r:id="rId17"/>
    <p:sldId id="280" r:id="rId18"/>
    <p:sldId id="270" r:id="rId19"/>
    <p:sldId id="275" r:id="rId20"/>
    <p:sldId id="281" r:id="rId21"/>
    <p:sldId id="272" r:id="rId22"/>
    <p:sldId id="271" r:id="rId23"/>
    <p:sldId id="263" r:id="rId24"/>
    <p:sldId id="276" r:id="rId25"/>
    <p:sldId id="266" r:id="rId26"/>
    <p:sldId id="274" r:id="rId27"/>
    <p:sldId id="273"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35" autoAdjust="0"/>
    <p:restoredTop sz="94660"/>
  </p:normalViewPr>
  <p:slideViewPr>
    <p:cSldViewPr>
      <p:cViewPr varScale="1">
        <p:scale>
          <a:sx n="49" d="100"/>
          <a:sy n="49" d="100"/>
        </p:scale>
        <p:origin x="-854"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5/23/2016</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5/23/2016</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5/23/2016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5/23/2016</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5/23/2016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5/23/2016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5/23/2016</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5/23/2016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5/23/2016</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Legal Issues in medical practice</a:t>
            </a:r>
            <a:endParaRPr lang="en-US" dirty="0"/>
          </a:p>
        </p:txBody>
      </p:sp>
      <p:sp>
        <p:nvSpPr>
          <p:cNvPr id="3" name="Subtitle 2"/>
          <p:cNvSpPr>
            <a:spLocks noGrp="1"/>
          </p:cNvSpPr>
          <p:nvPr>
            <p:ph type="subTitle" idx="1"/>
          </p:nvPr>
        </p:nvSpPr>
        <p:spPr/>
        <p:txBody>
          <a:bodyPr>
            <a:normAutofit lnSpcReduction="10000"/>
          </a:bodyPr>
          <a:lstStyle/>
          <a:p>
            <a:r>
              <a:rPr lang="en-US" dirty="0" smtClean="0"/>
              <a:t>Dr. Lavlesh Kumar</a:t>
            </a:r>
          </a:p>
          <a:p>
            <a:r>
              <a:rPr lang="en-US" dirty="0" smtClean="0"/>
              <a:t>Professor in Forensic Medicine</a:t>
            </a:r>
          </a:p>
          <a:p>
            <a:r>
              <a:rPr lang="en-US" dirty="0" smtClean="0"/>
              <a:t>SBKS MI &amp; RC</a:t>
            </a:r>
          </a:p>
          <a:p>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Keep on reading…..</a:t>
            </a:r>
            <a:endParaRPr lang="en-US" dirty="0"/>
          </a:p>
        </p:txBody>
      </p:sp>
      <p:sp>
        <p:nvSpPr>
          <p:cNvPr id="3" name="Content Placeholder 2"/>
          <p:cNvSpPr>
            <a:spLocks noGrp="1"/>
          </p:cNvSpPr>
          <p:nvPr>
            <p:ph idx="1"/>
          </p:nvPr>
        </p:nvSpPr>
        <p:spPr>
          <a:xfrm>
            <a:off x="457200" y="1219200"/>
            <a:ext cx="7239000" cy="5236536"/>
          </a:xfrm>
        </p:spPr>
        <p:txBody>
          <a:bodyPr>
            <a:normAutofit lnSpcReduction="10000"/>
          </a:bodyPr>
          <a:lstStyle/>
          <a:p>
            <a:r>
              <a:rPr lang="en-US" dirty="0" smtClean="0"/>
              <a:t>Is failure to keep knowledge up-to-date negligence?</a:t>
            </a:r>
          </a:p>
          <a:p>
            <a:endParaRPr lang="en-US" dirty="0" smtClean="0"/>
          </a:p>
          <a:p>
            <a:pPr lvl="2"/>
            <a:r>
              <a:rPr lang="en-US" dirty="0" smtClean="0"/>
              <a:t>It is the duty….. Professional knowledge up to date.</a:t>
            </a:r>
          </a:p>
          <a:p>
            <a:pPr lvl="2"/>
            <a:r>
              <a:rPr lang="en-US" dirty="0" smtClean="0"/>
              <a:t>However .. Not bound to read every article…</a:t>
            </a:r>
          </a:p>
          <a:p>
            <a:pPr lvl="2"/>
            <a:r>
              <a:rPr lang="en-US" dirty="0" smtClean="0"/>
              <a:t>Duty limited to taking reasonable steps to keep himself abreast of modern developments </a:t>
            </a:r>
          </a:p>
          <a:p>
            <a:pPr lvl="2"/>
            <a:r>
              <a:rPr lang="en-US" dirty="0" smtClean="0"/>
              <a:t>Failure to read an article will be excusable but disregard of a series of warnings  in medical press will undoubtedly be evidence of negligence </a:t>
            </a:r>
          </a:p>
          <a:p>
            <a:pPr lvl="2"/>
            <a:endParaRPr lang="en-US" dirty="0" smtClean="0"/>
          </a:p>
          <a:p>
            <a:pPr lvl="2" algn="just"/>
            <a:r>
              <a:rPr lang="en-US" b="1" i="1" dirty="0" smtClean="0"/>
              <a:t>“Doctors, like rest of us, have to learn by experience; and experience often teaches in a hard way. Something goes wrong and shows up a weakness and then it is put right” </a:t>
            </a:r>
          </a:p>
          <a:p>
            <a:pPr lvl="4" algn="just"/>
            <a:r>
              <a:rPr lang="en-US" b="1" i="1" dirty="0" smtClean="0"/>
              <a:t>Denning L.J.</a:t>
            </a:r>
            <a:endParaRPr lang="en-US" b="1"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Priority…</a:t>
            </a:r>
            <a:endParaRPr lang="en-US" dirty="0"/>
          </a:p>
        </p:txBody>
      </p:sp>
      <p:sp>
        <p:nvSpPr>
          <p:cNvPr id="3" name="Content Placeholder 2"/>
          <p:cNvSpPr>
            <a:spLocks noGrp="1"/>
          </p:cNvSpPr>
          <p:nvPr>
            <p:ph idx="1"/>
          </p:nvPr>
        </p:nvSpPr>
        <p:spPr>
          <a:xfrm>
            <a:off x="457200" y="1143000"/>
            <a:ext cx="7239000" cy="5312736"/>
          </a:xfrm>
        </p:spPr>
        <p:txBody>
          <a:bodyPr/>
          <a:lstStyle/>
          <a:p>
            <a:r>
              <a:rPr lang="en-US" dirty="0" smtClean="0"/>
              <a:t>Does a doctor have a right to decide which patient he would examine first?</a:t>
            </a:r>
          </a:p>
          <a:p>
            <a:endParaRPr lang="en-US" dirty="0" smtClean="0"/>
          </a:p>
          <a:p>
            <a:pPr lvl="2"/>
            <a:r>
              <a:rPr lang="en-US" dirty="0" smtClean="0"/>
              <a:t>Absolute right</a:t>
            </a:r>
          </a:p>
          <a:p>
            <a:pPr lvl="2"/>
            <a:r>
              <a:rPr lang="en-US" dirty="0" smtClean="0"/>
              <a:t>It cannot be maintained that a patient must be examined by the doctor at the appointed time.</a:t>
            </a:r>
          </a:p>
          <a:p>
            <a:pPr lvl="1"/>
            <a:r>
              <a:rPr lang="en-US" sz="2000" i="1" dirty="0" smtClean="0"/>
              <a:t>B.S. </a:t>
            </a:r>
            <a:r>
              <a:rPr lang="en-US" sz="2000" i="1" dirty="0" err="1" smtClean="0"/>
              <a:t>Hegde</a:t>
            </a:r>
            <a:r>
              <a:rPr lang="en-US" sz="2000" i="1" dirty="0" smtClean="0"/>
              <a:t> </a:t>
            </a:r>
            <a:r>
              <a:rPr lang="en-US" sz="2400" i="1" dirty="0" smtClean="0"/>
              <a:t>V</a:t>
            </a:r>
            <a:r>
              <a:rPr lang="en-US" sz="2000" i="1" dirty="0" smtClean="0"/>
              <a:t> Dr. </a:t>
            </a:r>
            <a:r>
              <a:rPr lang="en-US" sz="2000" i="1" dirty="0" err="1" smtClean="0"/>
              <a:t>Sudhansu</a:t>
            </a:r>
            <a:r>
              <a:rPr lang="en-US" sz="2000" i="1" dirty="0" smtClean="0"/>
              <a:t> </a:t>
            </a:r>
            <a:r>
              <a:rPr lang="en-US" sz="2000" i="1" dirty="0" err="1" smtClean="0"/>
              <a:t>Bhattacharaya</a:t>
            </a:r>
            <a:r>
              <a:rPr lang="en-US" sz="2000" i="1" dirty="0" smtClean="0"/>
              <a:t> (1993) (3) CPR 414 (NCDRC).</a:t>
            </a:r>
            <a:endParaRPr lang="en-US" sz="2000"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Composite negligence</a:t>
            </a:r>
            <a:endParaRPr lang="en-IN" dirty="0"/>
          </a:p>
        </p:txBody>
      </p:sp>
      <p:sp>
        <p:nvSpPr>
          <p:cNvPr id="3" name="Content Placeholder 2"/>
          <p:cNvSpPr>
            <a:spLocks noGrp="1"/>
          </p:cNvSpPr>
          <p:nvPr>
            <p:ph idx="1"/>
          </p:nvPr>
        </p:nvSpPr>
        <p:spPr/>
        <p:txBody>
          <a:bodyPr/>
          <a:lstStyle/>
          <a:p>
            <a:r>
              <a:rPr lang="en-IN" dirty="0" smtClean="0"/>
              <a:t>What is composite negligence? From whom compensation can be claimed in cases of composite negligence?</a:t>
            </a:r>
          </a:p>
          <a:p>
            <a:endParaRPr lang="en-IN" dirty="0" smtClean="0"/>
          </a:p>
          <a:p>
            <a:r>
              <a:rPr lang="en-IN" dirty="0" smtClean="0"/>
              <a:t>A person injured without any negligence on his part, but as a result of negligence of two other persons</a:t>
            </a:r>
          </a:p>
          <a:p>
            <a:r>
              <a:rPr lang="en-IN" dirty="0" smtClean="0"/>
              <a:t>Claimant can recover entire compensation from one party without </a:t>
            </a:r>
            <a:r>
              <a:rPr lang="en-IN" dirty="0" err="1" smtClean="0"/>
              <a:t>impleading</a:t>
            </a:r>
            <a:r>
              <a:rPr lang="en-IN" dirty="0" smtClean="0"/>
              <a:t> the other or from all the parties </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consent</a:t>
            </a:r>
            <a:endParaRPr lang="en-IN" dirty="0"/>
          </a:p>
        </p:txBody>
      </p:sp>
      <p:sp>
        <p:nvSpPr>
          <p:cNvPr id="3" name="Content Placeholder 2"/>
          <p:cNvSpPr>
            <a:spLocks noGrp="1"/>
          </p:cNvSpPr>
          <p:nvPr>
            <p:ph idx="1"/>
          </p:nvPr>
        </p:nvSpPr>
        <p:spPr/>
        <p:txBody>
          <a:bodyPr/>
          <a:lstStyle/>
          <a:p>
            <a:r>
              <a:rPr lang="en-IN" dirty="0" smtClean="0"/>
              <a:t>Who should take consent?</a:t>
            </a:r>
          </a:p>
          <a:p>
            <a:r>
              <a:rPr lang="en-IN" dirty="0" smtClean="0"/>
              <a:t>Common consent for diagnostic and operative procedure permissible?</a:t>
            </a:r>
          </a:p>
          <a:p>
            <a:r>
              <a:rPr lang="en-IN" dirty="0" smtClean="0"/>
              <a:t>Separate consent for blood transfusion-Necessity</a:t>
            </a:r>
          </a:p>
          <a:p>
            <a:r>
              <a:rPr lang="en-IN" dirty="0" smtClean="0"/>
              <a:t>Separate consent for </a:t>
            </a:r>
            <a:r>
              <a:rPr lang="en-IN" dirty="0" err="1" smtClean="0"/>
              <a:t>anaethesia</a:t>
            </a:r>
            <a:r>
              <a:rPr lang="en-IN" dirty="0" smtClean="0"/>
              <a:t> _Necessity </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consent</a:t>
            </a:r>
            <a:endParaRPr lang="en-IN" dirty="0"/>
          </a:p>
        </p:txBody>
      </p:sp>
      <p:sp>
        <p:nvSpPr>
          <p:cNvPr id="3" name="Content Placeholder 2"/>
          <p:cNvSpPr>
            <a:spLocks noGrp="1"/>
          </p:cNvSpPr>
          <p:nvPr>
            <p:ph idx="1"/>
          </p:nvPr>
        </p:nvSpPr>
        <p:spPr/>
        <p:txBody>
          <a:bodyPr/>
          <a:lstStyle/>
          <a:p>
            <a:r>
              <a:rPr lang="en-IN" dirty="0" smtClean="0"/>
              <a:t>Proxy consent</a:t>
            </a:r>
          </a:p>
          <a:p>
            <a:r>
              <a:rPr lang="en-IN" dirty="0" smtClean="0"/>
              <a:t>A decision made by someone on behalf of a patient lacking capacity that is judged to reflect what the patient would have wanted had he or she had the mental capacity to decide for him or herself</a:t>
            </a:r>
          </a:p>
          <a:p>
            <a:endParaRPr lang="en-IN" dirty="0" smtClean="0"/>
          </a:p>
          <a:p>
            <a:r>
              <a:rPr lang="en-IN" dirty="0" smtClean="0"/>
              <a:t>Blanket consent</a:t>
            </a:r>
          </a:p>
          <a:p>
            <a:r>
              <a:rPr lang="en-IN" dirty="0" smtClean="0"/>
              <a:t>Such consent is neither simple or informed consent and is not valid in the eyes of Law.</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Prescription</a:t>
            </a:r>
            <a:endParaRPr lang="en-IN" dirty="0"/>
          </a:p>
        </p:txBody>
      </p:sp>
      <p:pic>
        <p:nvPicPr>
          <p:cNvPr id="1026" name="Picture 2" descr="C:\Users\Sheetal\Desktop\Prescrption.png"/>
          <p:cNvPicPr>
            <a:picLocks noGrp="1" noChangeAspect="1" noChangeArrowheads="1"/>
          </p:cNvPicPr>
          <p:nvPr>
            <p:ph idx="1"/>
          </p:nvPr>
        </p:nvPicPr>
        <p:blipFill>
          <a:blip r:embed="rId2"/>
          <a:srcRect/>
          <a:stretch>
            <a:fillRect/>
          </a:stretch>
        </p:blipFill>
        <p:spPr bwMode="auto">
          <a:xfrm>
            <a:off x="685800" y="1697734"/>
            <a:ext cx="7086600" cy="4880536"/>
          </a:xfrm>
          <a:prstGeom prst="rect">
            <a:avLst/>
          </a:prstGeom>
          <a:noFill/>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Legible prescription </a:t>
            </a:r>
            <a:endParaRPr lang="en-IN" dirty="0"/>
          </a:p>
        </p:txBody>
      </p:sp>
      <p:sp>
        <p:nvSpPr>
          <p:cNvPr id="3" name="Content Placeholder 2"/>
          <p:cNvSpPr>
            <a:spLocks noGrp="1"/>
          </p:cNvSpPr>
          <p:nvPr>
            <p:ph idx="1"/>
          </p:nvPr>
        </p:nvSpPr>
        <p:spPr/>
        <p:txBody>
          <a:bodyPr>
            <a:normAutofit/>
          </a:bodyPr>
          <a:lstStyle/>
          <a:p>
            <a:r>
              <a:rPr lang="en-IN" dirty="0" smtClean="0"/>
              <a:t>MCI has issued a draft notification : Mandatory for doctors to write prescriptions in capital letters.</a:t>
            </a:r>
          </a:p>
          <a:p>
            <a:r>
              <a:rPr lang="en-IN" dirty="0" smtClean="0"/>
              <a:t>A recent survey finds</a:t>
            </a:r>
          </a:p>
          <a:p>
            <a:r>
              <a:rPr lang="en-IN" dirty="0" smtClean="0"/>
              <a:t>In 59% prescriptions handwriting not legible</a:t>
            </a:r>
          </a:p>
          <a:p>
            <a:r>
              <a:rPr lang="en-IN" dirty="0" smtClean="0"/>
              <a:t>In 64% cases :no mention of dosage</a:t>
            </a:r>
          </a:p>
          <a:p>
            <a:r>
              <a:rPr lang="en-IN" dirty="0" smtClean="0"/>
              <a:t>In 55% cases :duration not mentioned</a:t>
            </a:r>
          </a:p>
          <a:p>
            <a:r>
              <a:rPr lang="en-IN" dirty="0" smtClean="0"/>
              <a:t>In  89 % prescriptions Name of the Doctor  missing</a:t>
            </a:r>
          </a:p>
          <a:p>
            <a:r>
              <a:rPr lang="en-IN" dirty="0" smtClean="0"/>
              <a:t>In 20 % prescriptions, lacked signatures. </a:t>
            </a:r>
          </a:p>
          <a:p>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a:bodyPr>
          <a:lstStyle/>
          <a:p>
            <a:r>
              <a:rPr lang="en-US" sz="2800" dirty="0" smtClean="0"/>
              <a:t>Legible  handwriting .. Important ????</a:t>
            </a:r>
            <a:endParaRPr lang="en-US" sz="2800" dirty="0"/>
          </a:p>
        </p:txBody>
      </p:sp>
      <p:sp>
        <p:nvSpPr>
          <p:cNvPr id="3" name="Content Placeholder 2"/>
          <p:cNvSpPr>
            <a:spLocks noGrp="1"/>
          </p:cNvSpPr>
          <p:nvPr>
            <p:ph idx="1"/>
          </p:nvPr>
        </p:nvSpPr>
        <p:spPr>
          <a:xfrm>
            <a:off x="457200" y="1219200"/>
            <a:ext cx="7239000" cy="5236536"/>
          </a:xfrm>
        </p:spPr>
        <p:txBody>
          <a:bodyPr>
            <a:normAutofit fontScale="92500" lnSpcReduction="20000"/>
          </a:bodyPr>
          <a:lstStyle/>
          <a:p>
            <a:r>
              <a:rPr lang="en-US" dirty="0" smtClean="0"/>
              <a:t>Is failure to write prescription legibly negligence/ deficiency in service?</a:t>
            </a:r>
          </a:p>
          <a:p>
            <a:endParaRPr lang="en-US" dirty="0" smtClean="0"/>
          </a:p>
          <a:p>
            <a:pPr lvl="1"/>
            <a:r>
              <a:rPr lang="en-US" dirty="0" smtClean="0"/>
              <a:t>Yes!</a:t>
            </a:r>
          </a:p>
          <a:p>
            <a:pPr lvl="1"/>
            <a:r>
              <a:rPr lang="en-US" dirty="0" smtClean="0"/>
              <a:t>Patient of Asthma…….</a:t>
            </a:r>
            <a:r>
              <a:rPr lang="en-US" dirty="0" err="1" smtClean="0"/>
              <a:t>Amoxil</a:t>
            </a:r>
            <a:r>
              <a:rPr lang="en-US" dirty="0" smtClean="0"/>
              <a:t> tab (antibiotics)</a:t>
            </a:r>
          </a:p>
          <a:p>
            <a:pPr lvl="1"/>
            <a:r>
              <a:rPr lang="en-US" dirty="0" smtClean="0"/>
              <a:t>Misread by pharmacist as …</a:t>
            </a:r>
            <a:r>
              <a:rPr lang="en-US" dirty="0" err="1" smtClean="0"/>
              <a:t>Daonil</a:t>
            </a:r>
            <a:r>
              <a:rPr lang="en-US" dirty="0" smtClean="0"/>
              <a:t> (Hypoglycemic)</a:t>
            </a:r>
          </a:p>
          <a:p>
            <a:pPr lvl="1"/>
            <a:r>
              <a:rPr lang="en-US" dirty="0" smtClean="0"/>
              <a:t>Pharmacist  failed to refer back to doctor </a:t>
            </a:r>
          </a:p>
          <a:p>
            <a:pPr lvl="1"/>
            <a:r>
              <a:rPr lang="en-US" dirty="0" smtClean="0"/>
              <a:t>Permanent brain damage</a:t>
            </a:r>
          </a:p>
          <a:p>
            <a:pPr lvl="1"/>
            <a:endParaRPr lang="en-US" dirty="0" smtClean="0"/>
          </a:p>
          <a:p>
            <a:pPr lvl="1"/>
            <a:r>
              <a:rPr lang="en-US" dirty="0" smtClean="0"/>
              <a:t>Pregnant lady …..</a:t>
            </a:r>
            <a:r>
              <a:rPr lang="en-US" dirty="0" err="1" smtClean="0"/>
              <a:t>Trental</a:t>
            </a:r>
            <a:r>
              <a:rPr lang="en-US" dirty="0" smtClean="0"/>
              <a:t> (better blood circulation)</a:t>
            </a:r>
          </a:p>
          <a:p>
            <a:pPr lvl="1"/>
            <a:r>
              <a:rPr lang="en-US" dirty="0" smtClean="0"/>
              <a:t>Misread by Pharmacist as </a:t>
            </a:r>
            <a:r>
              <a:rPr lang="en-US" dirty="0" err="1" smtClean="0"/>
              <a:t>Tegrital</a:t>
            </a:r>
            <a:r>
              <a:rPr lang="en-US" dirty="0" smtClean="0"/>
              <a:t> (for abortion)</a:t>
            </a:r>
          </a:p>
          <a:p>
            <a:pPr lvl="1"/>
            <a:r>
              <a:rPr lang="en-US" dirty="0" smtClean="0"/>
              <a:t>Leads to abortion</a:t>
            </a:r>
          </a:p>
          <a:p>
            <a:endParaRPr lang="en-IN" dirty="0" smtClean="0"/>
          </a:p>
          <a:p>
            <a:pPr lvl="1"/>
            <a:endParaRPr lang="en-US" dirty="0" smtClean="0"/>
          </a:p>
          <a:p>
            <a:pPr lvl="1"/>
            <a:r>
              <a:rPr lang="en-US" dirty="0" smtClean="0"/>
              <a:t>Both held negligent …. 25% &amp; 75%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down)">
                                      <p:cBhvr>
                                        <p:cTn id="33" dur="500"/>
                                        <p:tgtEl>
                                          <p:spTgt spid="3">
                                            <p:txEl>
                                              <p:pRg st="6" end="6"/>
                                            </p:txEl>
                                          </p:spTgt>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wipe(down)">
                                      <p:cBhvr>
                                        <p:cTn id="36" dur="500"/>
                                        <p:tgtEl>
                                          <p:spTgt spid="3">
                                            <p:txEl>
                                              <p:pRg st="8" end="8"/>
                                            </p:txEl>
                                          </p:spTgt>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wipe(down)">
                                      <p:cBhvr>
                                        <p:cTn id="39" dur="500"/>
                                        <p:tgtEl>
                                          <p:spTgt spid="3">
                                            <p:txEl>
                                              <p:pRg st="9" end="9"/>
                                            </p:txEl>
                                          </p:spTgt>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down)">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wipe(down)">
                                      <p:cBhvr>
                                        <p:cTn id="47" dur="500"/>
                                        <p:tgtEl>
                                          <p:spTgt spid="3">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linds(horizontal)">
                                      <p:cBhvr>
                                        <p:cTn id="52" dur="500"/>
                                        <p:tgtEl>
                                          <p:spTgt spid="3">
                                            <p:txEl>
                                              <p:pRg st="8" end="8"/>
                                            </p:txEl>
                                          </p:spTgt>
                                        </p:tgtEl>
                                      </p:cBhvr>
                                    </p:animEffect>
                                  </p:childTnLst>
                                </p:cTn>
                              </p:par>
                              <p:par>
                                <p:cTn id="53" presetID="3" presetClass="entr" presetSubtype="10" fill="hold" nodeType="with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blinds(horizontal)">
                                      <p:cBhvr>
                                        <p:cTn id="55" dur="500"/>
                                        <p:tgtEl>
                                          <p:spTgt spid="3">
                                            <p:txEl>
                                              <p:pRg st="9" end="9"/>
                                            </p:txEl>
                                          </p:spTgt>
                                        </p:tgtEl>
                                      </p:cBhvr>
                                    </p:animEffect>
                                  </p:childTnLst>
                                </p:cTn>
                              </p:par>
                              <p:par>
                                <p:cTn id="56" presetID="3" presetClass="entr" presetSubtype="10" fill="hold" nodeType="with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blinds(horizontal)">
                                      <p:cBhvr>
                                        <p:cTn id="58" dur="500"/>
                                        <p:tgtEl>
                                          <p:spTgt spid="3">
                                            <p:txEl>
                                              <p:pRg st="10" end="1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Effect transition="in" filter="blinds(horizontal)">
                                      <p:cBhvr>
                                        <p:cTn id="6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dirty="0" smtClean="0"/>
              <a:t>It concerns you….</a:t>
            </a:r>
            <a:endParaRPr lang="en-US" dirty="0"/>
          </a:p>
        </p:txBody>
      </p:sp>
      <p:sp>
        <p:nvSpPr>
          <p:cNvPr id="3" name="Content Placeholder 2"/>
          <p:cNvSpPr>
            <a:spLocks noGrp="1"/>
          </p:cNvSpPr>
          <p:nvPr>
            <p:ph idx="1"/>
          </p:nvPr>
        </p:nvSpPr>
        <p:spPr>
          <a:xfrm>
            <a:off x="457200" y="1371600"/>
            <a:ext cx="7239000" cy="5084136"/>
          </a:xfrm>
        </p:spPr>
        <p:txBody>
          <a:bodyPr>
            <a:normAutofit/>
          </a:bodyPr>
          <a:lstStyle/>
          <a:p>
            <a:r>
              <a:rPr lang="en-US" dirty="0" smtClean="0"/>
              <a:t>What is the liability of a junior doctor? Is a doctor liable for negligence of his junior doctor/ nursing staff?</a:t>
            </a:r>
          </a:p>
          <a:p>
            <a:pPr lvl="1"/>
            <a:endParaRPr lang="en-US" dirty="0" smtClean="0"/>
          </a:p>
          <a:p>
            <a:pPr lvl="2"/>
            <a:r>
              <a:rPr lang="en-US" dirty="0" smtClean="0"/>
              <a:t>Delegate the task…..qualified, having appropriate experience, knowledge and skill to discharge the delegated task.</a:t>
            </a:r>
          </a:p>
          <a:p>
            <a:pPr lvl="2"/>
            <a:r>
              <a:rPr lang="en-US" dirty="0" smtClean="0"/>
              <a:t>Improper delegation.. Itself negligence</a:t>
            </a:r>
          </a:p>
          <a:p>
            <a:pPr lvl="2"/>
            <a:r>
              <a:rPr lang="en-US" dirty="0" smtClean="0"/>
              <a:t>Proper delegation- Vicariously liable</a:t>
            </a:r>
          </a:p>
          <a:p>
            <a:pPr lvl="2"/>
            <a:r>
              <a:rPr lang="en-US" dirty="0" smtClean="0"/>
              <a:t>Jr. Staff working independently.. OPD… senior may not be held liable but hospital…………….</a:t>
            </a:r>
          </a:p>
          <a:p>
            <a:pPr lvl="2"/>
            <a:r>
              <a:rPr lang="en-US" dirty="0" smtClean="0"/>
              <a:t>Negligence of nurse….. Doctor or hospital employing nurse will be held Vicariously liable </a:t>
            </a:r>
          </a:p>
          <a:p>
            <a:endParaRPr lang="en-US" dirty="0" smtClean="0"/>
          </a:p>
          <a:p>
            <a:endParaRPr lang="en-US" dirty="0" smtClean="0"/>
          </a:p>
          <a:p>
            <a:endParaRPr lang="en-US" dirty="0" smtClean="0"/>
          </a:p>
          <a:p>
            <a:pPr lvl="3">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dirty="0" smtClean="0"/>
              <a:t>dilemma</a:t>
            </a:r>
            <a:endParaRPr lang="en-US" dirty="0"/>
          </a:p>
        </p:txBody>
      </p:sp>
      <p:sp>
        <p:nvSpPr>
          <p:cNvPr id="3" name="Content Placeholder 2"/>
          <p:cNvSpPr>
            <a:spLocks noGrp="1"/>
          </p:cNvSpPr>
          <p:nvPr>
            <p:ph idx="1"/>
          </p:nvPr>
        </p:nvSpPr>
        <p:spPr>
          <a:xfrm>
            <a:off x="457200" y="1219200"/>
            <a:ext cx="7239000" cy="5236536"/>
          </a:xfrm>
        </p:spPr>
        <p:txBody>
          <a:bodyPr>
            <a:normAutofit/>
          </a:bodyPr>
          <a:lstStyle/>
          <a:p>
            <a:r>
              <a:rPr lang="en-US" dirty="0" smtClean="0"/>
              <a:t>Is it legal to employ non MBBS doctor in modern medicine hospitals?</a:t>
            </a:r>
          </a:p>
          <a:p>
            <a:endParaRPr lang="en-US" dirty="0" smtClean="0"/>
          </a:p>
          <a:p>
            <a:pPr lvl="2"/>
            <a:r>
              <a:rPr lang="en-US" dirty="0" smtClean="0"/>
              <a:t>Legal requirement is .. As per SC judgment </a:t>
            </a:r>
            <a:r>
              <a:rPr lang="en-US" i="1" dirty="0" err="1" smtClean="0"/>
              <a:t>Poonam</a:t>
            </a:r>
            <a:r>
              <a:rPr lang="en-US" i="1" dirty="0" smtClean="0"/>
              <a:t> </a:t>
            </a:r>
            <a:r>
              <a:rPr lang="en-US" i="1" dirty="0" err="1" smtClean="0"/>
              <a:t>Verma</a:t>
            </a:r>
            <a:r>
              <a:rPr lang="en-US" i="1" dirty="0" smtClean="0"/>
              <a:t> Vs </a:t>
            </a:r>
            <a:r>
              <a:rPr lang="en-US" i="1" dirty="0" err="1" smtClean="0"/>
              <a:t>Ashwini</a:t>
            </a:r>
            <a:r>
              <a:rPr lang="en-US" i="1" dirty="0" smtClean="0"/>
              <a:t> </a:t>
            </a:r>
            <a:r>
              <a:rPr lang="en-US" i="1" dirty="0" err="1" smtClean="0"/>
              <a:t>patel</a:t>
            </a:r>
            <a:r>
              <a:rPr lang="en-US" i="1" dirty="0" smtClean="0"/>
              <a:t>, 1996</a:t>
            </a:r>
            <a:r>
              <a:rPr lang="en-US" dirty="0" smtClean="0"/>
              <a:t>…. A doctor qualified and licensed in one system of medicine cannot practice in another system of medicine in which he is not licensed to practice.</a:t>
            </a:r>
          </a:p>
          <a:p>
            <a:pPr lvl="2"/>
            <a:endParaRPr lang="en-US" dirty="0" smtClean="0"/>
          </a:p>
          <a:p>
            <a:pPr lvl="2"/>
            <a:r>
              <a:rPr lang="en-US" dirty="0" smtClean="0"/>
              <a:t>This judgment does not prevent an Ayurvedic or Homeopathic doctor being employed in an allopathic hospital for rendering services like…… Hospital administrator, Nursing supervisor, Clinical assistant etc. as long as he is not prescribing/treating patient directly.</a:t>
            </a:r>
          </a:p>
          <a:p>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a:bodyPr>
          <a:lstStyle/>
          <a:p>
            <a:r>
              <a:rPr lang="en-US" dirty="0" smtClean="0"/>
              <a:t>Legal issues    </a:t>
            </a:r>
          </a:p>
          <a:p>
            <a:r>
              <a:rPr lang="en-US" dirty="0" smtClean="0"/>
              <a:t>Medical practice</a:t>
            </a:r>
          </a:p>
          <a:p>
            <a:endParaRPr lang="en-US" dirty="0" smtClean="0"/>
          </a:p>
          <a:p>
            <a:pPr lvl="3"/>
            <a:r>
              <a:rPr lang="en-US" dirty="0" smtClean="0"/>
              <a:t>Or   Medico legal issue</a:t>
            </a:r>
          </a:p>
          <a:p>
            <a:pPr lvl="3"/>
            <a:endParaRPr lang="en-US" dirty="0" smtClean="0"/>
          </a:p>
          <a:p>
            <a:r>
              <a:rPr lang="en-US" dirty="0" smtClean="0"/>
              <a:t>Any case/issue which concerns both Medicine (medical practice)  and Law</a:t>
            </a:r>
          </a:p>
          <a:p>
            <a:endParaRPr lang="en-US" dirty="0" smtClean="0"/>
          </a:p>
          <a:p>
            <a:pPr lvl="3"/>
            <a:r>
              <a:rPr lang="en-US" dirty="0" smtClean="0"/>
              <a:t>When the cause of injury/disease is unnatural or in violation of  Law</a:t>
            </a:r>
          </a:p>
          <a:p>
            <a:pPr lvl="3"/>
            <a:r>
              <a:rPr lang="en-US" dirty="0" smtClean="0"/>
              <a:t>When there may be clear cut possibility of claim/compensation under some </a:t>
            </a:r>
            <a:r>
              <a:rPr lang="en-US" dirty="0" smtClean="0"/>
              <a:t>Law (RTA- MV Act)</a:t>
            </a:r>
            <a:endParaRPr lang="en-US" dirty="0" smtClean="0"/>
          </a:p>
          <a:p>
            <a:pPr lvl="3"/>
            <a:r>
              <a:rPr lang="en-US" dirty="0" smtClean="0"/>
              <a:t>Fugitive from  Law</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wipe(down)">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dilemma</a:t>
            </a:r>
            <a:endParaRPr lang="en-US" dirty="0"/>
          </a:p>
        </p:txBody>
      </p:sp>
      <p:sp>
        <p:nvSpPr>
          <p:cNvPr id="3" name="Content Placeholder 2"/>
          <p:cNvSpPr>
            <a:spLocks noGrp="1"/>
          </p:cNvSpPr>
          <p:nvPr>
            <p:ph idx="1"/>
          </p:nvPr>
        </p:nvSpPr>
        <p:spPr>
          <a:xfrm>
            <a:off x="457200" y="1219200"/>
            <a:ext cx="7239000" cy="5236536"/>
          </a:xfrm>
        </p:spPr>
        <p:txBody>
          <a:bodyPr/>
          <a:lstStyle/>
          <a:p>
            <a:r>
              <a:rPr lang="en-US" dirty="0" smtClean="0"/>
              <a:t>Is an allopathic hospital liable if its employee, a non allopathic doctor, practices allopathy without causing apparent harm?</a:t>
            </a:r>
          </a:p>
          <a:p>
            <a:endParaRPr lang="en-US" dirty="0" smtClean="0"/>
          </a:p>
          <a:p>
            <a:pPr lvl="2"/>
            <a:r>
              <a:rPr lang="en-US" dirty="0" smtClean="0"/>
              <a:t>An illegality is an illegality.</a:t>
            </a:r>
          </a:p>
          <a:p>
            <a:pPr lvl="2"/>
            <a:r>
              <a:rPr lang="en-US" dirty="0" smtClean="0"/>
              <a:t>It does not cease to be so if not protested, or is tolerated or not complained against.</a:t>
            </a:r>
          </a:p>
          <a:p>
            <a:pPr lvl="2"/>
            <a:r>
              <a:rPr lang="en-US" dirty="0" smtClean="0"/>
              <a:t>It is an act of quackery as per SC judgment </a:t>
            </a:r>
            <a:r>
              <a:rPr lang="en-US" i="1" dirty="0" err="1" smtClean="0"/>
              <a:t>Poonam</a:t>
            </a:r>
            <a:r>
              <a:rPr lang="en-US" i="1" dirty="0" smtClean="0"/>
              <a:t> </a:t>
            </a:r>
            <a:r>
              <a:rPr lang="en-US" i="1" dirty="0" err="1" smtClean="0"/>
              <a:t>Verma</a:t>
            </a:r>
            <a:r>
              <a:rPr lang="en-US" i="1" dirty="0" smtClean="0"/>
              <a:t> Vs </a:t>
            </a:r>
            <a:r>
              <a:rPr lang="en-US" i="1" dirty="0" err="1" smtClean="0"/>
              <a:t>Ashwini</a:t>
            </a:r>
            <a:r>
              <a:rPr lang="en-US" i="1" dirty="0" smtClean="0"/>
              <a:t> </a:t>
            </a:r>
            <a:r>
              <a:rPr lang="en-US" i="1" dirty="0" err="1" smtClean="0"/>
              <a:t>patel</a:t>
            </a:r>
            <a:r>
              <a:rPr lang="en-US" i="1" dirty="0" smtClean="0"/>
              <a:t>, 1996</a:t>
            </a:r>
          </a:p>
          <a:p>
            <a:pPr lvl="2"/>
            <a:r>
              <a:rPr lang="en-US" dirty="0" smtClean="0"/>
              <a:t>The quack, the consultant under whose supervision he works, and the hospital in question are all liable under various statutes.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You may do this….</a:t>
            </a:r>
            <a:endParaRPr lang="en-US" dirty="0"/>
          </a:p>
        </p:txBody>
      </p:sp>
      <p:sp>
        <p:nvSpPr>
          <p:cNvPr id="3" name="Content Placeholder 2"/>
          <p:cNvSpPr>
            <a:spLocks noGrp="1"/>
          </p:cNvSpPr>
          <p:nvPr>
            <p:ph idx="1"/>
          </p:nvPr>
        </p:nvSpPr>
        <p:spPr>
          <a:xfrm>
            <a:off x="457200" y="1219200"/>
            <a:ext cx="7239000" cy="5236536"/>
          </a:xfrm>
        </p:spPr>
        <p:txBody>
          <a:bodyPr/>
          <a:lstStyle/>
          <a:p>
            <a:r>
              <a:rPr lang="en-US" dirty="0" smtClean="0"/>
              <a:t>What is the liability of a nursing home/ hospital where a consultant/ surgeon who is practicing independently admits/ operates a case?</a:t>
            </a:r>
          </a:p>
          <a:p>
            <a:endParaRPr lang="en-US" dirty="0" smtClean="0"/>
          </a:p>
          <a:p>
            <a:pPr lvl="2"/>
            <a:r>
              <a:rPr lang="en-US" dirty="0" smtClean="0"/>
              <a:t>Hospital authorities are responsible for the act of their all staff (nurses, doctors, and other…. Full time/part time, temporary/ permanent)</a:t>
            </a:r>
          </a:p>
          <a:p>
            <a:pPr lvl="2"/>
            <a:r>
              <a:rPr lang="en-US" dirty="0" smtClean="0"/>
              <a:t>The hospital authorities are usually held liable for the negligence occurring at the level of any of such personnel.</a:t>
            </a:r>
          </a:p>
          <a:p>
            <a:pPr lvl="2"/>
            <a:r>
              <a:rPr lang="en-US" dirty="0" smtClean="0"/>
              <a:t>Hospital raise bills…… take 20% commission </a:t>
            </a:r>
          </a:p>
          <a:p>
            <a:pPr lvl="2"/>
            <a:r>
              <a:rPr lang="en-US" dirty="0" smtClean="0"/>
              <a:t>Cannot escape their </a:t>
            </a:r>
            <a:r>
              <a:rPr lang="en-US" dirty="0" err="1" smtClean="0"/>
              <a:t>liabilty</a:t>
            </a:r>
            <a:r>
              <a:rPr lang="en-US" dirty="0" smtClean="0"/>
              <a: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99160"/>
          </a:xfrm>
        </p:spPr>
        <p:txBody>
          <a:bodyPr/>
          <a:lstStyle/>
          <a:p>
            <a:r>
              <a:rPr lang="en-US" dirty="0" err="1" smtClean="0"/>
              <a:t>anaesthesia</a:t>
            </a:r>
            <a:endParaRPr lang="en-US" dirty="0"/>
          </a:p>
        </p:txBody>
      </p:sp>
      <p:sp>
        <p:nvSpPr>
          <p:cNvPr id="3" name="Content Placeholder 2"/>
          <p:cNvSpPr>
            <a:spLocks noGrp="1"/>
          </p:cNvSpPr>
          <p:nvPr>
            <p:ph idx="1"/>
          </p:nvPr>
        </p:nvSpPr>
        <p:spPr>
          <a:xfrm>
            <a:off x="457200" y="1295400"/>
            <a:ext cx="7239000" cy="5160336"/>
          </a:xfrm>
        </p:spPr>
        <p:txBody>
          <a:bodyPr>
            <a:normAutofit/>
          </a:bodyPr>
          <a:lstStyle/>
          <a:p>
            <a:r>
              <a:rPr lang="en-US" dirty="0" smtClean="0"/>
              <a:t>What is the liability of an anesthetist? Is a surgeon / hospital vicariously liable for negligence of the anesthetist?</a:t>
            </a:r>
          </a:p>
          <a:p>
            <a:endParaRPr lang="en-US" dirty="0" smtClean="0"/>
          </a:p>
          <a:p>
            <a:pPr lvl="2"/>
            <a:r>
              <a:rPr lang="en-US" dirty="0" smtClean="0"/>
              <a:t>The anesthetist  is liable</a:t>
            </a:r>
          </a:p>
          <a:p>
            <a:pPr lvl="2"/>
            <a:r>
              <a:rPr lang="en-US" dirty="0" smtClean="0"/>
              <a:t>Respondent Superior … Captain of the ship</a:t>
            </a:r>
          </a:p>
          <a:p>
            <a:pPr lvl="2"/>
            <a:r>
              <a:rPr lang="en-US" dirty="0" smtClean="0"/>
              <a:t>Surgeon will be liable vicariously</a:t>
            </a:r>
          </a:p>
          <a:p>
            <a:pPr lvl="2"/>
            <a:r>
              <a:rPr lang="en-US" dirty="0" smtClean="0"/>
              <a:t>Hospital will also be liable vicariously</a:t>
            </a:r>
          </a:p>
          <a:p>
            <a:pPr lvl="2"/>
            <a:r>
              <a:rPr lang="en-US" dirty="0" smtClean="0"/>
              <a:t>Dr. U.K. </a:t>
            </a:r>
            <a:r>
              <a:rPr lang="en-US" dirty="0" err="1" smtClean="0"/>
              <a:t>Kini</a:t>
            </a:r>
            <a:r>
              <a:rPr lang="en-US" dirty="0" smtClean="0"/>
              <a:t> Vs K. </a:t>
            </a:r>
            <a:r>
              <a:rPr lang="en-US" dirty="0" err="1" smtClean="0"/>
              <a:t>Vasudeva</a:t>
            </a:r>
            <a:r>
              <a:rPr lang="en-US" dirty="0" smtClean="0"/>
              <a:t> : cardiac arrest of a patient… on account of non conducting of proper pre-</a:t>
            </a:r>
            <a:r>
              <a:rPr lang="en-US" dirty="0" err="1" smtClean="0"/>
              <a:t>anasethetic</a:t>
            </a:r>
            <a:r>
              <a:rPr lang="en-US" dirty="0" smtClean="0"/>
              <a:t>  test… patient died.</a:t>
            </a:r>
          </a:p>
          <a:p>
            <a:pPr lvl="2"/>
            <a:r>
              <a:rPr lang="en-US" dirty="0" smtClean="0"/>
              <a:t>Surgeon &amp; Anaesthetic held liable to pay compensation  in the ratio of 1:3</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catch-22 situation </a:t>
            </a:r>
            <a:endParaRPr lang="en-US" dirty="0"/>
          </a:p>
        </p:txBody>
      </p:sp>
      <p:sp>
        <p:nvSpPr>
          <p:cNvPr id="3" name="Content Placeholder 2"/>
          <p:cNvSpPr>
            <a:spLocks noGrp="1"/>
          </p:cNvSpPr>
          <p:nvPr>
            <p:ph idx="1"/>
          </p:nvPr>
        </p:nvSpPr>
        <p:spPr>
          <a:xfrm>
            <a:off x="457200" y="1066800"/>
            <a:ext cx="7239000" cy="5388936"/>
          </a:xfrm>
        </p:spPr>
        <p:txBody>
          <a:bodyPr>
            <a:normAutofit/>
          </a:bodyPr>
          <a:lstStyle/>
          <a:p>
            <a:r>
              <a:rPr lang="en-US" dirty="0" smtClean="0"/>
              <a:t>Can  un-</a:t>
            </a:r>
            <a:r>
              <a:rPr lang="en-US" dirty="0" err="1" smtClean="0"/>
              <a:t>crossmatched</a:t>
            </a:r>
            <a:r>
              <a:rPr lang="en-US" dirty="0" smtClean="0"/>
              <a:t> blood be transfused in any circumstances?</a:t>
            </a:r>
          </a:p>
          <a:p>
            <a:pPr lvl="2"/>
            <a:endParaRPr lang="en-US" dirty="0" smtClean="0"/>
          </a:p>
          <a:p>
            <a:pPr lvl="2"/>
            <a:endParaRPr lang="en-US" dirty="0" smtClean="0"/>
          </a:p>
          <a:p>
            <a:pPr lvl="2"/>
            <a:r>
              <a:rPr lang="en-US" dirty="0" smtClean="0"/>
              <a:t>Legally, there are no specific guidelines for blood transfusion in specific situation</a:t>
            </a:r>
          </a:p>
          <a:p>
            <a:pPr lvl="2"/>
            <a:r>
              <a:rPr lang="en-US" dirty="0" smtClean="0"/>
              <a:t>Ordinarily this act will be a negligent act</a:t>
            </a:r>
          </a:p>
          <a:p>
            <a:pPr lvl="2"/>
            <a:r>
              <a:rPr lang="en-US" dirty="0" smtClean="0"/>
              <a:t>In view of emergency situation and for saving of life of patient it can be done </a:t>
            </a:r>
          </a:p>
          <a:p>
            <a:pPr lvl="2"/>
            <a:r>
              <a:rPr lang="en-US" dirty="0" smtClean="0"/>
              <a:t>Only the first bottle …..</a:t>
            </a:r>
          </a:p>
          <a:p>
            <a:pPr lvl="2"/>
            <a:endParaRPr lang="en-US" dirty="0" smtClean="0"/>
          </a:p>
          <a:p>
            <a:endParaRPr lang="en-US" dirty="0" smtClean="0"/>
          </a:p>
          <a:p>
            <a:endParaRPr lang="en-US" dirty="0" smtClean="0"/>
          </a:p>
          <a:p>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lstStyle/>
          <a:p>
            <a:r>
              <a:rPr lang="en-US" dirty="0" smtClean="0"/>
              <a:t>Who will be liable for transfusing un-cross matched blood?</a:t>
            </a:r>
          </a:p>
          <a:p>
            <a:endParaRPr lang="en-US" dirty="0" smtClean="0"/>
          </a:p>
          <a:p>
            <a:r>
              <a:rPr lang="en-US" dirty="0" smtClean="0"/>
              <a:t>Can the only available histo-pathological slide be given to the patient for second opinion?</a:t>
            </a:r>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Crisis situation</a:t>
            </a:r>
            <a:endParaRPr lang="en-US" dirty="0"/>
          </a:p>
        </p:txBody>
      </p:sp>
      <p:sp>
        <p:nvSpPr>
          <p:cNvPr id="3" name="Content Placeholder 2"/>
          <p:cNvSpPr>
            <a:spLocks noGrp="1"/>
          </p:cNvSpPr>
          <p:nvPr>
            <p:ph idx="1"/>
          </p:nvPr>
        </p:nvSpPr>
        <p:spPr>
          <a:xfrm>
            <a:off x="457200" y="1219200"/>
            <a:ext cx="7239000" cy="5236536"/>
          </a:xfrm>
        </p:spPr>
        <p:txBody>
          <a:bodyPr>
            <a:normAutofit/>
          </a:bodyPr>
          <a:lstStyle/>
          <a:p>
            <a:pPr algn="just"/>
            <a:r>
              <a:rPr lang="en-US" sz="2400" dirty="0" smtClean="0"/>
              <a:t>A gynecologist-obstetrician needs to perform an emergency LSCS on a patient past midnight but no anesthetist is available. What should she do? If her husband is a surgeon and can give spinal anesthesia, can she request him to do so?</a:t>
            </a:r>
          </a:p>
          <a:p>
            <a:pPr lvl="2" algn="just"/>
            <a:r>
              <a:rPr lang="en-US" dirty="0" smtClean="0"/>
              <a:t>If facility is available nearby… transfer the patient.</a:t>
            </a:r>
          </a:p>
          <a:p>
            <a:pPr lvl="2" algn="just"/>
            <a:r>
              <a:rPr lang="en-US" dirty="0" smtClean="0"/>
              <a:t>If not, and the patient is unwilling to go elsewhere, request the gynecologist to manage within the available resources</a:t>
            </a:r>
          </a:p>
          <a:p>
            <a:pPr lvl="2" algn="just"/>
            <a:r>
              <a:rPr lang="en-US" dirty="0" smtClean="0"/>
              <a:t>Question of life &amp; death, Facility for anesthesia is available.</a:t>
            </a:r>
          </a:p>
          <a:p>
            <a:pPr lvl="2" algn="just"/>
            <a:r>
              <a:rPr lang="en-US" dirty="0" smtClean="0"/>
              <a:t> relatives are informed about the situation, informed consent obtained</a:t>
            </a:r>
          </a:p>
          <a:p>
            <a:pPr lvl="2" algn="just"/>
            <a:r>
              <a:rPr lang="en-US" dirty="0" smtClean="0"/>
              <a:t>There is nothing wrong in getting necessary help from the husband.</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Bizarre situation</a:t>
            </a:r>
            <a:endParaRPr lang="en-US" dirty="0"/>
          </a:p>
        </p:txBody>
      </p:sp>
      <p:sp>
        <p:nvSpPr>
          <p:cNvPr id="3" name="Content Placeholder 2"/>
          <p:cNvSpPr>
            <a:spLocks noGrp="1"/>
          </p:cNvSpPr>
          <p:nvPr>
            <p:ph idx="1"/>
          </p:nvPr>
        </p:nvSpPr>
        <p:spPr>
          <a:xfrm>
            <a:off x="457200" y="990600"/>
            <a:ext cx="7239000" cy="5465136"/>
          </a:xfrm>
        </p:spPr>
        <p:txBody>
          <a:bodyPr>
            <a:normAutofit/>
          </a:bodyPr>
          <a:lstStyle/>
          <a:p>
            <a:r>
              <a:rPr lang="en-US" dirty="0" smtClean="0"/>
              <a:t>Patient not leaving the hospital, though cured;</a:t>
            </a:r>
          </a:p>
          <a:p>
            <a:pPr lvl="1"/>
            <a:r>
              <a:rPr lang="en-US" dirty="0" smtClean="0"/>
              <a:t>Can this overstay be regarded as illegal forcible stay?</a:t>
            </a:r>
          </a:p>
          <a:p>
            <a:pPr lvl="1"/>
            <a:r>
              <a:rPr lang="en-US" dirty="0" smtClean="0"/>
              <a:t>Is there a time limit for overstay?</a:t>
            </a:r>
          </a:p>
          <a:p>
            <a:pPr lvl="1"/>
            <a:r>
              <a:rPr lang="en-US" dirty="0" smtClean="0"/>
              <a:t>Can hospital authorities be penalized for forcibly evicting the patient?</a:t>
            </a:r>
          </a:p>
          <a:p>
            <a:pPr lvl="4"/>
            <a:r>
              <a:rPr lang="en-US" dirty="0" smtClean="0"/>
              <a:t>Yes, this can be legally proven as illegal, enforced overstay.</a:t>
            </a:r>
          </a:p>
          <a:p>
            <a:pPr lvl="4"/>
            <a:r>
              <a:rPr lang="en-US" dirty="0" smtClean="0"/>
              <a:t>No. Overstay is wrong </a:t>
            </a:r>
            <a:r>
              <a:rPr lang="en-US" i="1" dirty="0" smtClean="0"/>
              <a:t>per se</a:t>
            </a:r>
            <a:r>
              <a:rPr lang="en-US" dirty="0" smtClean="0"/>
              <a:t>. There can’t be a limit for a wrong thing.</a:t>
            </a:r>
          </a:p>
          <a:p>
            <a:pPr lvl="4"/>
            <a:r>
              <a:rPr lang="en-US" dirty="0" smtClean="0"/>
              <a:t>Yes. This will amount to taking law in their hands. In addition, it is likely to amount to medical malpractice/ negligence.</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dirty="0" smtClean="0"/>
              <a:t>Thorny situations</a:t>
            </a:r>
            <a:endParaRPr lang="en-US" dirty="0"/>
          </a:p>
        </p:txBody>
      </p:sp>
      <p:sp>
        <p:nvSpPr>
          <p:cNvPr id="3" name="Content Placeholder 2"/>
          <p:cNvSpPr>
            <a:spLocks noGrp="1"/>
          </p:cNvSpPr>
          <p:nvPr>
            <p:ph idx="1"/>
          </p:nvPr>
        </p:nvSpPr>
        <p:spPr>
          <a:xfrm>
            <a:off x="457200" y="1295400"/>
            <a:ext cx="7239000" cy="5160336"/>
          </a:xfrm>
        </p:spPr>
        <p:txBody>
          <a:bodyPr>
            <a:normAutofit fontScale="92500" lnSpcReduction="10000"/>
          </a:bodyPr>
          <a:lstStyle/>
          <a:p>
            <a:r>
              <a:rPr lang="en-US" dirty="0" smtClean="0"/>
              <a:t>Medical records --- Whose property?</a:t>
            </a:r>
          </a:p>
          <a:p>
            <a:endParaRPr lang="en-US" dirty="0" smtClean="0"/>
          </a:p>
          <a:p>
            <a:endParaRPr lang="en-US" dirty="0" smtClean="0"/>
          </a:p>
          <a:p>
            <a:r>
              <a:rPr lang="en-US" dirty="0" smtClean="0"/>
              <a:t>Sometimes patients demand possession of original hospital records. When refused, they get violent. What to do?</a:t>
            </a:r>
          </a:p>
          <a:p>
            <a:r>
              <a:rPr lang="en-US" dirty="0" smtClean="0"/>
              <a:t>How long should the medical records be preserved ? </a:t>
            </a:r>
          </a:p>
          <a:p>
            <a:r>
              <a:rPr lang="en-US" dirty="0" smtClean="0">
                <a:solidFill>
                  <a:srgbClr val="FF0000"/>
                </a:solidFill>
              </a:rPr>
              <a:t>http://www.enotes.com/everyday-law-encyclopedia/medicalrecords </a:t>
            </a:r>
          </a:p>
          <a:p>
            <a:r>
              <a:rPr lang="en-US" dirty="0" smtClean="0">
                <a:solidFill>
                  <a:srgbClr val="FF0000"/>
                </a:solidFill>
              </a:rPr>
              <a:t> Indian Medical Council (professional Conduct, Etiquette and Ethics  Regulation, 2002)</a:t>
            </a:r>
          </a:p>
          <a:p>
            <a:r>
              <a:rPr lang="en-US" dirty="0" smtClean="0">
                <a:solidFill>
                  <a:srgbClr val="FF0000"/>
                </a:solidFill>
              </a:rPr>
              <a:t>DGHS letter no. 10-3/68-MH dated 31-8-68</a:t>
            </a:r>
          </a:p>
          <a:p>
            <a:pPr>
              <a:buNone/>
            </a:pPr>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5105400" y="3886200"/>
            <a:ext cx="4038600" cy="1317674"/>
          </a:xfrm>
        </p:spPr>
        <p:txBody>
          <a:bodyPr>
            <a:normAutofit/>
          </a:bodyPr>
          <a:lstStyle/>
          <a:p>
            <a:pPr>
              <a:lnSpc>
                <a:spcPct val="150000"/>
              </a:lnSpc>
            </a:pPr>
            <a:r>
              <a:rPr lang="en-US" sz="2400" dirty="0" smtClean="0"/>
              <a:t>lavleshkumar@hotmail.com</a:t>
            </a:r>
          </a:p>
        </p:txBody>
      </p:sp>
      <p:sp>
        <p:nvSpPr>
          <p:cNvPr id="4" name="Picture Placeholder 3"/>
          <p:cNvSpPr>
            <a:spLocks noGrp="1"/>
          </p:cNvSpPr>
          <p:nvPr>
            <p:ph type="pic" idx="1"/>
          </p:nvPr>
        </p:nvSpPr>
        <p:spPr>
          <a:xfrm>
            <a:off x="533400" y="990600"/>
            <a:ext cx="4206240" cy="4206240"/>
          </a:xfrm>
        </p:spPr>
      </p:sp>
      <p:sp>
        <p:nvSpPr>
          <p:cNvPr id="5" name="Action Button: Help 4">
            <a:hlinkClick r:id="" action="ppaction://noaction" highlightClick="1"/>
          </p:cNvPr>
          <p:cNvSpPr/>
          <p:nvPr/>
        </p:nvSpPr>
        <p:spPr>
          <a:xfrm>
            <a:off x="2133600" y="2286000"/>
            <a:ext cx="2667000" cy="2438400"/>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smtClean="0"/>
              <a:t>Situations – labeling MLC </a:t>
            </a:r>
            <a:endParaRPr lang="en-US" dirty="0"/>
          </a:p>
        </p:txBody>
      </p:sp>
      <p:sp>
        <p:nvSpPr>
          <p:cNvPr id="3" name="Content Placeholder 2"/>
          <p:cNvSpPr>
            <a:spLocks noGrp="1"/>
          </p:cNvSpPr>
          <p:nvPr>
            <p:ph idx="1"/>
          </p:nvPr>
        </p:nvSpPr>
        <p:spPr>
          <a:xfrm>
            <a:off x="457200" y="990600"/>
            <a:ext cx="7239000" cy="5465136"/>
          </a:xfrm>
        </p:spPr>
        <p:txBody>
          <a:bodyPr>
            <a:normAutofit/>
          </a:bodyPr>
          <a:lstStyle/>
          <a:p>
            <a:r>
              <a:rPr lang="en-US" dirty="0" smtClean="0"/>
              <a:t>There is no  specific or legal definition </a:t>
            </a:r>
          </a:p>
          <a:p>
            <a:pPr>
              <a:buNone/>
            </a:pPr>
            <a:r>
              <a:rPr lang="en-US" dirty="0" smtClean="0"/>
              <a:t>However :</a:t>
            </a:r>
          </a:p>
          <a:p>
            <a:r>
              <a:rPr lang="en-US" dirty="0" smtClean="0"/>
              <a:t>Brought by </a:t>
            </a:r>
            <a:r>
              <a:rPr lang="en-US" dirty="0" smtClean="0"/>
              <a:t>police to the hospital</a:t>
            </a:r>
            <a:endParaRPr lang="en-US" dirty="0" smtClean="0"/>
          </a:p>
          <a:p>
            <a:r>
              <a:rPr lang="en-US" dirty="0" smtClean="0"/>
              <a:t>Police register a case </a:t>
            </a:r>
            <a:r>
              <a:rPr lang="en-US" dirty="0" smtClean="0"/>
              <a:t> while the patient is in  </a:t>
            </a:r>
            <a:r>
              <a:rPr lang="en-US" dirty="0" smtClean="0"/>
              <a:t>hospital</a:t>
            </a:r>
          </a:p>
          <a:p>
            <a:r>
              <a:rPr lang="en-US" dirty="0" smtClean="0"/>
              <a:t>Relative allege foul play or request otherwise</a:t>
            </a:r>
          </a:p>
          <a:p>
            <a:r>
              <a:rPr lang="en-US" dirty="0" smtClean="0"/>
              <a:t>Doctor suspect foul play</a:t>
            </a:r>
          </a:p>
          <a:p>
            <a:r>
              <a:rPr lang="en-US" dirty="0" smtClean="0"/>
              <a:t>Obvious possibility of a case leading to litigation</a:t>
            </a:r>
          </a:p>
          <a:p>
            <a:r>
              <a:rPr lang="en-US" dirty="0" smtClean="0"/>
              <a:t>Order of competent authority</a:t>
            </a:r>
          </a:p>
          <a:p>
            <a:r>
              <a:rPr lang="en-US" dirty="0" smtClean="0"/>
              <a:t>Any other situation where the doctor, in his discretion, deems it fit</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Medico legal issues : Guidelines to medical officers</a:t>
            </a:r>
            <a:endParaRPr lang="en-US" sz="2200" dirty="0"/>
          </a:p>
        </p:txBody>
      </p:sp>
      <p:sp>
        <p:nvSpPr>
          <p:cNvPr id="3" name="Content Placeholder 2"/>
          <p:cNvSpPr>
            <a:spLocks noGrp="1"/>
          </p:cNvSpPr>
          <p:nvPr>
            <p:ph idx="1"/>
          </p:nvPr>
        </p:nvSpPr>
        <p:spPr/>
        <p:txBody>
          <a:bodyPr/>
          <a:lstStyle/>
          <a:p>
            <a:r>
              <a:rPr lang="en-US" dirty="0" smtClean="0"/>
              <a:t> As per Army publication a  </a:t>
            </a:r>
            <a:r>
              <a:rPr lang="en-US" dirty="0" smtClean="0"/>
              <a:t>medico legal  case is defined as follows:</a:t>
            </a:r>
          </a:p>
          <a:p>
            <a:endParaRPr lang="en-US" dirty="0" smtClean="0"/>
          </a:p>
          <a:p>
            <a:pPr algn="just"/>
            <a:r>
              <a:rPr lang="en-US" dirty="0" smtClean="0"/>
              <a:t>“Any case of injury or ailment where, the attending doctor after history taking and clinical examination, considers that investigations by law enforcement agencies are warranted to ascertain circumstances and fix responsibility regarding the said injury or ailment according to the Law”.</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Examples:</a:t>
            </a:r>
            <a:endParaRPr lang="en-US" dirty="0"/>
          </a:p>
        </p:txBody>
      </p:sp>
      <p:sp>
        <p:nvSpPr>
          <p:cNvPr id="3" name="Content Placeholder 2"/>
          <p:cNvSpPr>
            <a:spLocks noGrp="1"/>
          </p:cNvSpPr>
          <p:nvPr>
            <p:ph idx="1"/>
          </p:nvPr>
        </p:nvSpPr>
        <p:spPr>
          <a:xfrm>
            <a:off x="457200" y="1066800"/>
            <a:ext cx="7239000" cy="5388936"/>
          </a:xfrm>
        </p:spPr>
        <p:txBody>
          <a:bodyPr>
            <a:normAutofit/>
          </a:bodyPr>
          <a:lstStyle/>
          <a:p>
            <a:r>
              <a:rPr lang="en-US" dirty="0" smtClean="0"/>
              <a:t>Assault &amp; battery, including domestic violence &amp; child abuse</a:t>
            </a:r>
          </a:p>
          <a:p>
            <a:r>
              <a:rPr lang="en-US" dirty="0" smtClean="0"/>
              <a:t>RTA, Industrial accidents</a:t>
            </a:r>
          </a:p>
          <a:p>
            <a:r>
              <a:rPr lang="en-US" dirty="0" smtClean="0"/>
              <a:t>Cases of trauma with suspicion of foul play</a:t>
            </a:r>
          </a:p>
          <a:p>
            <a:r>
              <a:rPr lang="en-US" dirty="0" smtClean="0"/>
              <a:t>Electrical injuries</a:t>
            </a:r>
          </a:p>
          <a:p>
            <a:r>
              <a:rPr lang="en-US" dirty="0" smtClean="0"/>
              <a:t>Poisoning, Alcohol intoxication</a:t>
            </a:r>
          </a:p>
          <a:p>
            <a:r>
              <a:rPr lang="en-US" dirty="0" smtClean="0"/>
              <a:t>Undiagnosed coma</a:t>
            </a:r>
          </a:p>
          <a:p>
            <a:r>
              <a:rPr lang="en-US" dirty="0" smtClean="0"/>
              <a:t>Chemical injuries</a:t>
            </a:r>
          </a:p>
          <a:p>
            <a:r>
              <a:rPr lang="en-US" dirty="0" smtClean="0"/>
              <a:t>Burns &amp; scalds</a:t>
            </a:r>
          </a:p>
          <a:p>
            <a:r>
              <a:rPr lang="en-US" dirty="0" smtClean="0"/>
              <a:t>Sexual offences</a:t>
            </a:r>
          </a:p>
          <a:p>
            <a:r>
              <a:rPr lang="en-US" dirty="0" smtClean="0"/>
              <a:t>Criminal abortions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2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239000" cy="6227136"/>
          </a:xfrm>
        </p:spPr>
        <p:txBody>
          <a:bodyPr/>
          <a:lstStyle/>
          <a:p>
            <a:r>
              <a:rPr lang="en-US" dirty="0" smtClean="0"/>
              <a:t>Attempted suicide</a:t>
            </a:r>
          </a:p>
          <a:p>
            <a:r>
              <a:rPr lang="en-US" dirty="0" smtClean="0"/>
              <a:t>Cases of asphyxia  (hanging, suffocation, strangulation, drowning etc.)</a:t>
            </a:r>
          </a:p>
          <a:p>
            <a:r>
              <a:rPr lang="en-US" dirty="0" smtClean="0"/>
              <a:t>Custodial deaths</a:t>
            </a:r>
          </a:p>
          <a:p>
            <a:r>
              <a:rPr lang="en-US" dirty="0" smtClean="0"/>
              <a:t>Death in operation theatre</a:t>
            </a:r>
          </a:p>
          <a:p>
            <a:r>
              <a:rPr lang="en-US" dirty="0" smtClean="0"/>
              <a:t>Unnatural deaths</a:t>
            </a:r>
          </a:p>
          <a:p>
            <a:r>
              <a:rPr lang="en-US" dirty="0" smtClean="0"/>
              <a:t>Death due to snake &amp; animal bite</a:t>
            </a:r>
          </a:p>
          <a:p>
            <a:r>
              <a:rPr lang="en-US" dirty="0" smtClean="0"/>
              <a:t>Fire arm injuries</a:t>
            </a:r>
          </a:p>
          <a:p>
            <a:r>
              <a:rPr lang="en-US" dirty="0" smtClean="0"/>
              <a:t>Drug overdose</a:t>
            </a:r>
          </a:p>
          <a:p>
            <a:r>
              <a:rPr lang="en-US" dirty="0" smtClean="0"/>
              <a:t>Drug abuse</a:t>
            </a:r>
          </a:p>
          <a:p>
            <a:r>
              <a:rPr lang="en-US" dirty="0" smtClean="0"/>
              <a:t>Dead brought to hospital</a:t>
            </a:r>
          </a:p>
          <a:p>
            <a:r>
              <a:rPr lang="en-US" dirty="0" smtClean="0"/>
              <a:t>Death occurring within 24 hours of hospitalization without diagnosis</a:t>
            </a:r>
          </a:p>
          <a:p>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27760"/>
          </a:xfrm>
        </p:spPr>
        <p:txBody>
          <a:bodyPr>
            <a:normAutofit fontScale="90000"/>
          </a:bodyPr>
          <a:lstStyle/>
          <a:p>
            <a:r>
              <a:rPr lang="en-US" dirty="0" smtClean="0"/>
              <a:t>You must not do….. ………..    Professional  misconduct</a:t>
            </a:r>
            <a:endParaRPr lang="en-US" dirty="0"/>
          </a:p>
        </p:txBody>
      </p:sp>
      <p:sp>
        <p:nvSpPr>
          <p:cNvPr id="3" name="Content Placeholder 2"/>
          <p:cNvSpPr>
            <a:spLocks noGrp="1"/>
          </p:cNvSpPr>
          <p:nvPr>
            <p:ph idx="1"/>
          </p:nvPr>
        </p:nvSpPr>
        <p:spPr>
          <a:xfrm>
            <a:off x="228600" y="1600200"/>
            <a:ext cx="7848600" cy="4855536"/>
          </a:xfrm>
        </p:spPr>
        <p:txBody>
          <a:bodyPr>
            <a:normAutofit fontScale="92500"/>
          </a:bodyPr>
          <a:lstStyle/>
          <a:p>
            <a:r>
              <a:rPr lang="en-US" dirty="0" smtClean="0"/>
              <a:t>On duty – liquor/ drugs</a:t>
            </a:r>
          </a:p>
          <a:p>
            <a:r>
              <a:rPr lang="en-US" dirty="0" smtClean="0"/>
              <a:t>Inappropriate involvement with patient/attendants</a:t>
            </a:r>
          </a:p>
          <a:p>
            <a:r>
              <a:rPr lang="en-US" dirty="0" smtClean="0"/>
              <a:t>Never refuse treat on religious ground</a:t>
            </a:r>
          </a:p>
          <a:p>
            <a:r>
              <a:rPr lang="en-US" dirty="0" smtClean="0"/>
              <a:t>No canvassing or engaging touts</a:t>
            </a:r>
          </a:p>
          <a:p>
            <a:r>
              <a:rPr lang="en-US" dirty="0" smtClean="0"/>
              <a:t>No dichotomy</a:t>
            </a:r>
          </a:p>
          <a:p>
            <a:r>
              <a:rPr lang="en-US" dirty="0" smtClean="0"/>
              <a:t>Avoid act of omission &amp; Act of commission</a:t>
            </a:r>
          </a:p>
          <a:p>
            <a:r>
              <a:rPr lang="en-US" dirty="0" smtClean="0"/>
              <a:t>No appearance on TV for publicity</a:t>
            </a:r>
          </a:p>
          <a:p>
            <a:r>
              <a:rPr lang="en-US" dirty="0" smtClean="0"/>
              <a:t>No association/ assistance with unqualified person……………………………………………………</a:t>
            </a:r>
          </a:p>
          <a:p>
            <a:endParaRPr lang="en-US" dirty="0" smtClean="0"/>
          </a:p>
          <a:p>
            <a:pPr>
              <a:buNone/>
            </a:pPr>
            <a:r>
              <a:rPr lang="en-US" dirty="0" smtClean="0"/>
              <a:t>	http://forensicwayout.com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 foreigner dying in your hospital</a:t>
            </a:r>
            <a:endParaRPr lang="en-IN" dirty="0"/>
          </a:p>
        </p:txBody>
      </p:sp>
      <p:sp>
        <p:nvSpPr>
          <p:cNvPr id="3" name="Content Placeholder 2"/>
          <p:cNvSpPr>
            <a:spLocks noGrp="1"/>
          </p:cNvSpPr>
          <p:nvPr>
            <p:ph idx="1"/>
          </p:nvPr>
        </p:nvSpPr>
        <p:spPr/>
        <p:txBody>
          <a:bodyPr/>
          <a:lstStyle/>
          <a:p>
            <a:r>
              <a:rPr lang="en-IN" dirty="0" smtClean="0"/>
              <a:t>1.What is the medico-legal responsibility of the hospital management in such medico legal patient death?</a:t>
            </a:r>
          </a:p>
          <a:p>
            <a:r>
              <a:rPr lang="en-IN" dirty="0" smtClean="0"/>
              <a:t>2. What if the relatives do not take away the dead body?</a:t>
            </a:r>
          </a:p>
          <a:p>
            <a:r>
              <a:rPr lang="en-IN" dirty="0" smtClean="0"/>
              <a:t>3. What are the requirements for embalming of the dead body?</a:t>
            </a:r>
            <a:endParaRPr lang="en-IN"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Do You have a  choice ?</a:t>
            </a:r>
            <a:endParaRPr lang="en-US" dirty="0"/>
          </a:p>
        </p:txBody>
      </p:sp>
      <p:sp>
        <p:nvSpPr>
          <p:cNvPr id="3" name="Content Placeholder 2"/>
          <p:cNvSpPr>
            <a:spLocks noGrp="1"/>
          </p:cNvSpPr>
          <p:nvPr>
            <p:ph idx="1"/>
          </p:nvPr>
        </p:nvSpPr>
        <p:spPr>
          <a:xfrm>
            <a:off x="457200" y="1219200"/>
            <a:ext cx="7239000" cy="5312736"/>
          </a:xfrm>
        </p:spPr>
        <p:txBody>
          <a:bodyPr/>
          <a:lstStyle/>
          <a:p>
            <a:r>
              <a:rPr lang="en-US" dirty="0" smtClean="0"/>
              <a:t>Does refusing a patient to attend constitute negligence?</a:t>
            </a:r>
          </a:p>
          <a:p>
            <a:endParaRPr lang="en-US" dirty="0" smtClean="0"/>
          </a:p>
          <a:p>
            <a:pPr lvl="2"/>
            <a:r>
              <a:rPr lang="en-US" dirty="0" smtClean="0"/>
              <a:t>Free to choose</a:t>
            </a:r>
          </a:p>
          <a:p>
            <a:pPr lvl="2"/>
            <a:r>
              <a:rPr lang="en-US" dirty="0" smtClean="0"/>
              <a:t>Exercise due care before deciding  to accept a case</a:t>
            </a:r>
          </a:p>
          <a:p>
            <a:pPr lvl="2"/>
            <a:r>
              <a:rPr lang="en-US" dirty="0" smtClean="0"/>
              <a:t>Must not accept beyond his level of competence</a:t>
            </a:r>
          </a:p>
          <a:p>
            <a:pPr lvl="2"/>
            <a:r>
              <a:rPr lang="en-US" dirty="0" smtClean="0"/>
              <a:t>This liberty ceases in cases of accident, injury, emergency</a:t>
            </a:r>
          </a:p>
          <a:p>
            <a:pPr lvl="2"/>
            <a:endParaRPr lang="en-US" dirty="0" smtClean="0"/>
          </a:p>
          <a:p>
            <a:pPr lvl="2"/>
            <a:r>
              <a:rPr lang="en-US" dirty="0" smtClean="0"/>
              <a:t>Hospital/ nursing homes, clinics or doctors who profess in writing …..  24X7</a:t>
            </a:r>
          </a:p>
          <a:p>
            <a:pPr lvl="2"/>
            <a:r>
              <a:rPr lang="en-US" dirty="0" smtClean="0"/>
              <a:t> are bound to attend all cases… equipments….doctors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609</TotalTime>
  <Words>1712</Words>
  <Application>Microsoft Office PowerPoint</Application>
  <PresentationFormat>On-screen Show (4:3)</PresentationFormat>
  <Paragraphs>208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Opulent</vt:lpstr>
      <vt:lpstr>Legal Issues in medical practice</vt:lpstr>
      <vt:lpstr>Slide 2</vt:lpstr>
      <vt:lpstr>Situations – labeling MLC </vt:lpstr>
      <vt:lpstr>Medico legal issues : Guidelines to medical officers</vt:lpstr>
      <vt:lpstr>Examples:</vt:lpstr>
      <vt:lpstr>Slide 6</vt:lpstr>
      <vt:lpstr>You must not do….. ………..    Professional  misconduct</vt:lpstr>
      <vt:lpstr>A foreigner dying in your hospital</vt:lpstr>
      <vt:lpstr>Do You have a  choice ?</vt:lpstr>
      <vt:lpstr>Keep on reading…..</vt:lpstr>
      <vt:lpstr>Priority…</vt:lpstr>
      <vt:lpstr>Composite negligence</vt:lpstr>
      <vt:lpstr>consent</vt:lpstr>
      <vt:lpstr>consent</vt:lpstr>
      <vt:lpstr>Prescription</vt:lpstr>
      <vt:lpstr>Legible prescription </vt:lpstr>
      <vt:lpstr>Legible  handwriting .. Important ????</vt:lpstr>
      <vt:lpstr>It concerns you….</vt:lpstr>
      <vt:lpstr>dilemma</vt:lpstr>
      <vt:lpstr>dilemma</vt:lpstr>
      <vt:lpstr>You may do this….</vt:lpstr>
      <vt:lpstr>anaesthesia</vt:lpstr>
      <vt:lpstr>catch-22 situation </vt:lpstr>
      <vt:lpstr>Slide 24</vt:lpstr>
      <vt:lpstr>Crisis situation</vt:lpstr>
      <vt:lpstr>Bizarre situation</vt:lpstr>
      <vt:lpstr>Thorny situations</vt:lpstr>
      <vt:lpstr>Slide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Issues in medical practice</dc:title>
  <dc:creator>lavlesh</dc:creator>
  <cp:lastModifiedBy>Windows User</cp:lastModifiedBy>
  <cp:revision>34</cp:revision>
  <dcterms:created xsi:type="dcterms:W3CDTF">2006-08-16T00:00:00Z</dcterms:created>
  <dcterms:modified xsi:type="dcterms:W3CDTF">2016-05-23T10:35:31Z</dcterms:modified>
</cp:coreProperties>
</file>