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2" r:id="rId3"/>
    <p:sldId id="263" r:id="rId4"/>
    <p:sldId id="264" r:id="rId5"/>
    <p:sldId id="265" r:id="rId6"/>
    <p:sldId id="266" r:id="rId7"/>
    <p:sldId id="259" r:id="rId8"/>
    <p:sldId id="267" r:id="rId9"/>
    <p:sldId id="268" r:id="rId10"/>
    <p:sldId id="269" r:id="rId11"/>
    <p:sldId id="270" r:id="rId12"/>
    <p:sldId id="271"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7CE80A-9AC1-44E9-BD79-AFA122C2F2D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1BD2034C-037E-430D-BF94-BAAB6AE87270}">
      <dgm:prSet phldrT="[Text]" phldr="1"/>
      <dgm:spPr/>
      <dgm:t>
        <a:bodyPr/>
        <a:lstStyle/>
        <a:p>
          <a:endParaRPr lang="en-IN"/>
        </a:p>
      </dgm:t>
    </dgm:pt>
    <dgm:pt modelId="{8256F9DA-7B64-4846-BBC7-9D3E41E56961}" type="parTrans" cxnId="{2A01F1F9-D3C0-40A8-BA4C-82931BF088D5}">
      <dgm:prSet/>
      <dgm:spPr/>
      <dgm:t>
        <a:bodyPr/>
        <a:lstStyle/>
        <a:p>
          <a:endParaRPr lang="en-IN"/>
        </a:p>
      </dgm:t>
    </dgm:pt>
    <dgm:pt modelId="{EC22D954-3A26-430F-96B3-72E8CD0F5439}" type="sibTrans" cxnId="{2A01F1F9-D3C0-40A8-BA4C-82931BF088D5}">
      <dgm:prSet/>
      <dgm:spPr/>
      <dgm:t>
        <a:bodyPr/>
        <a:lstStyle/>
        <a:p>
          <a:endParaRPr lang="en-IN"/>
        </a:p>
      </dgm:t>
    </dgm:pt>
    <dgm:pt modelId="{E534086D-032B-49B5-81D6-BF38621DDE0B}">
      <dgm:prSet phldrT="[Text]"/>
      <dgm:spPr/>
      <dgm:t>
        <a:bodyPr/>
        <a:lstStyle/>
        <a:p>
          <a:r>
            <a:rPr lang="en-IN" dirty="0" smtClean="0"/>
            <a:t>Tissues of the body contains ions (electrolytes)- Good conductors of electricity</a:t>
          </a:r>
          <a:endParaRPr lang="en-IN" dirty="0"/>
        </a:p>
      </dgm:t>
    </dgm:pt>
    <dgm:pt modelId="{C634D38D-6628-4D80-93AA-D65EE899507A}" type="parTrans" cxnId="{FD02FF7A-493C-42DC-8A07-A7C6FCF14897}">
      <dgm:prSet/>
      <dgm:spPr/>
      <dgm:t>
        <a:bodyPr/>
        <a:lstStyle/>
        <a:p>
          <a:endParaRPr lang="en-IN"/>
        </a:p>
      </dgm:t>
    </dgm:pt>
    <dgm:pt modelId="{1932903D-D1ED-4C0B-9133-DFBB33752029}" type="sibTrans" cxnId="{FD02FF7A-493C-42DC-8A07-A7C6FCF14897}">
      <dgm:prSet/>
      <dgm:spPr/>
      <dgm:t>
        <a:bodyPr/>
        <a:lstStyle/>
        <a:p>
          <a:endParaRPr lang="en-IN"/>
        </a:p>
      </dgm:t>
    </dgm:pt>
    <dgm:pt modelId="{1CC9E28E-93E3-44F5-8182-4FEF9E03C2BA}">
      <dgm:prSet phldrT="[Text]" phldr="1"/>
      <dgm:spPr/>
      <dgm:t>
        <a:bodyPr/>
        <a:lstStyle/>
        <a:p>
          <a:endParaRPr lang="en-IN"/>
        </a:p>
      </dgm:t>
    </dgm:pt>
    <dgm:pt modelId="{8FC99A4F-7443-422C-98C8-5886A98E81F5}" type="parTrans" cxnId="{422EAF9B-7563-4CE2-875E-A99219C29C6D}">
      <dgm:prSet/>
      <dgm:spPr/>
      <dgm:t>
        <a:bodyPr/>
        <a:lstStyle/>
        <a:p>
          <a:endParaRPr lang="en-IN"/>
        </a:p>
      </dgm:t>
    </dgm:pt>
    <dgm:pt modelId="{A2ACDE89-9DFB-4E6D-9611-3DD7173E398D}" type="sibTrans" cxnId="{422EAF9B-7563-4CE2-875E-A99219C29C6D}">
      <dgm:prSet/>
      <dgm:spPr/>
      <dgm:t>
        <a:bodyPr/>
        <a:lstStyle/>
        <a:p>
          <a:endParaRPr lang="en-IN"/>
        </a:p>
      </dgm:t>
    </dgm:pt>
    <dgm:pt modelId="{8F55CD96-0156-466C-9A88-862B7374650C}">
      <dgm:prSet phldrT="[Text]"/>
      <dgm:spPr/>
      <dgm:t>
        <a:bodyPr/>
        <a:lstStyle/>
        <a:p>
          <a:r>
            <a:rPr lang="en-IN" dirty="0" smtClean="0"/>
            <a:t>The conductivity of different tissues depends upon the amount of fluid content in them (Muscles- good conductors, fat- Insulators)</a:t>
          </a:r>
          <a:endParaRPr lang="en-IN" dirty="0"/>
        </a:p>
      </dgm:t>
    </dgm:pt>
    <dgm:pt modelId="{4B734D1B-97B2-4FAE-94EA-F7FD44548141}" type="parTrans" cxnId="{1DBFBEFA-9566-4910-839B-949D05B1AA0E}">
      <dgm:prSet/>
      <dgm:spPr/>
      <dgm:t>
        <a:bodyPr/>
        <a:lstStyle/>
        <a:p>
          <a:endParaRPr lang="en-IN"/>
        </a:p>
      </dgm:t>
    </dgm:pt>
    <dgm:pt modelId="{0FBD87A2-AA48-4AF5-B777-66A13E0140EA}" type="sibTrans" cxnId="{1DBFBEFA-9566-4910-839B-949D05B1AA0E}">
      <dgm:prSet/>
      <dgm:spPr/>
      <dgm:t>
        <a:bodyPr/>
        <a:lstStyle/>
        <a:p>
          <a:endParaRPr lang="en-IN"/>
        </a:p>
      </dgm:t>
    </dgm:pt>
    <dgm:pt modelId="{C6A2E193-52BD-493A-B332-D4A0489F618D}">
      <dgm:prSet phldrT="[Text]"/>
      <dgm:spPr/>
      <dgm:t>
        <a:bodyPr/>
        <a:lstStyle/>
        <a:p>
          <a:r>
            <a:rPr lang="en-IN" dirty="0" smtClean="0"/>
            <a:t>The epidermal layer has high resistance due to little fluid content</a:t>
          </a:r>
          <a:endParaRPr lang="en-IN" dirty="0"/>
        </a:p>
      </dgm:t>
    </dgm:pt>
    <dgm:pt modelId="{83AECA37-D47D-467D-B7D0-301E6AF9784C}" type="parTrans" cxnId="{5049B23B-F731-425C-B417-46FC3D5F25C9}">
      <dgm:prSet/>
      <dgm:spPr/>
      <dgm:t>
        <a:bodyPr/>
        <a:lstStyle/>
        <a:p>
          <a:endParaRPr lang="en-IN"/>
        </a:p>
      </dgm:t>
    </dgm:pt>
    <dgm:pt modelId="{02434A45-CF65-42E7-B3C1-D02EA23C7E14}" type="sibTrans" cxnId="{5049B23B-F731-425C-B417-46FC3D5F25C9}">
      <dgm:prSet/>
      <dgm:spPr/>
      <dgm:t>
        <a:bodyPr/>
        <a:lstStyle/>
        <a:p>
          <a:endParaRPr lang="en-IN"/>
        </a:p>
      </dgm:t>
    </dgm:pt>
    <dgm:pt modelId="{DE4150B8-BDD2-41F0-A44B-AFFB33227429}">
      <dgm:prSet phldrT="[Text]" phldr="1"/>
      <dgm:spPr/>
      <dgm:t>
        <a:bodyPr/>
        <a:lstStyle/>
        <a:p>
          <a:endParaRPr lang="en-IN"/>
        </a:p>
      </dgm:t>
    </dgm:pt>
    <dgm:pt modelId="{84EBFA8D-5AC1-4ED8-BC69-05507B1B44D3}" type="parTrans" cxnId="{9B44DD56-152D-4BD6-BD59-F2728857E3F2}">
      <dgm:prSet/>
      <dgm:spPr/>
      <dgm:t>
        <a:bodyPr/>
        <a:lstStyle/>
        <a:p>
          <a:endParaRPr lang="en-IN"/>
        </a:p>
      </dgm:t>
    </dgm:pt>
    <dgm:pt modelId="{8521AEB3-7CE8-4B2E-89D7-88A891DB2F7B}" type="sibTrans" cxnId="{9B44DD56-152D-4BD6-BD59-F2728857E3F2}">
      <dgm:prSet/>
      <dgm:spPr/>
      <dgm:t>
        <a:bodyPr/>
        <a:lstStyle/>
        <a:p>
          <a:endParaRPr lang="en-IN"/>
        </a:p>
      </dgm:t>
    </dgm:pt>
    <dgm:pt modelId="{BAACF53F-37D2-4FE1-A6D3-1864F43E0109}">
      <dgm:prSet phldrT="[Text]"/>
      <dgm:spPr/>
      <dgm:t>
        <a:bodyPr/>
        <a:lstStyle/>
        <a:p>
          <a:r>
            <a:rPr lang="en-IN" dirty="0" smtClean="0"/>
            <a:t>Tissues situated underneath have lesser resistance</a:t>
          </a:r>
          <a:endParaRPr lang="en-IN" dirty="0"/>
        </a:p>
      </dgm:t>
    </dgm:pt>
    <dgm:pt modelId="{60225C69-4132-48CE-A279-B243D0C63635}" type="parTrans" cxnId="{A3D08FC5-9526-4A25-856C-1F0F50C1C184}">
      <dgm:prSet/>
      <dgm:spPr/>
      <dgm:t>
        <a:bodyPr/>
        <a:lstStyle/>
        <a:p>
          <a:endParaRPr lang="en-IN"/>
        </a:p>
      </dgm:t>
    </dgm:pt>
    <dgm:pt modelId="{AB4CBDCA-B481-453B-AC88-5BDA2DB6540F}" type="sibTrans" cxnId="{A3D08FC5-9526-4A25-856C-1F0F50C1C184}">
      <dgm:prSet/>
      <dgm:spPr/>
      <dgm:t>
        <a:bodyPr/>
        <a:lstStyle/>
        <a:p>
          <a:endParaRPr lang="en-IN"/>
        </a:p>
      </dgm:t>
    </dgm:pt>
    <dgm:pt modelId="{F310B100-7191-40A4-9FA5-151E9FAF6611}">
      <dgm:prSet phldrT="[Text]"/>
      <dgm:spPr/>
      <dgm:t>
        <a:bodyPr/>
        <a:lstStyle/>
        <a:p>
          <a:r>
            <a:rPr lang="en-IN" dirty="0" smtClean="0"/>
            <a:t>Two way migration of ions as the current flows through the tissues</a:t>
          </a:r>
          <a:endParaRPr lang="en-IN" dirty="0"/>
        </a:p>
      </dgm:t>
    </dgm:pt>
    <dgm:pt modelId="{51DEF5C6-83EB-4A08-831F-1D0A7FBAB0C4}" type="parTrans" cxnId="{7266F2AA-2DE8-4F53-A747-3DDB1C9D2684}">
      <dgm:prSet/>
      <dgm:spPr/>
    </dgm:pt>
    <dgm:pt modelId="{D3FC4660-0BBB-40CA-84B4-1DBA083779E1}" type="sibTrans" cxnId="{7266F2AA-2DE8-4F53-A747-3DDB1C9D2684}">
      <dgm:prSet/>
      <dgm:spPr/>
    </dgm:pt>
    <dgm:pt modelId="{1DE5D548-552D-4753-9202-98A562A2B102}">
      <dgm:prSet phldrT="[Text]"/>
      <dgm:spPr/>
      <dgm:t>
        <a:bodyPr/>
        <a:lstStyle/>
        <a:p>
          <a:r>
            <a:rPr lang="en-IN" dirty="0" smtClean="0"/>
            <a:t>Effect of current is much greater in superficial as compared to the deep tissues.</a:t>
          </a:r>
          <a:endParaRPr lang="en-IN" dirty="0"/>
        </a:p>
      </dgm:t>
    </dgm:pt>
    <dgm:pt modelId="{39D3DFEF-3F6D-4273-885F-79AC57144C7D}" type="parTrans" cxnId="{A5BE9EB8-063A-452F-B505-3186F4B928CC}">
      <dgm:prSet/>
      <dgm:spPr/>
    </dgm:pt>
    <dgm:pt modelId="{090FE2DD-AA3A-427A-BA97-E057A17B0D00}" type="sibTrans" cxnId="{A5BE9EB8-063A-452F-B505-3186F4B928CC}">
      <dgm:prSet/>
      <dgm:spPr/>
    </dgm:pt>
    <dgm:pt modelId="{27C5DDB7-A1D9-42EA-A77C-343CE30A97D5}" type="pres">
      <dgm:prSet presAssocID="{637CE80A-9AC1-44E9-BD79-AFA122C2F2D5}" presName="linearFlow" presStyleCnt="0">
        <dgm:presLayoutVars>
          <dgm:dir/>
          <dgm:animLvl val="lvl"/>
          <dgm:resizeHandles val="exact"/>
        </dgm:presLayoutVars>
      </dgm:prSet>
      <dgm:spPr/>
      <dgm:t>
        <a:bodyPr/>
        <a:lstStyle/>
        <a:p>
          <a:endParaRPr lang="en-IN"/>
        </a:p>
      </dgm:t>
    </dgm:pt>
    <dgm:pt modelId="{E4D9A4A7-E565-4830-81B8-7CC271698AC5}" type="pres">
      <dgm:prSet presAssocID="{1BD2034C-037E-430D-BF94-BAAB6AE87270}" presName="composite" presStyleCnt="0"/>
      <dgm:spPr/>
    </dgm:pt>
    <dgm:pt modelId="{721714A2-FDAD-4B4F-B7EF-C69B3466D65C}" type="pres">
      <dgm:prSet presAssocID="{1BD2034C-037E-430D-BF94-BAAB6AE87270}" presName="parentText" presStyleLbl="alignNode1" presStyleIdx="0" presStyleCnt="3">
        <dgm:presLayoutVars>
          <dgm:chMax val="1"/>
          <dgm:bulletEnabled val="1"/>
        </dgm:presLayoutVars>
      </dgm:prSet>
      <dgm:spPr/>
      <dgm:t>
        <a:bodyPr/>
        <a:lstStyle/>
        <a:p>
          <a:endParaRPr lang="en-IN"/>
        </a:p>
      </dgm:t>
    </dgm:pt>
    <dgm:pt modelId="{D22B4894-23A1-4A31-97CF-14B58D39BD09}" type="pres">
      <dgm:prSet presAssocID="{1BD2034C-037E-430D-BF94-BAAB6AE87270}" presName="descendantText" presStyleLbl="alignAcc1" presStyleIdx="0" presStyleCnt="3">
        <dgm:presLayoutVars>
          <dgm:bulletEnabled val="1"/>
        </dgm:presLayoutVars>
      </dgm:prSet>
      <dgm:spPr/>
      <dgm:t>
        <a:bodyPr/>
        <a:lstStyle/>
        <a:p>
          <a:endParaRPr lang="en-IN"/>
        </a:p>
      </dgm:t>
    </dgm:pt>
    <dgm:pt modelId="{C4A83C1D-85BD-4D4C-84EE-1B57D2852162}" type="pres">
      <dgm:prSet presAssocID="{EC22D954-3A26-430F-96B3-72E8CD0F5439}" presName="sp" presStyleCnt="0"/>
      <dgm:spPr/>
    </dgm:pt>
    <dgm:pt modelId="{93C14935-2DF3-4FB4-991B-38C43E5EBF5C}" type="pres">
      <dgm:prSet presAssocID="{1CC9E28E-93E3-44F5-8182-4FEF9E03C2BA}" presName="composite" presStyleCnt="0"/>
      <dgm:spPr/>
    </dgm:pt>
    <dgm:pt modelId="{D8924DF1-671A-4E09-BA35-9E423EFED639}" type="pres">
      <dgm:prSet presAssocID="{1CC9E28E-93E3-44F5-8182-4FEF9E03C2BA}" presName="parentText" presStyleLbl="alignNode1" presStyleIdx="1" presStyleCnt="3">
        <dgm:presLayoutVars>
          <dgm:chMax val="1"/>
          <dgm:bulletEnabled val="1"/>
        </dgm:presLayoutVars>
      </dgm:prSet>
      <dgm:spPr/>
      <dgm:t>
        <a:bodyPr/>
        <a:lstStyle/>
        <a:p>
          <a:endParaRPr lang="en-IN"/>
        </a:p>
      </dgm:t>
    </dgm:pt>
    <dgm:pt modelId="{BD2B8284-53B6-4EE2-BC02-B8885B3C21D9}" type="pres">
      <dgm:prSet presAssocID="{1CC9E28E-93E3-44F5-8182-4FEF9E03C2BA}" presName="descendantText" presStyleLbl="alignAcc1" presStyleIdx="1" presStyleCnt="3">
        <dgm:presLayoutVars>
          <dgm:bulletEnabled val="1"/>
        </dgm:presLayoutVars>
      </dgm:prSet>
      <dgm:spPr/>
      <dgm:t>
        <a:bodyPr/>
        <a:lstStyle/>
        <a:p>
          <a:endParaRPr lang="en-IN"/>
        </a:p>
      </dgm:t>
    </dgm:pt>
    <dgm:pt modelId="{79E8A730-2C68-4FCC-AF9A-4CF6F965762D}" type="pres">
      <dgm:prSet presAssocID="{A2ACDE89-9DFB-4E6D-9611-3DD7173E398D}" presName="sp" presStyleCnt="0"/>
      <dgm:spPr/>
    </dgm:pt>
    <dgm:pt modelId="{E7C47BDC-13C3-4F64-A0A2-2EDC9FE3A4C2}" type="pres">
      <dgm:prSet presAssocID="{DE4150B8-BDD2-41F0-A44B-AFFB33227429}" presName="composite" presStyleCnt="0"/>
      <dgm:spPr/>
    </dgm:pt>
    <dgm:pt modelId="{F5B6753E-2823-4C6B-A983-2746CC1E39C3}" type="pres">
      <dgm:prSet presAssocID="{DE4150B8-BDD2-41F0-A44B-AFFB33227429}" presName="parentText" presStyleLbl="alignNode1" presStyleIdx="2" presStyleCnt="3">
        <dgm:presLayoutVars>
          <dgm:chMax val="1"/>
          <dgm:bulletEnabled val="1"/>
        </dgm:presLayoutVars>
      </dgm:prSet>
      <dgm:spPr/>
      <dgm:t>
        <a:bodyPr/>
        <a:lstStyle/>
        <a:p>
          <a:endParaRPr lang="en-IN"/>
        </a:p>
      </dgm:t>
    </dgm:pt>
    <dgm:pt modelId="{E9BDA0E4-C7CA-4490-801A-8C22E8972FE8}" type="pres">
      <dgm:prSet presAssocID="{DE4150B8-BDD2-41F0-A44B-AFFB33227429}" presName="descendantText" presStyleLbl="alignAcc1" presStyleIdx="2" presStyleCnt="3">
        <dgm:presLayoutVars>
          <dgm:bulletEnabled val="1"/>
        </dgm:presLayoutVars>
      </dgm:prSet>
      <dgm:spPr/>
      <dgm:t>
        <a:bodyPr/>
        <a:lstStyle/>
        <a:p>
          <a:endParaRPr lang="en-IN"/>
        </a:p>
      </dgm:t>
    </dgm:pt>
  </dgm:ptLst>
  <dgm:cxnLst>
    <dgm:cxn modelId="{5049B23B-F731-425C-B417-46FC3D5F25C9}" srcId="{1CC9E28E-93E3-44F5-8182-4FEF9E03C2BA}" destId="{C6A2E193-52BD-493A-B332-D4A0489F618D}" srcOrd="1" destOrd="0" parTransId="{83AECA37-D47D-467D-B7D0-301E6AF9784C}" sibTransId="{02434A45-CF65-42E7-B3C1-D02EA23C7E14}"/>
    <dgm:cxn modelId="{8256538C-6731-41D5-BAF6-523B4D9990AD}" type="presOf" srcId="{F310B100-7191-40A4-9FA5-151E9FAF6611}" destId="{D22B4894-23A1-4A31-97CF-14B58D39BD09}" srcOrd="0" destOrd="1" presId="urn:microsoft.com/office/officeart/2005/8/layout/chevron2"/>
    <dgm:cxn modelId="{E62EF6AC-BBDE-437A-9ED4-1AE6BE978940}" type="presOf" srcId="{BAACF53F-37D2-4FE1-A6D3-1864F43E0109}" destId="{E9BDA0E4-C7CA-4490-801A-8C22E8972FE8}" srcOrd="0" destOrd="0" presId="urn:microsoft.com/office/officeart/2005/8/layout/chevron2"/>
    <dgm:cxn modelId="{51BE8970-5C1F-4915-8F90-9351225A1A45}" type="presOf" srcId="{1DE5D548-552D-4753-9202-98A562A2B102}" destId="{E9BDA0E4-C7CA-4490-801A-8C22E8972FE8}" srcOrd="0" destOrd="1" presId="urn:microsoft.com/office/officeart/2005/8/layout/chevron2"/>
    <dgm:cxn modelId="{71A14C9E-F1BB-4968-BD47-567E7F4FDC33}" type="presOf" srcId="{DE4150B8-BDD2-41F0-A44B-AFFB33227429}" destId="{F5B6753E-2823-4C6B-A983-2746CC1E39C3}" srcOrd="0" destOrd="0" presId="urn:microsoft.com/office/officeart/2005/8/layout/chevron2"/>
    <dgm:cxn modelId="{5C08009C-8673-4DCE-8DCA-3378C9AFEAE0}" type="presOf" srcId="{637CE80A-9AC1-44E9-BD79-AFA122C2F2D5}" destId="{27C5DDB7-A1D9-42EA-A77C-343CE30A97D5}" srcOrd="0" destOrd="0" presId="urn:microsoft.com/office/officeart/2005/8/layout/chevron2"/>
    <dgm:cxn modelId="{9CBF7F68-7E4A-4422-BB0D-1E7677AED90F}" type="presOf" srcId="{1CC9E28E-93E3-44F5-8182-4FEF9E03C2BA}" destId="{D8924DF1-671A-4E09-BA35-9E423EFED639}" srcOrd="0" destOrd="0" presId="urn:microsoft.com/office/officeart/2005/8/layout/chevron2"/>
    <dgm:cxn modelId="{FF3F3B46-BD9B-41B3-B06B-D4EE4045FF73}" type="presOf" srcId="{E534086D-032B-49B5-81D6-BF38621DDE0B}" destId="{D22B4894-23A1-4A31-97CF-14B58D39BD09}" srcOrd="0" destOrd="0" presId="urn:microsoft.com/office/officeart/2005/8/layout/chevron2"/>
    <dgm:cxn modelId="{9B44DD56-152D-4BD6-BD59-F2728857E3F2}" srcId="{637CE80A-9AC1-44E9-BD79-AFA122C2F2D5}" destId="{DE4150B8-BDD2-41F0-A44B-AFFB33227429}" srcOrd="2" destOrd="0" parTransId="{84EBFA8D-5AC1-4ED8-BC69-05507B1B44D3}" sibTransId="{8521AEB3-7CE8-4B2E-89D7-88A891DB2F7B}"/>
    <dgm:cxn modelId="{422EAF9B-7563-4CE2-875E-A99219C29C6D}" srcId="{637CE80A-9AC1-44E9-BD79-AFA122C2F2D5}" destId="{1CC9E28E-93E3-44F5-8182-4FEF9E03C2BA}" srcOrd="1" destOrd="0" parTransId="{8FC99A4F-7443-422C-98C8-5886A98E81F5}" sibTransId="{A2ACDE89-9DFB-4E6D-9611-3DD7173E398D}"/>
    <dgm:cxn modelId="{7266F2AA-2DE8-4F53-A747-3DDB1C9D2684}" srcId="{1BD2034C-037E-430D-BF94-BAAB6AE87270}" destId="{F310B100-7191-40A4-9FA5-151E9FAF6611}" srcOrd="1" destOrd="0" parTransId="{51DEF5C6-83EB-4A08-831F-1D0A7FBAB0C4}" sibTransId="{D3FC4660-0BBB-40CA-84B4-1DBA083779E1}"/>
    <dgm:cxn modelId="{5B9A969F-E068-44A9-BFBB-F74075066786}" type="presOf" srcId="{8F55CD96-0156-466C-9A88-862B7374650C}" destId="{BD2B8284-53B6-4EE2-BC02-B8885B3C21D9}" srcOrd="0" destOrd="0" presId="urn:microsoft.com/office/officeart/2005/8/layout/chevron2"/>
    <dgm:cxn modelId="{1DBFBEFA-9566-4910-839B-949D05B1AA0E}" srcId="{1CC9E28E-93E3-44F5-8182-4FEF9E03C2BA}" destId="{8F55CD96-0156-466C-9A88-862B7374650C}" srcOrd="0" destOrd="0" parTransId="{4B734D1B-97B2-4FAE-94EA-F7FD44548141}" sibTransId="{0FBD87A2-AA48-4AF5-B777-66A13E0140EA}"/>
    <dgm:cxn modelId="{A3D08FC5-9526-4A25-856C-1F0F50C1C184}" srcId="{DE4150B8-BDD2-41F0-A44B-AFFB33227429}" destId="{BAACF53F-37D2-4FE1-A6D3-1864F43E0109}" srcOrd="0" destOrd="0" parTransId="{60225C69-4132-48CE-A279-B243D0C63635}" sibTransId="{AB4CBDCA-B481-453B-AC88-5BDA2DB6540F}"/>
    <dgm:cxn modelId="{2A01F1F9-D3C0-40A8-BA4C-82931BF088D5}" srcId="{637CE80A-9AC1-44E9-BD79-AFA122C2F2D5}" destId="{1BD2034C-037E-430D-BF94-BAAB6AE87270}" srcOrd="0" destOrd="0" parTransId="{8256F9DA-7B64-4846-BBC7-9D3E41E56961}" sibTransId="{EC22D954-3A26-430F-96B3-72E8CD0F5439}"/>
    <dgm:cxn modelId="{B57DD5D7-A539-49BA-B891-161DD86F11EC}" type="presOf" srcId="{C6A2E193-52BD-493A-B332-D4A0489F618D}" destId="{BD2B8284-53B6-4EE2-BC02-B8885B3C21D9}" srcOrd="0" destOrd="1" presId="urn:microsoft.com/office/officeart/2005/8/layout/chevron2"/>
    <dgm:cxn modelId="{D70B3AEF-E1AE-4711-B302-863CD15ADCB5}" type="presOf" srcId="{1BD2034C-037E-430D-BF94-BAAB6AE87270}" destId="{721714A2-FDAD-4B4F-B7EF-C69B3466D65C}" srcOrd="0" destOrd="0" presId="urn:microsoft.com/office/officeart/2005/8/layout/chevron2"/>
    <dgm:cxn modelId="{FD02FF7A-493C-42DC-8A07-A7C6FCF14897}" srcId="{1BD2034C-037E-430D-BF94-BAAB6AE87270}" destId="{E534086D-032B-49B5-81D6-BF38621DDE0B}" srcOrd="0" destOrd="0" parTransId="{C634D38D-6628-4D80-93AA-D65EE899507A}" sibTransId="{1932903D-D1ED-4C0B-9133-DFBB33752029}"/>
    <dgm:cxn modelId="{A5BE9EB8-063A-452F-B505-3186F4B928CC}" srcId="{DE4150B8-BDD2-41F0-A44B-AFFB33227429}" destId="{1DE5D548-552D-4753-9202-98A562A2B102}" srcOrd="1" destOrd="0" parTransId="{39D3DFEF-3F6D-4273-885F-79AC57144C7D}" sibTransId="{090FE2DD-AA3A-427A-BA97-E057A17B0D00}"/>
    <dgm:cxn modelId="{7C9A9372-27DC-4BE1-86A5-90BB0B1C82FD}" type="presParOf" srcId="{27C5DDB7-A1D9-42EA-A77C-343CE30A97D5}" destId="{E4D9A4A7-E565-4830-81B8-7CC271698AC5}" srcOrd="0" destOrd="0" presId="urn:microsoft.com/office/officeart/2005/8/layout/chevron2"/>
    <dgm:cxn modelId="{4894874D-441A-493D-82D8-C58FEB4DAC14}" type="presParOf" srcId="{E4D9A4A7-E565-4830-81B8-7CC271698AC5}" destId="{721714A2-FDAD-4B4F-B7EF-C69B3466D65C}" srcOrd="0" destOrd="0" presId="urn:microsoft.com/office/officeart/2005/8/layout/chevron2"/>
    <dgm:cxn modelId="{460B7F3A-BF4C-4601-A168-5665CBE15ED5}" type="presParOf" srcId="{E4D9A4A7-E565-4830-81B8-7CC271698AC5}" destId="{D22B4894-23A1-4A31-97CF-14B58D39BD09}" srcOrd="1" destOrd="0" presId="urn:microsoft.com/office/officeart/2005/8/layout/chevron2"/>
    <dgm:cxn modelId="{3FF3AFAB-A2E6-4309-A7AB-1F8AF21E0473}" type="presParOf" srcId="{27C5DDB7-A1D9-42EA-A77C-343CE30A97D5}" destId="{C4A83C1D-85BD-4D4C-84EE-1B57D2852162}" srcOrd="1" destOrd="0" presId="urn:microsoft.com/office/officeart/2005/8/layout/chevron2"/>
    <dgm:cxn modelId="{CB3A961C-8A01-4FA4-BECA-8B857CCB92F3}" type="presParOf" srcId="{27C5DDB7-A1D9-42EA-A77C-343CE30A97D5}" destId="{93C14935-2DF3-4FB4-991B-38C43E5EBF5C}" srcOrd="2" destOrd="0" presId="urn:microsoft.com/office/officeart/2005/8/layout/chevron2"/>
    <dgm:cxn modelId="{09652E6B-B002-46F6-8613-DE56336DAF2D}" type="presParOf" srcId="{93C14935-2DF3-4FB4-991B-38C43E5EBF5C}" destId="{D8924DF1-671A-4E09-BA35-9E423EFED639}" srcOrd="0" destOrd="0" presId="urn:microsoft.com/office/officeart/2005/8/layout/chevron2"/>
    <dgm:cxn modelId="{1BC0838F-4A10-41BE-B5FC-C4D9A56BCC88}" type="presParOf" srcId="{93C14935-2DF3-4FB4-991B-38C43E5EBF5C}" destId="{BD2B8284-53B6-4EE2-BC02-B8885B3C21D9}" srcOrd="1" destOrd="0" presId="urn:microsoft.com/office/officeart/2005/8/layout/chevron2"/>
    <dgm:cxn modelId="{7242D6B1-FC74-4866-936E-E52DDBD00F60}" type="presParOf" srcId="{27C5DDB7-A1D9-42EA-A77C-343CE30A97D5}" destId="{79E8A730-2C68-4FCC-AF9A-4CF6F965762D}" srcOrd="3" destOrd="0" presId="urn:microsoft.com/office/officeart/2005/8/layout/chevron2"/>
    <dgm:cxn modelId="{35F436DB-A865-4C73-9F64-9A943E355A3D}" type="presParOf" srcId="{27C5DDB7-A1D9-42EA-A77C-343CE30A97D5}" destId="{E7C47BDC-13C3-4F64-A0A2-2EDC9FE3A4C2}" srcOrd="4" destOrd="0" presId="urn:microsoft.com/office/officeart/2005/8/layout/chevron2"/>
    <dgm:cxn modelId="{43933B71-A5A3-4029-88F7-4116C7E497FE}" type="presParOf" srcId="{E7C47BDC-13C3-4F64-A0A2-2EDC9FE3A4C2}" destId="{F5B6753E-2823-4C6B-A983-2746CC1E39C3}" srcOrd="0" destOrd="0" presId="urn:microsoft.com/office/officeart/2005/8/layout/chevron2"/>
    <dgm:cxn modelId="{F585FA88-6D51-47FC-8C83-DFB857DE815C}" type="presParOf" srcId="{E7C47BDC-13C3-4F64-A0A2-2EDC9FE3A4C2}" destId="{E9BDA0E4-C7CA-4490-801A-8C22E8972FE8}"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1714A2-FDAD-4B4F-B7EF-C69B3466D65C}">
      <dsp:nvSpPr>
        <dsp:cNvPr id="0" name=""/>
        <dsp:cNvSpPr/>
      </dsp:nvSpPr>
      <dsp:spPr>
        <a:xfrm rot="5400000">
          <a:off x="-245635" y="2460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endParaRPr lang="en-IN" sz="3400" kern="1200"/>
        </a:p>
      </dsp:txBody>
      <dsp:txXfrm rot="-5400000">
        <a:off x="1" y="573596"/>
        <a:ext cx="1146297" cy="491270"/>
      </dsp:txXfrm>
    </dsp:sp>
    <dsp:sp modelId="{D22B4894-23A1-4A31-97CF-14B58D39BD09}">
      <dsp:nvSpPr>
        <dsp:cNvPr id="0" name=""/>
        <dsp:cNvSpPr/>
      </dsp:nvSpPr>
      <dsp:spPr>
        <a:xfrm rot="5400000">
          <a:off x="4155739" y="-30089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Tissues of the body contains ions (electrolytes)- Good conductors of electricity</a:t>
          </a:r>
          <a:endParaRPr lang="en-IN" sz="1800" kern="1200" dirty="0"/>
        </a:p>
        <a:p>
          <a:pPr marL="171450" lvl="1" indent="-171450" algn="l" defTabSz="800100">
            <a:lnSpc>
              <a:spcPct val="90000"/>
            </a:lnSpc>
            <a:spcBef>
              <a:spcPct val="0"/>
            </a:spcBef>
            <a:spcAft>
              <a:spcPct val="15000"/>
            </a:spcAft>
            <a:buChar char="••"/>
          </a:pPr>
          <a:r>
            <a:rPr lang="en-IN" sz="1800" kern="1200" dirty="0" smtClean="0"/>
            <a:t>Two way migration of ions as the current flows through the tissues</a:t>
          </a:r>
          <a:endParaRPr lang="en-IN" sz="1800" kern="1200" dirty="0"/>
        </a:p>
      </dsp:txBody>
      <dsp:txXfrm rot="-5400000">
        <a:off x="1146298" y="52408"/>
        <a:ext cx="7031341" cy="960496"/>
      </dsp:txXfrm>
    </dsp:sp>
    <dsp:sp modelId="{D8924DF1-671A-4E09-BA35-9E423EFED639}">
      <dsp:nvSpPr>
        <dsp:cNvPr id="0" name=""/>
        <dsp:cNvSpPr/>
      </dsp:nvSpPr>
      <dsp:spPr>
        <a:xfrm rot="5400000">
          <a:off x="-245635" y="168983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endParaRPr lang="en-IN" sz="3400" kern="1200"/>
        </a:p>
      </dsp:txBody>
      <dsp:txXfrm rot="-5400000">
        <a:off x="1" y="2017346"/>
        <a:ext cx="1146297" cy="491270"/>
      </dsp:txXfrm>
    </dsp:sp>
    <dsp:sp modelId="{BD2B8284-53B6-4EE2-BC02-B8885B3C21D9}">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The conductivity of different tissues depends upon the amount of fluid content in them (Muscles- good conductors, fat- Insulators)</a:t>
          </a:r>
          <a:endParaRPr lang="en-IN" sz="1800" kern="1200" dirty="0"/>
        </a:p>
        <a:p>
          <a:pPr marL="171450" lvl="1" indent="-171450" algn="l" defTabSz="800100">
            <a:lnSpc>
              <a:spcPct val="90000"/>
            </a:lnSpc>
            <a:spcBef>
              <a:spcPct val="0"/>
            </a:spcBef>
            <a:spcAft>
              <a:spcPct val="15000"/>
            </a:spcAft>
            <a:buChar char="••"/>
          </a:pPr>
          <a:r>
            <a:rPr lang="en-IN" sz="1800" kern="1200" dirty="0" smtClean="0"/>
            <a:t>The epidermal layer has high resistance due to little fluid content</a:t>
          </a:r>
          <a:endParaRPr lang="en-IN" sz="1800" kern="1200" dirty="0"/>
        </a:p>
      </dsp:txBody>
      <dsp:txXfrm rot="-5400000">
        <a:off x="1146298" y="1496158"/>
        <a:ext cx="7031341" cy="960496"/>
      </dsp:txXfrm>
    </dsp:sp>
    <dsp:sp modelId="{F5B6753E-2823-4C6B-A983-2746CC1E39C3}">
      <dsp:nvSpPr>
        <dsp:cNvPr id="0" name=""/>
        <dsp:cNvSpPr/>
      </dsp:nvSpPr>
      <dsp:spPr>
        <a:xfrm rot="5400000">
          <a:off x="-245635" y="31335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endParaRPr lang="en-IN" sz="3400" kern="1200"/>
        </a:p>
      </dsp:txBody>
      <dsp:txXfrm rot="-5400000">
        <a:off x="1" y="3461096"/>
        <a:ext cx="1146297" cy="491270"/>
      </dsp:txXfrm>
    </dsp:sp>
    <dsp:sp modelId="{E9BDA0E4-C7CA-4490-801A-8C22E8972FE8}">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Tissues situated underneath have lesser resistance</a:t>
          </a:r>
          <a:endParaRPr lang="en-IN" sz="1800" kern="1200" dirty="0"/>
        </a:p>
        <a:p>
          <a:pPr marL="171450" lvl="1" indent="-171450" algn="l" defTabSz="800100">
            <a:lnSpc>
              <a:spcPct val="90000"/>
            </a:lnSpc>
            <a:spcBef>
              <a:spcPct val="0"/>
            </a:spcBef>
            <a:spcAft>
              <a:spcPct val="15000"/>
            </a:spcAft>
            <a:buChar char="••"/>
          </a:pPr>
          <a:r>
            <a:rPr lang="en-IN" sz="1800" kern="1200" dirty="0" smtClean="0"/>
            <a:t>Effect of current is much greater in superficial as compared to the deep tissues.</a:t>
          </a:r>
          <a:endParaRPr lang="en-IN" sz="1800" kern="1200" dirty="0"/>
        </a:p>
      </dsp:txBody>
      <dsp:txXfrm rot="-5400000">
        <a:off x="1146298" y="2939908"/>
        <a:ext cx="7031341" cy="96049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085A8A-AA9F-42A6-9F57-85FF417CB00F}" type="datetimeFigureOut">
              <a:rPr lang="en-IN" smtClean="0"/>
              <a:pPr/>
              <a:t>17-08-2020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C86932-BE18-4EBA-A7B0-B6B0E5726DAD}" type="slidenum">
              <a:rPr lang="en-IN" smtClean="0"/>
              <a:pPr/>
              <a:t>‹#›</a:t>
            </a:fld>
            <a:endParaRPr lang="en-IN"/>
          </a:p>
        </p:txBody>
      </p:sp>
    </p:spTree>
    <p:extLst>
      <p:ext uri="{BB962C8B-B14F-4D97-AF65-F5344CB8AC3E}">
        <p14:creationId xmlns:p14="http://schemas.microsoft.com/office/powerpoint/2010/main" xmlns="" val="1978107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1</a:t>
            </a:fld>
            <a:endParaRPr lang="en-IN"/>
          </a:p>
        </p:txBody>
      </p:sp>
    </p:spTree>
    <p:extLst>
      <p:ext uri="{BB962C8B-B14F-4D97-AF65-F5344CB8AC3E}">
        <p14:creationId xmlns:p14="http://schemas.microsoft.com/office/powerpoint/2010/main" xmlns="" val="3556447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10</a:t>
            </a:fld>
            <a:endParaRPr lang="en-IN"/>
          </a:p>
        </p:txBody>
      </p:sp>
    </p:spTree>
    <p:extLst>
      <p:ext uri="{BB962C8B-B14F-4D97-AF65-F5344CB8AC3E}">
        <p14:creationId xmlns:p14="http://schemas.microsoft.com/office/powerpoint/2010/main" xmlns="" val="3195608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11</a:t>
            </a:fld>
            <a:endParaRPr lang="en-IN"/>
          </a:p>
        </p:txBody>
      </p:sp>
    </p:spTree>
    <p:extLst>
      <p:ext uri="{BB962C8B-B14F-4D97-AF65-F5344CB8AC3E}">
        <p14:creationId xmlns:p14="http://schemas.microsoft.com/office/powerpoint/2010/main" xmlns="" val="3360398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12</a:t>
            </a:fld>
            <a:endParaRPr lang="en-IN"/>
          </a:p>
        </p:txBody>
      </p:sp>
    </p:spTree>
    <p:extLst>
      <p:ext uri="{BB962C8B-B14F-4D97-AF65-F5344CB8AC3E}">
        <p14:creationId xmlns:p14="http://schemas.microsoft.com/office/powerpoint/2010/main" xmlns="" val="1410486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13</a:t>
            </a:fld>
            <a:endParaRPr lang="en-IN"/>
          </a:p>
        </p:txBody>
      </p:sp>
    </p:spTree>
    <p:extLst>
      <p:ext uri="{BB962C8B-B14F-4D97-AF65-F5344CB8AC3E}">
        <p14:creationId xmlns:p14="http://schemas.microsoft.com/office/powerpoint/2010/main" xmlns="" val="3391475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2</a:t>
            </a:fld>
            <a:endParaRPr lang="en-IN"/>
          </a:p>
        </p:txBody>
      </p:sp>
    </p:spTree>
    <p:extLst>
      <p:ext uri="{BB962C8B-B14F-4D97-AF65-F5344CB8AC3E}">
        <p14:creationId xmlns:p14="http://schemas.microsoft.com/office/powerpoint/2010/main" xmlns="" val="1690980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3</a:t>
            </a:fld>
            <a:endParaRPr lang="en-IN"/>
          </a:p>
        </p:txBody>
      </p:sp>
    </p:spTree>
    <p:extLst>
      <p:ext uri="{BB962C8B-B14F-4D97-AF65-F5344CB8AC3E}">
        <p14:creationId xmlns:p14="http://schemas.microsoft.com/office/powerpoint/2010/main" xmlns="" val="3378134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4</a:t>
            </a:fld>
            <a:endParaRPr lang="en-IN"/>
          </a:p>
        </p:txBody>
      </p:sp>
    </p:spTree>
    <p:extLst>
      <p:ext uri="{BB962C8B-B14F-4D97-AF65-F5344CB8AC3E}">
        <p14:creationId xmlns:p14="http://schemas.microsoft.com/office/powerpoint/2010/main" xmlns="" val="2502051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5</a:t>
            </a:fld>
            <a:endParaRPr lang="en-IN"/>
          </a:p>
        </p:txBody>
      </p:sp>
    </p:spTree>
    <p:extLst>
      <p:ext uri="{BB962C8B-B14F-4D97-AF65-F5344CB8AC3E}">
        <p14:creationId xmlns:p14="http://schemas.microsoft.com/office/powerpoint/2010/main" xmlns="" val="538319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6</a:t>
            </a:fld>
            <a:endParaRPr lang="en-IN"/>
          </a:p>
        </p:txBody>
      </p:sp>
    </p:spTree>
    <p:extLst>
      <p:ext uri="{BB962C8B-B14F-4D97-AF65-F5344CB8AC3E}">
        <p14:creationId xmlns:p14="http://schemas.microsoft.com/office/powerpoint/2010/main" xmlns="" val="2353427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7</a:t>
            </a:fld>
            <a:endParaRPr lang="en-IN"/>
          </a:p>
        </p:txBody>
      </p:sp>
    </p:spTree>
    <p:extLst>
      <p:ext uri="{BB962C8B-B14F-4D97-AF65-F5344CB8AC3E}">
        <p14:creationId xmlns:p14="http://schemas.microsoft.com/office/powerpoint/2010/main" xmlns="" val="2284930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8</a:t>
            </a:fld>
            <a:endParaRPr lang="en-IN"/>
          </a:p>
        </p:txBody>
      </p:sp>
    </p:spTree>
    <p:extLst>
      <p:ext uri="{BB962C8B-B14F-4D97-AF65-F5344CB8AC3E}">
        <p14:creationId xmlns:p14="http://schemas.microsoft.com/office/powerpoint/2010/main" xmlns="" val="2054487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1C86932-BE18-4EBA-A7B0-B6B0E5726DAD}" type="slidenum">
              <a:rPr lang="en-IN" smtClean="0"/>
              <a:pPr/>
              <a:t>9</a:t>
            </a:fld>
            <a:endParaRPr lang="en-IN"/>
          </a:p>
        </p:txBody>
      </p:sp>
    </p:spTree>
    <p:extLst>
      <p:ext uri="{BB962C8B-B14F-4D97-AF65-F5344CB8AC3E}">
        <p14:creationId xmlns:p14="http://schemas.microsoft.com/office/powerpoint/2010/main" xmlns="" val="413205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24649A-C618-4474-98BC-0CAE84A38AD0}"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24649A-C618-4474-98BC-0CAE84A38AD0}"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24649A-C618-4474-98BC-0CAE84A38AD0}"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4649A-C618-4474-98BC-0CAE84A38AD0}"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4649A-C618-4474-98BC-0CAE84A38AD0}"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4649A-C618-4474-98BC-0CAE84A38AD0}"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4649A-C618-4474-98BC-0CAE84A38AD0}"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04D53-B178-4205-A69A-4FE0F1A804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Vodafone Rg"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odafone Rg"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odafone Rg"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odafone Rg"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odafone Rg"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odafone Rg"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GALVANIC CURRENT</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Nalina</a:t>
            </a:r>
            <a:r>
              <a:rPr lang="en-US" smtClean="0"/>
              <a:t> Gupta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sz="2800" b="1" dirty="0" smtClean="0"/>
              <a:t>2. Anodal Galvanism</a:t>
            </a:r>
          </a:p>
          <a:p>
            <a:r>
              <a:rPr lang="en-IN" sz="2400" dirty="0"/>
              <a:t>When </a:t>
            </a:r>
            <a:r>
              <a:rPr lang="en-IN" sz="2400" dirty="0" smtClean="0"/>
              <a:t>anodal </a:t>
            </a:r>
            <a:r>
              <a:rPr lang="en-IN" sz="2400" dirty="0"/>
              <a:t>effects are required, </a:t>
            </a:r>
            <a:r>
              <a:rPr lang="en-IN" sz="2400" dirty="0" smtClean="0"/>
              <a:t>anode </a:t>
            </a:r>
            <a:r>
              <a:rPr lang="en-IN" sz="2400" dirty="0"/>
              <a:t>is placed over the affected area and anode is placed elsewhere on the body</a:t>
            </a:r>
            <a:r>
              <a:rPr lang="en-IN" sz="2400" dirty="0" smtClean="0"/>
              <a:t>.</a:t>
            </a:r>
          </a:p>
          <a:p>
            <a:r>
              <a:rPr lang="en-IN" sz="2400" dirty="0" smtClean="0"/>
              <a:t>Reduces the excitability and conductivity of the nerves</a:t>
            </a:r>
          </a:p>
          <a:p>
            <a:r>
              <a:rPr lang="en-IN" sz="2400" dirty="0" smtClean="0"/>
              <a:t>Relief of pain and muscle spasm</a:t>
            </a:r>
          </a:p>
          <a:p>
            <a:r>
              <a:rPr lang="en-IN" sz="2400" dirty="0" smtClean="0"/>
              <a:t>Useful in treatment of recent injuries such as sprains, acute inflammation, sciatic pain due to IVDP</a:t>
            </a:r>
          </a:p>
          <a:p>
            <a:r>
              <a:rPr lang="en-IN" sz="2400" dirty="0" smtClean="0"/>
              <a:t>Reduction of recently accumulated fluid due to injury or inflammations in conditions such as bells’ palsy, synovitis</a:t>
            </a:r>
            <a:endParaRPr lang="en-IN" sz="2400" dirty="0"/>
          </a:p>
          <a:p>
            <a:endParaRPr lang="en-IN" sz="2800" dirty="0"/>
          </a:p>
        </p:txBody>
      </p:sp>
    </p:spTree>
    <p:extLst>
      <p:ext uri="{BB962C8B-B14F-4D97-AF65-F5344CB8AC3E}">
        <p14:creationId xmlns:p14="http://schemas.microsoft.com/office/powerpoint/2010/main" xmlns="" val="713252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400" dirty="0" smtClean="0"/>
              <a:t>Slight increase in blood supply</a:t>
            </a:r>
          </a:p>
          <a:p>
            <a:r>
              <a:rPr lang="en-IN" sz="2400" dirty="0" smtClean="0"/>
              <a:t>Duration of treatment is 45-60 minutes</a:t>
            </a:r>
          </a:p>
          <a:p>
            <a:endParaRPr lang="en-IN" sz="2400" dirty="0"/>
          </a:p>
        </p:txBody>
      </p:sp>
    </p:spTree>
    <p:extLst>
      <p:ext uri="{BB962C8B-B14F-4D97-AF65-F5344CB8AC3E}">
        <p14:creationId xmlns:p14="http://schemas.microsoft.com/office/powerpoint/2010/main" xmlns="" val="3718189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Dangers</a:t>
            </a:r>
            <a:endParaRPr lang="en-IN" sz="3200" b="1" dirty="0"/>
          </a:p>
        </p:txBody>
      </p:sp>
      <p:sp>
        <p:nvSpPr>
          <p:cNvPr id="3" name="Content Placeholder 2"/>
          <p:cNvSpPr>
            <a:spLocks noGrp="1"/>
          </p:cNvSpPr>
          <p:nvPr>
            <p:ph idx="1"/>
          </p:nvPr>
        </p:nvSpPr>
        <p:spPr/>
        <p:txBody>
          <a:bodyPr>
            <a:normAutofit/>
          </a:bodyPr>
          <a:lstStyle/>
          <a:p>
            <a:r>
              <a:rPr lang="en-IN" sz="2800" dirty="0" smtClean="0"/>
              <a:t>Electrolytic burns</a:t>
            </a:r>
          </a:p>
          <a:p>
            <a:r>
              <a:rPr lang="en-IN" sz="2800" dirty="0" smtClean="0"/>
              <a:t>Electric shock</a:t>
            </a:r>
          </a:p>
          <a:p>
            <a:r>
              <a:rPr lang="en-IN" sz="2800" dirty="0" smtClean="0"/>
              <a:t>Galvanic rash</a:t>
            </a:r>
          </a:p>
          <a:p>
            <a:r>
              <a:rPr lang="en-IN" sz="2800" dirty="0" smtClean="0"/>
              <a:t>Giddiness</a:t>
            </a:r>
            <a:endParaRPr lang="en-IN" sz="2800" dirty="0"/>
          </a:p>
        </p:txBody>
      </p:sp>
    </p:spTree>
    <p:extLst>
      <p:ext uri="{BB962C8B-B14F-4D97-AF65-F5344CB8AC3E}">
        <p14:creationId xmlns:p14="http://schemas.microsoft.com/office/powerpoint/2010/main" xmlns="" val="3731608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lstStyle/>
          <a:p>
            <a:r>
              <a:rPr lang="en-IN" dirty="0" smtClean="0"/>
              <a:t>Thank you</a:t>
            </a:r>
            <a:endParaRPr lang="en-IN" dirty="0"/>
          </a:p>
        </p:txBody>
      </p:sp>
    </p:spTree>
    <p:extLst>
      <p:ext uri="{BB962C8B-B14F-4D97-AF65-F5344CB8AC3E}">
        <p14:creationId xmlns:p14="http://schemas.microsoft.com/office/powerpoint/2010/main" xmlns="" val="340212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smtClean="0"/>
              <a:t>The constant direct current, is also known as constant galvanism, is unidirectional flow of current of unvarying intensity.</a:t>
            </a:r>
          </a:p>
          <a:p>
            <a:pPr algn="just"/>
            <a:r>
              <a:rPr lang="en-IN" sz="2800" dirty="0"/>
              <a:t>Galvanic current is defined as current which flows for 1s or more</a:t>
            </a:r>
            <a:endParaRPr lang="en-IN" sz="2800" dirty="0" smtClean="0"/>
          </a:p>
          <a:p>
            <a:pPr marL="0" indent="0" algn="just">
              <a:buNone/>
            </a:pPr>
            <a:endParaRPr lang="en-IN" sz="2800" dirty="0"/>
          </a:p>
        </p:txBody>
      </p:sp>
    </p:spTree>
    <p:extLst>
      <p:ext uri="{BB962C8B-B14F-4D97-AF65-F5344CB8AC3E}">
        <p14:creationId xmlns:p14="http://schemas.microsoft.com/office/powerpoint/2010/main" xmlns="" val="3412284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Physiological Effects</a:t>
            </a:r>
            <a:endParaRPr lang="en-IN"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373389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824833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800" dirty="0" smtClean="0"/>
              <a:t>Physiological effects of constant D.C. are divided into two groups:</a:t>
            </a:r>
          </a:p>
          <a:p>
            <a:pPr marL="514350" indent="-514350">
              <a:buAutoNum type="arabicPeriod"/>
            </a:pPr>
            <a:r>
              <a:rPr lang="en-IN" sz="2800" dirty="0" smtClean="0"/>
              <a:t>Those produced by inter-polar pathways</a:t>
            </a:r>
          </a:p>
          <a:p>
            <a:pPr marL="514350" indent="-514350">
              <a:buAutoNum type="arabicPeriod"/>
            </a:pPr>
            <a:r>
              <a:rPr lang="en-IN" sz="2800" dirty="0" smtClean="0"/>
              <a:t>Those produced at the poles</a:t>
            </a:r>
            <a:endParaRPr lang="en-IN" sz="2800" dirty="0"/>
          </a:p>
        </p:txBody>
      </p:sp>
    </p:spTree>
    <p:extLst>
      <p:ext uri="{BB962C8B-B14F-4D97-AF65-F5344CB8AC3E}">
        <p14:creationId xmlns:p14="http://schemas.microsoft.com/office/powerpoint/2010/main" xmlns="" val="2623846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514350" indent="-514350">
              <a:buAutoNum type="arabicPeriod"/>
            </a:pPr>
            <a:r>
              <a:rPr lang="en-IN" sz="2800" b="1" dirty="0" smtClean="0"/>
              <a:t>Effect in the inter-polar pathway</a:t>
            </a:r>
          </a:p>
          <a:p>
            <a:pPr algn="just"/>
            <a:r>
              <a:rPr lang="en-IN" sz="2800" dirty="0" smtClean="0"/>
              <a:t>Effects are pronounced in superficial tissues</a:t>
            </a:r>
          </a:p>
          <a:p>
            <a:pPr algn="just"/>
            <a:r>
              <a:rPr lang="en-IN" sz="2800" dirty="0"/>
              <a:t>↑ Cellular </a:t>
            </a:r>
            <a:r>
              <a:rPr lang="en-IN" sz="2800" dirty="0" smtClean="0"/>
              <a:t>Metabolism : </a:t>
            </a:r>
            <a:r>
              <a:rPr lang="en-IN" sz="2400" dirty="0" smtClean="0"/>
              <a:t>The movement of ions causes alteration in the concentration of substances in the tissue fluids</a:t>
            </a:r>
            <a:r>
              <a:rPr lang="en-IN" sz="2400" dirty="0" smtClean="0">
                <a:latin typeface="Times New Roman"/>
                <a:cs typeface="Times New Roman"/>
              </a:rPr>
              <a:t>→ </a:t>
            </a:r>
            <a:r>
              <a:rPr lang="en-IN" sz="2400" dirty="0" smtClean="0">
                <a:latin typeface="+mn-lt"/>
                <a:cs typeface="Times New Roman"/>
              </a:rPr>
              <a:t>interchange of materials between the cells and tissue fluids</a:t>
            </a:r>
            <a:endParaRPr lang="en-IN" sz="2800" dirty="0" smtClean="0">
              <a:latin typeface="+mn-lt"/>
              <a:cs typeface="Times New Roman"/>
            </a:endParaRPr>
          </a:p>
          <a:p>
            <a:pPr algn="just"/>
            <a:r>
              <a:rPr lang="en-IN" sz="2800" dirty="0" smtClean="0"/>
              <a:t>Erythema: </a:t>
            </a:r>
            <a:r>
              <a:rPr lang="en-IN" sz="2400" dirty="0" smtClean="0"/>
              <a:t>The reasons for vasodilatation are: stimulation of sensory nerve endings, irritation of cells causes liberation of H substance and mechanical action of ions bombarding the walls of blood vessels</a:t>
            </a:r>
            <a:endParaRPr lang="en-IN" sz="2400" dirty="0"/>
          </a:p>
        </p:txBody>
      </p:sp>
    </p:spTree>
    <p:extLst>
      <p:ext uri="{BB962C8B-B14F-4D97-AF65-F5344CB8AC3E}">
        <p14:creationId xmlns:p14="http://schemas.microsoft.com/office/powerpoint/2010/main" xmlns="" val="4120594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81128"/>
          </a:xfrm>
        </p:spPr>
        <p:txBody>
          <a:bodyPr>
            <a:normAutofit/>
          </a:bodyPr>
          <a:lstStyle/>
          <a:p>
            <a:pPr marL="0" indent="0">
              <a:buNone/>
            </a:pPr>
            <a:r>
              <a:rPr lang="en-IN" sz="2800" b="1" dirty="0" smtClean="0"/>
              <a:t>2. Polar effects</a:t>
            </a:r>
          </a:p>
          <a:p>
            <a:pPr marL="0" indent="0" algn="just">
              <a:buNone/>
            </a:pPr>
            <a:r>
              <a:rPr lang="en-IN" sz="2800" i="1" dirty="0" err="1" smtClean="0"/>
              <a:t>i</a:t>
            </a:r>
            <a:r>
              <a:rPr lang="en-IN" sz="2800" i="1" dirty="0" smtClean="0"/>
              <a:t>) </a:t>
            </a:r>
            <a:r>
              <a:rPr lang="en-IN" sz="2800" dirty="0" smtClean="0"/>
              <a:t>Electro-tonus: </a:t>
            </a:r>
            <a:r>
              <a:rPr lang="en-IN" sz="2400" dirty="0" smtClean="0"/>
              <a:t>is the effect on conductivity and excitability of nerves and muscles. </a:t>
            </a:r>
          </a:p>
          <a:p>
            <a:pPr algn="just"/>
            <a:r>
              <a:rPr lang="en-IN" sz="2800" i="1" dirty="0" err="1" smtClean="0"/>
              <a:t>Anelecrotonus</a:t>
            </a:r>
            <a:r>
              <a:rPr lang="en-IN" sz="2800" dirty="0" smtClean="0"/>
              <a:t>: </a:t>
            </a:r>
            <a:r>
              <a:rPr lang="en-IN" sz="2400" dirty="0" smtClean="0"/>
              <a:t>is the decreased excitability of the nerve in the region of anode. The potential difference  (PD) developed under anode augments the normal resting PD and thus makes it difficult for the impulse to pass.</a:t>
            </a:r>
          </a:p>
          <a:p>
            <a:pPr algn="just"/>
            <a:r>
              <a:rPr lang="en-IN" sz="2800" i="1" dirty="0" err="1" smtClean="0"/>
              <a:t>Catelectrotonus</a:t>
            </a:r>
            <a:r>
              <a:rPr lang="en-IN" sz="2400" dirty="0" smtClean="0"/>
              <a:t>: is increased excitability and conductivity of the nerve in the region of cathode as PD developed under cathode reduces resting PD</a:t>
            </a:r>
            <a:endParaRPr lang="en-IN" sz="2400" dirty="0"/>
          </a:p>
        </p:txBody>
      </p:sp>
    </p:spTree>
    <p:extLst>
      <p:ext uri="{BB962C8B-B14F-4D97-AF65-F5344CB8AC3E}">
        <p14:creationId xmlns:p14="http://schemas.microsoft.com/office/powerpoint/2010/main" xmlns="" val="3168463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dirty="0" smtClean="0"/>
              <a:t>ii) Electrophoresis</a:t>
            </a:r>
          </a:p>
          <a:p>
            <a:r>
              <a:rPr lang="en-IN" sz="2800" i="1" dirty="0" err="1" smtClean="0"/>
              <a:t>Cataphoresis</a:t>
            </a:r>
            <a:r>
              <a:rPr lang="en-IN" sz="2800" dirty="0" smtClean="0"/>
              <a:t>: </a:t>
            </a:r>
            <a:r>
              <a:rPr lang="en-IN" sz="2400" dirty="0" smtClean="0"/>
              <a:t>is increase in fluid at cathode</a:t>
            </a:r>
          </a:p>
          <a:p>
            <a:r>
              <a:rPr lang="en-IN" sz="2800" i="1" dirty="0" err="1" smtClean="0"/>
              <a:t>Anaphoresis</a:t>
            </a:r>
            <a:r>
              <a:rPr lang="en-IN" sz="2400" dirty="0" smtClean="0"/>
              <a:t>: is decrease in fluid at anode</a:t>
            </a:r>
          </a:p>
          <a:p>
            <a:endParaRPr lang="en-IN" sz="2400" dirty="0"/>
          </a:p>
          <a:p>
            <a:pPr marL="0" indent="0">
              <a:buNone/>
            </a:pPr>
            <a:r>
              <a:rPr lang="en-IN" sz="2800" dirty="0" smtClean="0"/>
              <a:t>iii) Introduction of ions into the tissues:</a:t>
            </a:r>
          </a:p>
          <a:p>
            <a:pPr algn="just"/>
            <a:r>
              <a:rPr lang="en-IN" sz="2400" dirty="0" smtClean="0"/>
              <a:t>Ions contained in the pad are repelled into the tissues under the electrode bearing the same charge as the ions and the current can be used to </a:t>
            </a:r>
            <a:r>
              <a:rPr lang="en-IN" sz="2400" dirty="0"/>
              <a:t>i</a:t>
            </a:r>
            <a:r>
              <a:rPr lang="en-IN" sz="2400" dirty="0" smtClean="0"/>
              <a:t>ntroduced ions into the tissues (Medical ionization).</a:t>
            </a:r>
            <a:endParaRPr lang="en-IN" sz="2400" dirty="0"/>
          </a:p>
        </p:txBody>
      </p:sp>
    </p:spTree>
    <p:extLst>
      <p:ext uri="{BB962C8B-B14F-4D97-AF65-F5344CB8AC3E}">
        <p14:creationId xmlns:p14="http://schemas.microsoft.com/office/powerpoint/2010/main" xmlns="" val="640934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Therapeutic Effects and Uses</a:t>
            </a:r>
            <a:endParaRPr lang="en-IN" sz="3200" b="1" dirty="0"/>
          </a:p>
        </p:txBody>
      </p:sp>
      <p:sp>
        <p:nvSpPr>
          <p:cNvPr id="3" name="Content Placeholder 2"/>
          <p:cNvSpPr>
            <a:spLocks noGrp="1"/>
          </p:cNvSpPr>
          <p:nvPr>
            <p:ph idx="1"/>
          </p:nvPr>
        </p:nvSpPr>
        <p:spPr/>
        <p:txBody>
          <a:bodyPr>
            <a:normAutofit/>
          </a:bodyPr>
          <a:lstStyle/>
          <a:p>
            <a:pPr algn="just"/>
            <a:r>
              <a:rPr lang="en-IN" sz="2800" dirty="0" smtClean="0"/>
              <a:t>Increased blood supply : </a:t>
            </a:r>
            <a:r>
              <a:rPr lang="en-IN" sz="2400" dirty="0" smtClean="0"/>
              <a:t>Resolution of chronic inflammation and is useful in treating conditions like OA, RA, stiff joints following injury, tennis elbow</a:t>
            </a:r>
          </a:p>
          <a:p>
            <a:pPr algn="just"/>
            <a:r>
              <a:rPr lang="en-IN" sz="2800" dirty="0" smtClean="0"/>
              <a:t>Increased blood supply and counter-irritant effect under cathode: </a:t>
            </a:r>
            <a:r>
              <a:rPr lang="en-IN" sz="2400" dirty="0" smtClean="0"/>
              <a:t>Pain reduction (in that case, cathode is placed over the most painful part)</a:t>
            </a:r>
            <a:endParaRPr lang="en-IN" sz="2400" dirty="0"/>
          </a:p>
        </p:txBody>
      </p:sp>
    </p:spTree>
    <p:extLst>
      <p:ext uri="{BB962C8B-B14F-4D97-AF65-F5344CB8AC3E}">
        <p14:creationId xmlns:p14="http://schemas.microsoft.com/office/powerpoint/2010/main" xmlns="" val="3777935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Application</a:t>
            </a:r>
            <a:endParaRPr lang="en-IN" sz="3200" b="1" dirty="0"/>
          </a:p>
        </p:txBody>
      </p:sp>
      <p:sp>
        <p:nvSpPr>
          <p:cNvPr id="3" name="Content Placeholder 2"/>
          <p:cNvSpPr>
            <a:spLocks noGrp="1"/>
          </p:cNvSpPr>
          <p:nvPr>
            <p:ph idx="1"/>
          </p:nvPr>
        </p:nvSpPr>
        <p:spPr/>
        <p:txBody>
          <a:bodyPr>
            <a:normAutofit/>
          </a:bodyPr>
          <a:lstStyle/>
          <a:p>
            <a:pPr marL="514350" indent="-514350">
              <a:buAutoNum type="arabicPeriod"/>
            </a:pPr>
            <a:r>
              <a:rPr lang="en-IN" sz="2800" b="1" dirty="0" smtClean="0"/>
              <a:t>Cathodal Galvanism</a:t>
            </a:r>
          </a:p>
          <a:p>
            <a:r>
              <a:rPr lang="en-IN" sz="2400" dirty="0" smtClean="0"/>
              <a:t>When cathodal effects are required, cathode is placed over the affected area and anode is placed elsewhere on the body.</a:t>
            </a:r>
          </a:p>
          <a:p>
            <a:r>
              <a:rPr lang="en-IN" sz="2400" dirty="0" smtClean="0"/>
              <a:t>Marked increase in blood supply</a:t>
            </a:r>
          </a:p>
          <a:p>
            <a:r>
              <a:rPr lang="en-IN" sz="2400" dirty="0" smtClean="0"/>
              <a:t>Relief of pain by counter-irritation</a:t>
            </a:r>
          </a:p>
          <a:p>
            <a:r>
              <a:rPr lang="en-IN" sz="2400" dirty="0" smtClean="0"/>
              <a:t>Useful in softening the scar</a:t>
            </a:r>
          </a:p>
          <a:p>
            <a:r>
              <a:rPr lang="en-IN" sz="2400" dirty="0" smtClean="0"/>
              <a:t>Duration of treatment is 20-30 minutes</a:t>
            </a:r>
          </a:p>
          <a:p>
            <a:endParaRPr lang="en-IN" sz="2400" dirty="0"/>
          </a:p>
        </p:txBody>
      </p:sp>
    </p:spTree>
    <p:extLst>
      <p:ext uri="{BB962C8B-B14F-4D97-AF65-F5344CB8AC3E}">
        <p14:creationId xmlns:p14="http://schemas.microsoft.com/office/powerpoint/2010/main" xmlns="" val="2316258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a:majorFont>
        <a:latin typeface="Vodafone Rg"/>
        <a:ea typeface=""/>
        <a:cs typeface=""/>
      </a:majorFont>
      <a:minorFont>
        <a:latin typeface="Vodafon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96</TotalTime>
  <Words>574</Words>
  <Application>Microsoft Office PowerPoint</Application>
  <PresentationFormat>On-screen Show (4:3)</PresentationFormat>
  <Paragraphs>65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blank</vt:lpstr>
      <vt:lpstr>GALVANIC CURRENT</vt:lpstr>
      <vt:lpstr>Slide 2</vt:lpstr>
      <vt:lpstr>Physiological Effects</vt:lpstr>
      <vt:lpstr>Slide 4</vt:lpstr>
      <vt:lpstr>Slide 5</vt:lpstr>
      <vt:lpstr>Slide 6</vt:lpstr>
      <vt:lpstr>Slide 7</vt:lpstr>
      <vt:lpstr>Therapeutic Effects and Uses</vt:lpstr>
      <vt:lpstr>Application</vt:lpstr>
      <vt:lpstr>Slide 10</vt:lpstr>
      <vt:lpstr>Slide 11</vt:lpstr>
      <vt:lpstr>Dangers</vt:lpstr>
      <vt:lpstr>Thank you</vt:lpstr>
    </vt:vector>
  </TitlesOfParts>
  <Company>Vodafone Essar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GALVANIC CURRENT</dc:title>
  <dc:creator>NALINA</dc:creator>
  <cp:lastModifiedBy>Mihir</cp:lastModifiedBy>
  <cp:revision>13</cp:revision>
  <dcterms:created xsi:type="dcterms:W3CDTF">2018-09-21T08:21:57Z</dcterms:created>
  <dcterms:modified xsi:type="dcterms:W3CDTF">2020-08-17T10:12:07Z</dcterms:modified>
</cp:coreProperties>
</file>