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95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96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7" r:id="rId38"/>
    <p:sldId id="290" r:id="rId39"/>
    <p:sldId id="291" r:id="rId40"/>
    <p:sldId id="292" r:id="rId41"/>
    <p:sldId id="293" r:id="rId42"/>
    <p:sldId id="29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C933BD-C49F-423D-A0C9-4D32FBD01B3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C02CB5-E5A8-422E-A002-B808FAD536F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Metallic poisons: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- Dr </a:t>
            </a:r>
            <a:r>
              <a:rPr lang="en-IN" sz="3600" smtClean="0"/>
              <a:t>Lavlesh Kumar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Stomach wash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Alkali should </a:t>
            </a: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be given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 </a:t>
            </a:r>
            <a:r>
              <a:rPr lang="en-US" dirty="0" smtClean="0">
                <a:solidFill>
                  <a:srgbClr val="FF0000"/>
                </a:solidFill>
              </a:rPr>
              <a:t>(C/I in iron and cadmium)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Penicillamine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DMSA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PM findings: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External:</a:t>
            </a:r>
          </a:p>
          <a:p>
            <a:r>
              <a:rPr lang="en-US" dirty="0" smtClean="0"/>
              <a:t>Internal: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Chronic:</a:t>
            </a:r>
            <a:endParaRPr lang="en-IN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Causes: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Refining of ores.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Manufacture of  insecticide, paints, dyes, cosmetics and drugs.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Inhalation of  arsenic dust.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Sometime as a medicine for long time.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Feature:</a:t>
            </a:r>
          </a:p>
          <a:p>
            <a:pPr lvl="1"/>
            <a:r>
              <a:rPr lang="en-US" sz="2800" dirty="0" smtClean="0"/>
              <a:t>GIT: </a:t>
            </a:r>
            <a:r>
              <a:rPr lang="en-US" sz="2800" dirty="0" smtClean="0">
                <a:solidFill>
                  <a:srgbClr val="FF0000"/>
                </a:solidFill>
              </a:rPr>
              <a:t>red velvety mucosa</a:t>
            </a:r>
          </a:p>
          <a:p>
            <a:pPr lvl="1"/>
            <a:r>
              <a:rPr lang="en-US" sz="2800" dirty="0" smtClean="0"/>
              <a:t>CNS: </a:t>
            </a:r>
            <a:r>
              <a:rPr lang="en-US" sz="2800" dirty="0" smtClean="0">
                <a:solidFill>
                  <a:srgbClr val="FF0000"/>
                </a:solidFill>
              </a:rPr>
              <a:t>(Sensory and motor neuropathy)</a:t>
            </a:r>
          </a:p>
          <a:p>
            <a:pPr lvl="2"/>
            <a:r>
              <a:rPr lang="en-US" sz="2400" dirty="0" smtClean="0"/>
              <a:t>Polyneuritis</a:t>
            </a:r>
          </a:p>
          <a:p>
            <a:pPr lvl="2"/>
            <a:r>
              <a:rPr lang="en-US" sz="2400" dirty="0" smtClean="0"/>
              <a:t>Anesthesia</a:t>
            </a:r>
          </a:p>
          <a:p>
            <a:pPr lvl="2"/>
            <a:r>
              <a:rPr lang="en-US" sz="2400" dirty="0" err="1" smtClean="0"/>
              <a:t>Paraesthesia</a:t>
            </a:r>
            <a:endParaRPr lang="en-US" sz="2400" dirty="0" smtClean="0"/>
          </a:p>
          <a:p>
            <a:pPr lvl="2"/>
            <a:endParaRPr lang="en-US" sz="2400" dirty="0" smtClean="0"/>
          </a:p>
          <a:p>
            <a:pPr lvl="1"/>
            <a:r>
              <a:rPr lang="en-US" sz="2800" dirty="0" smtClean="0"/>
              <a:t>SKIN: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Rain drop type pigmentation </a:t>
            </a:r>
            <a:r>
              <a:rPr lang="en-US" sz="2400" dirty="0" smtClean="0"/>
              <a:t>(in flexures, temples, eyelids and neck)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Aldrich-</a:t>
            </a:r>
            <a:r>
              <a:rPr lang="en-US" sz="2400" b="1" dirty="0" err="1" smtClean="0">
                <a:solidFill>
                  <a:srgbClr val="FF0000"/>
                </a:solidFill>
              </a:rPr>
              <a:t>Mees</a:t>
            </a:r>
            <a:r>
              <a:rPr lang="en-US" sz="2400" b="1" dirty="0" smtClean="0">
                <a:solidFill>
                  <a:srgbClr val="FF0000"/>
                </a:solidFill>
              </a:rPr>
              <a:t> line </a:t>
            </a:r>
            <a:r>
              <a:rPr lang="en-US" sz="2400" dirty="0" smtClean="0"/>
              <a:t>(irregular thickening and transverse white line at fingers nail.)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Hyperkeratosis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of palms and soles</a:t>
            </a:r>
          </a:p>
          <a:p>
            <a:pPr lvl="2">
              <a:buNone/>
            </a:pPr>
            <a:endParaRPr lang="en-IN" dirty="0" smtClean="0"/>
          </a:p>
          <a:p>
            <a:pPr lvl="2">
              <a:buNone/>
            </a:pPr>
            <a:endParaRPr lang="en-US" dirty="0" smtClean="0"/>
          </a:p>
        </p:txBody>
      </p:sp>
      <p:pic>
        <p:nvPicPr>
          <p:cNvPr id="4" name="Picture 2" descr="C:\Users\Dr. Alpesh\Desktop\M poison 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204864"/>
            <a:ext cx="3635896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135960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en-US" sz="2400" dirty="0" smtClean="0"/>
              <a:t>HEPATIC:</a:t>
            </a:r>
          </a:p>
          <a:p>
            <a:pPr lvl="2"/>
            <a:r>
              <a:rPr lang="en-US" sz="2400" dirty="0" smtClean="0"/>
              <a:t> deposited in liver </a:t>
            </a:r>
            <a:r>
              <a:rPr lang="en-US" sz="2400" dirty="0" smtClean="0">
                <a:solidFill>
                  <a:srgbClr val="FF0000"/>
                </a:solidFill>
              </a:rPr>
              <a:t>(fatty yellow liver)</a:t>
            </a:r>
          </a:p>
          <a:p>
            <a:pPr lvl="2">
              <a:buNone/>
            </a:pPr>
            <a:r>
              <a:rPr lang="en-US" sz="2400" dirty="0" smtClean="0"/>
              <a:t>HEMATOGENIC: </a:t>
            </a:r>
          </a:p>
          <a:p>
            <a:pPr lvl="2"/>
            <a:r>
              <a:rPr lang="en-US" sz="2400" dirty="0" err="1" smtClean="0">
                <a:solidFill>
                  <a:srgbClr val="FF0000"/>
                </a:solidFill>
              </a:rPr>
              <a:t>leukemias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</a:p>
          <a:p>
            <a:pPr lvl="2"/>
            <a:r>
              <a:rPr lang="en-US" sz="2400" dirty="0" smtClean="0">
                <a:solidFill>
                  <a:srgbClr val="FF0000"/>
                </a:solidFill>
              </a:rPr>
              <a:t>thrombocytopenia, </a:t>
            </a:r>
          </a:p>
          <a:p>
            <a:pPr lvl="2"/>
            <a:r>
              <a:rPr lang="en-US" sz="2400" dirty="0" smtClean="0">
                <a:solidFill>
                  <a:srgbClr val="FF0000"/>
                </a:solidFill>
              </a:rPr>
              <a:t>bone marrow suppression</a:t>
            </a:r>
          </a:p>
          <a:p>
            <a:pPr lvl="2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Arsenic is </a:t>
            </a:r>
            <a:r>
              <a:rPr lang="en-US" sz="3200" dirty="0" err="1" smtClean="0">
                <a:solidFill>
                  <a:srgbClr val="FF0000"/>
                </a:solidFill>
              </a:rPr>
              <a:t>teratogenic</a:t>
            </a:r>
            <a:r>
              <a:rPr lang="en-US" sz="3200" dirty="0" smtClean="0">
                <a:solidFill>
                  <a:srgbClr val="FF0000"/>
                </a:solidFill>
              </a:rPr>
              <a:t> and </a:t>
            </a:r>
            <a:r>
              <a:rPr lang="en-US" sz="3200" dirty="0" err="1" smtClean="0">
                <a:solidFill>
                  <a:srgbClr val="FF0000"/>
                </a:solidFill>
              </a:rPr>
              <a:t>oncogenic</a:t>
            </a:r>
            <a:r>
              <a:rPr lang="en-US" sz="3200" dirty="0" smtClean="0">
                <a:solidFill>
                  <a:srgbClr val="FF0000"/>
                </a:solidFill>
              </a:rPr>
              <a:t>.(BCC)</a:t>
            </a:r>
          </a:p>
          <a:p>
            <a:pPr lvl="2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Arsenic causes portal hypertension</a:t>
            </a:r>
          </a:p>
          <a:p>
            <a:pPr lvl="2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Arsenic causes portal fibrosis (non cirrhotic )</a:t>
            </a:r>
          </a:p>
          <a:p>
            <a:pPr lvl="2">
              <a:buNone/>
            </a:pPr>
            <a:r>
              <a:rPr lang="en-US" sz="3200" dirty="0" err="1" smtClean="0"/>
              <a:t>Arsenophagist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/>
              <a:t>Treatment: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Stomach wash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Warm milk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Water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Emetics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Demulcents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 (2-3mg/kg IM 4hourly)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Hydrated ferric oxide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Symptomatic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PM findings: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Rigor mortis lasts longer than usual (Petrifaction delayed)</a:t>
            </a:r>
          </a:p>
          <a:p>
            <a:pPr lvl="1"/>
            <a:r>
              <a:rPr lang="en-US" sz="2800" dirty="0" smtClean="0"/>
              <a:t>Shrunken eyeballs</a:t>
            </a:r>
          </a:p>
          <a:p>
            <a:pPr lvl="1"/>
            <a:r>
              <a:rPr lang="en-US" sz="2800" dirty="0" smtClean="0"/>
              <a:t>Skin changes</a:t>
            </a:r>
          </a:p>
          <a:p>
            <a:pPr lvl="1"/>
            <a:r>
              <a:rPr lang="en-US" sz="2800" dirty="0" smtClean="0"/>
              <a:t>Some time food particles contain gritty and sandy particle of arsenic.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Mucosa: </a:t>
            </a:r>
            <a:r>
              <a:rPr lang="en-US" sz="2800" dirty="0" smtClean="0"/>
              <a:t>Swollen, congested and blood spots and embedded  with arsenic particles</a:t>
            </a:r>
          </a:p>
          <a:p>
            <a:r>
              <a:rPr lang="en-US" sz="2800" dirty="0" smtClean="0"/>
              <a:t>Hairs ,nails and bones: NAA, AAS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Post mortem </a:t>
            </a:r>
            <a:r>
              <a:rPr lang="en-US" sz="2800" dirty="0" err="1" smtClean="0">
                <a:solidFill>
                  <a:srgbClr val="FF0000"/>
                </a:solidFill>
              </a:rPr>
              <a:t>imbibition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Medicolegal importance: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Homicidal: ideal homicidal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Accidental: common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Suicidal: rare</a:t>
            </a:r>
            <a:br>
              <a:rPr lang="en-US" sz="2800" dirty="0" smtClean="0"/>
            </a:br>
            <a:endParaRPr lang="en-US" sz="2800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2800" b="1" dirty="0" smtClean="0"/>
              <a:t>D/D from Cholera poisoning: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Murcury:para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quick silver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lnSpcReduction="10000"/>
          </a:bodyPr>
          <a:lstStyle/>
          <a:p>
            <a:r>
              <a:rPr lang="en-US" sz="3100" b="1" dirty="0" smtClean="0"/>
              <a:t>Toxic compounds:</a:t>
            </a:r>
          </a:p>
          <a:p>
            <a:pPr lvl="1"/>
            <a:r>
              <a:rPr lang="en-US" sz="2600" dirty="0" smtClean="0"/>
              <a:t>Mercuric chloride: (</a:t>
            </a:r>
            <a:r>
              <a:rPr lang="en-US" sz="2600" dirty="0" smtClean="0">
                <a:solidFill>
                  <a:srgbClr val="FF0000"/>
                </a:solidFill>
              </a:rPr>
              <a:t>corrosive sublimate)</a:t>
            </a:r>
          </a:p>
          <a:p>
            <a:pPr lvl="2"/>
            <a:r>
              <a:rPr lang="en-US" sz="2300" dirty="0" smtClean="0"/>
              <a:t>Colorless, odorless, prismatic crystals, white crystalline powder</a:t>
            </a:r>
          </a:p>
          <a:p>
            <a:pPr lvl="2"/>
            <a:r>
              <a:rPr lang="en-US" sz="2300" dirty="0" smtClean="0">
                <a:solidFill>
                  <a:srgbClr val="FF0000"/>
                </a:solidFill>
              </a:rPr>
              <a:t>Most toxic</a:t>
            </a:r>
          </a:p>
          <a:p>
            <a:pPr lvl="2"/>
            <a:r>
              <a:rPr lang="en-US" sz="2300" dirty="0" smtClean="0"/>
              <a:t>Nauseous metallic taste</a:t>
            </a:r>
          </a:p>
          <a:p>
            <a:pPr lvl="2"/>
            <a:r>
              <a:rPr lang="en-US" sz="2300" dirty="0" smtClean="0"/>
              <a:t>Cause of </a:t>
            </a:r>
            <a:r>
              <a:rPr lang="en-US" sz="2300" dirty="0" smtClean="0">
                <a:solidFill>
                  <a:srgbClr val="FF0000"/>
                </a:solidFill>
              </a:rPr>
              <a:t>acute poisoning</a:t>
            </a:r>
          </a:p>
          <a:p>
            <a:pPr lvl="1"/>
            <a:r>
              <a:rPr lang="en-US" sz="2600" dirty="0" err="1" smtClean="0"/>
              <a:t>Mercurous</a:t>
            </a:r>
            <a:r>
              <a:rPr lang="en-US" sz="2600" dirty="0" smtClean="0"/>
              <a:t>  chloride </a:t>
            </a:r>
            <a:r>
              <a:rPr lang="en-US" sz="2600" dirty="0" smtClean="0">
                <a:solidFill>
                  <a:srgbClr val="FF0000"/>
                </a:solidFill>
              </a:rPr>
              <a:t>(calomel)</a:t>
            </a:r>
          </a:p>
          <a:p>
            <a:pPr lvl="2"/>
            <a:r>
              <a:rPr lang="en-US" sz="2300" dirty="0" smtClean="0"/>
              <a:t>Heavy ,White, Tasteless</a:t>
            </a:r>
            <a:endParaRPr lang="en-US" sz="2300" dirty="0" smtClean="0">
              <a:solidFill>
                <a:srgbClr val="FF0000"/>
              </a:solidFill>
            </a:endParaRPr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Mercuric sulphide (cinnabar or vermilion)</a:t>
            </a:r>
          </a:p>
          <a:p>
            <a:pPr lvl="1"/>
            <a:r>
              <a:rPr lang="en-US" sz="2600" dirty="0" smtClean="0"/>
              <a:t>Mercuric </a:t>
            </a:r>
            <a:r>
              <a:rPr lang="en-US" sz="2600" dirty="0" err="1" smtClean="0"/>
              <a:t>cynide</a:t>
            </a:r>
            <a:r>
              <a:rPr lang="en-US" sz="2600" dirty="0" smtClean="0"/>
              <a:t>, oxide and iodide</a:t>
            </a:r>
          </a:p>
          <a:p>
            <a:pPr lvl="1"/>
            <a:r>
              <a:rPr lang="en-US" sz="2600" dirty="0" smtClean="0"/>
              <a:t>Mercury iodide (</a:t>
            </a:r>
            <a:r>
              <a:rPr lang="en-US" sz="2600" dirty="0" smtClean="0">
                <a:solidFill>
                  <a:srgbClr val="FF0000"/>
                </a:solidFill>
              </a:rPr>
              <a:t>Brick red)</a:t>
            </a:r>
          </a:p>
          <a:p>
            <a:pPr lvl="1"/>
            <a:r>
              <a:rPr lang="en-US" sz="2600" dirty="0" smtClean="0"/>
              <a:t>Mercuric cyanide (</a:t>
            </a:r>
            <a:r>
              <a:rPr lang="en-US" sz="2600" dirty="0" smtClean="0">
                <a:solidFill>
                  <a:srgbClr val="FF0000"/>
                </a:solidFill>
              </a:rPr>
              <a:t>white prismatic crystalline powder)</a:t>
            </a:r>
            <a:endParaRPr lang="en-IN" sz="2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b="1" dirty="0" smtClean="0"/>
              <a:t>Action: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/>
              <a:t>Binds with </a:t>
            </a:r>
            <a:r>
              <a:rPr lang="en-US" sz="2400" dirty="0" err="1" smtClean="0"/>
              <a:t>sulphydryl</a:t>
            </a:r>
            <a:r>
              <a:rPr lang="en-US" sz="2400" dirty="0" smtClean="0"/>
              <a:t> groups of enzymes and cellular proteins , nucleic acid and mitotic apparatus interfering with enzymes and cellular transport functions.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/>
              <a:t>Renal tubular damage </a:t>
            </a:r>
            <a:r>
              <a:rPr lang="en-US" sz="2400" dirty="0" smtClean="0">
                <a:solidFill>
                  <a:srgbClr val="FF0000"/>
                </a:solidFill>
              </a:rPr>
              <a:t>(proximal convoluted tubule)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/>
              <a:t>CNS: cerebellum, temporal lobe, basal ganglia and corpus </a:t>
            </a:r>
            <a:r>
              <a:rPr lang="en-US" sz="2400" dirty="0" err="1" smtClean="0"/>
              <a:t>callosum</a:t>
            </a:r>
            <a:r>
              <a:rPr lang="en-US" sz="2400" dirty="0" smtClean="0"/>
              <a:t>.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/>
              <a:t>Corrosive bronchitis</a:t>
            </a:r>
          </a:p>
          <a:p>
            <a:pPr lvl="2">
              <a:lnSpc>
                <a:spcPct val="150000"/>
              </a:lnSpc>
            </a:pPr>
            <a:r>
              <a:rPr lang="en-US" sz="2400" dirty="0" err="1" smtClean="0"/>
              <a:t>Teratogenic</a:t>
            </a:r>
            <a:endParaRPr lang="en-US" sz="2400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Arsenic</a:t>
            </a:r>
          </a:p>
          <a:p>
            <a:r>
              <a:rPr lang="en-US" dirty="0" smtClean="0"/>
              <a:t>Mercury</a:t>
            </a:r>
          </a:p>
          <a:p>
            <a:r>
              <a:rPr lang="en-US" dirty="0" smtClean="0"/>
              <a:t>Lead</a:t>
            </a:r>
          </a:p>
          <a:p>
            <a:endParaRPr lang="en-US" dirty="0" smtClean="0"/>
          </a:p>
          <a:p>
            <a:r>
              <a:rPr lang="en-US" dirty="0" smtClean="0"/>
              <a:t>Copper</a:t>
            </a:r>
          </a:p>
          <a:p>
            <a:r>
              <a:rPr lang="en-US" dirty="0" smtClean="0"/>
              <a:t>Iron</a:t>
            </a:r>
          </a:p>
          <a:p>
            <a:r>
              <a:rPr lang="en-US" dirty="0" smtClean="0"/>
              <a:t>Thallium etc.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Feature: Acute poisoning: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en-US" b="1" dirty="0" smtClean="0"/>
              <a:t>First phase:</a:t>
            </a:r>
          </a:p>
          <a:p>
            <a:pPr lvl="1"/>
            <a:r>
              <a:rPr lang="en-US" dirty="0" smtClean="0"/>
              <a:t>GIT: </a:t>
            </a:r>
          </a:p>
          <a:p>
            <a:pPr lvl="2"/>
            <a:r>
              <a:rPr lang="en-US" sz="2400" dirty="0" smtClean="0"/>
              <a:t>Metallic taste, throat constriction, hoarse voice</a:t>
            </a:r>
          </a:p>
          <a:p>
            <a:pPr lvl="2"/>
            <a:r>
              <a:rPr lang="en-US" sz="2400" dirty="0" smtClean="0"/>
              <a:t>Mucosa corrosion</a:t>
            </a:r>
          </a:p>
          <a:p>
            <a:pPr lvl="2"/>
            <a:r>
              <a:rPr lang="en-US" sz="2400" dirty="0" smtClean="0"/>
              <a:t>Hot burning pain</a:t>
            </a:r>
          </a:p>
          <a:p>
            <a:pPr lvl="2"/>
            <a:r>
              <a:rPr lang="en-US" sz="2400" dirty="0" err="1" smtClean="0"/>
              <a:t>Vomitus</a:t>
            </a:r>
            <a:r>
              <a:rPr lang="en-US" sz="2400" dirty="0" smtClean="0"/>
              <a:t> contain grayish, slimy, mucoid material with </a:t>
            </a:r>
            <a:r>
              <a:rPr lang="en-US" sz="2400" dirty="0" smtClean="0">
                <a:solidFill>
                  <a:srgbClr val="FF0000"/>
                </a:solidFill>
              </a:rPr>
              <a:t>blood and shed of mucus membrane</a:t>
            </a:r>
            <a:r>
              <a:rPr lang="en-US" sz="2400" dirty="0" smtClean="0"/>
              <a:t>.</a:t>
            </a:r>
          </a:p>
          <a:p>
            <a:pPr lvl="2"/>
            <a:r>
              <a:rPr lang="en-US" sz="2400" dirty="0" smtClean="0"/>
              <a:t>Diarrhea and </a:t>
            </a:r>
            <a:r>
              <a:rPr lang="en-US" sz="2400" dirty="0" err="1" smtClean="0"/>
              <a:t>tenesmus</a:t>
            </a:r>
            <a:r>
              <a:rPr lang="en-US" sz="2400" dirty="0" smtClean="0"/>
              <a:t>.</a:t>
            </a:r>
            <a:endParaRPr lang="en-IN" sz="2400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Renal failure: </a:t>
            </a:r>
            <a:r>
              <a:rPr lang="en-US" dirty="0" smtClean="0">
                <a:solidFill>
                  <a:srgbClr val="FF0000"/>
                </a:solidFill>
              </a:rPr>
              <a:t>Proximal convoluted tubule</a:t>
            </a:r>
          </a:p>
          <a:p>
            <a:pPr lvl="1"/>
            <a:r>
              <a:rPr lang="en-US" dirty="0" smtClean="0"/>
              <a:t>CVS: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Second phase: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Glossitis</a:t>
            </a:r>
            <a:r>
              <a:rPr lang="en-US" dirty="0" smtClean="0"/>
              <a:t> and ulcerative gingivitis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Renal tubular necrosis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Membranous colitis.</a:t>
            </a:r>
          </a:p>
          <a:p>
            <a:pPr lvl="1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Fatal dose: </a:t>
            </a:r>
            <a:r>
              <a:rPr lang="en-US" dirty="0" smtClean="0"/>
              <a:t>1-4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b="1" dirty="0" smtClean="0"/>
              <a:t>Fatal period: </a:t>
            </a:r>
            <a:r>
              <a:rPr lang="en-US" dirty="0" smtClean="0"/>
              <a:t>3-5 days</a:t>
            </a:r>
          </a:p>
          <a:p>
            <a:endParaRPr lang="en-US" dirty="0" smtClean="0"/>
          </a:p>
          <a:p>
            <a:r>
              <a:rPr lang="en-US" dirty="0" smtClean="0"/>
              <a:t>Diagnosis:</a:t>
            </a:r>
          </a:p>
          <a:p>
            <a:pPr lvl="1"/>
            <a:r>
              <a:rPr lang="en-US" dirty="0" smtClean="0"/>
              <a:t>Mercury level &gt;3.6µg/dl and </a:t>
            </a:r>
          </a:p>
          <a:p>
            <a:pPr lvl="1"/>
            <a:r>
              <a:rPr lang="en-US" dirty="0" smtClean="0"/>
              <a:t>24 hrs urinary excretion of mercury &gt;15 µg/dl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Treatment:</a:t>
            </a:r>
          </a:p>
          <a:p>
            <a:pPr lvl="1"/>
            <a:r>
              <a:rPr lang="en-US" sz="2800" dirty="0" smtClean="0"/>
              <a:t>Emesis and egg whites and milk precipitate mercury.</a:t>
            </a:r>
          </a:p>
          <a:p>
            <a:pPr lvl="1"/>
            <a:r>
              <a:rPr lang="en-US" sz="2800" dirty="0" smtClean="0"/>
              <a:t>Gastric </a:t>
            </a:r>
            <a:r>
              <a:rPr lang="en-US" sz="2800" dirty="0" err="1" smtClean="0"/>
              <a:t>lawage</a:t>
            </a:r>
            <a:r>
              <a:rPr lang="en-US" sz="2800" dirty="0" smtClean="0"/>
              <a:t> : </a:t>
            </a:r>
          </a:p>
          <a:p>
            <a:pPr lvl="2"/>
            <a:r>
              <a:rPr lang="en-US" sz="2400" dirty="0" smtClean="0">
                <a:solidFill>
                  <a:srgbClr val="FF0000"/>
                </a:solidFill>
              </a:rPr>
              <a:t>Sodium formaldehyde </a:t>
            </a:r>
            <a:r>
              <a:rPr lang="en-US" sz="2400" dirty="0" err="1" smtClean="0">
                <a:solidFill>
                  <a:srgbClr val="FF0000"/>
                </a:solidFill>
              </a:rPr>
              <a:t>sulphoxylate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/>
            <a:r>
              <a:rPr lang="en-US" sz="2400" dirty="0" smtClean="0"/>
              <a:t>Egg white</a:t>
            </a:r>
          </a:p>
          <a:p>
            <a:pPr lvl="2"/>
            <a:r>
              <a:rPr lang="en-US" sz="2400" dirty="0" smtClean="0"/>
              <a:t>Sodium bicarbonate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Bowel irrigation</a:t>
            </a:r>
          </a:p>
          <a:p>
            <a:pPr lvl="1"/>
            <a:r>
              <a:rPr lang="en-US" dirty="0" smtClean="0"/>
              <a:t>BAL</a:t>
            </a:r>
          </a:p>
          <a:p>
            <a:pPr lvl="1"/>
            <a:r>
              <a:rPr lang="en-US" dirty="0" smtClean="0"/>
              <a:t>DMSA/ </a:t>
            </a:r>
            <a:r>
              <a:rPr lang="en-US" dirty="0" err="1" smtClean="0"/>
              <a:t>succimer</a:t>
            </a:r>
            <a:endParaRPr lang="en-US" dirty="0" smtClean="0"/>
          </a:p>
          <a:p>
            <a:pPr lvl="1"/>
            <a:r>
              <a:rPr lang="en-US" dirty="0" smtClean="0"/>
              <a:t>Dialysis</a:t>
            </a:r>
          </a:p>
          <a:p>
            <a:pPr lvl="1"/>
            <a:r>
              <a:rPr lang="en-US" dirty="0" smtClean="0"/>
              <a:t>Symptomatic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Postmortem findings: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Emaciated body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GIT: grayish corrosion, congestion, ulceration etc.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Kidney: </a:t>
            </a:r>
            <a:r>
              <a:rPr lang="en-US" sz="2800" dirty="0" smtClean="0">
                <a:solidFill>
                  <a:srgbClr val="FF0000"/>
                </a:solidFill>
              </a:rPr>
              <a:t>membranous </a:t>
            </a:r>
            <a:r>
              <a:rPr lang="en-US" sz="2800" dirty="0" err="1" smtClean="0">
                <a:solidFill>
                  <a:srgbClr val="FF0000"/>
                </a:solidFill>
              </a:rPr>
              <a:t>glomerulopathy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Liver: fatty changes</a:t>
            </a:r>
          </a:p>
          <a:p>
            <a:pPr lvl="1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Chronic: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hydrargyrism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Causes:</a:t>
            </a:r>
          </a:p>
          <a:p>
            <a:pPr lvl="1"/>
            <a:r>
              <a:rPr lang="en-US" sz="2800" dirty="0" smtClean="0"/>
              <a:t>Accidental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err="1" smtClean="0"/>
              <a:t>Theraputic</a:t>
            </a:r>
            <a:endParaRPr lang="en-US" sz="2800" dirty="0" smtClean="0"/>
          </a:p>
          <a:p>
            <a:pPr lvl="1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631904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Features:</a:t>
            </a:r>
          </a:p>
          <a:p>
            <a:pPr lvl="1"/>
            <a:r>
              <a:rPr lang="en-US" sz="2800" dirty="0" smtClean="0"/>
              <a:t>General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Blue line in gums</a:t>
            </a:r>
          </a:p>
          <a:p>
            <a:pPr lvl="1"/>
            <a:r>
              <a:rPr lang="en-US" sz="2800" dirty="0" smtClean="0"/>
              <a:t>Mercurial </a:t>
            </a:r>
            <a:r>
              <a:rPr lang="en-US" sz="2800" dirty="0" err="1" smtClean="0"/>
              <a:t>erethism</a:t>
            </a:r>
            <a:r>
              <a:rPr lang="en-US" sz="2800" dirty="0" smtClean="0"/>
              <a:t>:</a:t>
            </a:r>
          </a:p>
          <a:p>
            <a:pPr lvl="2"/>
            <a:r>
              <a:rPr lang="en-US" sz="2400" dirty="0" smtClean="0"/>
              <a:t>Mirror manufacturing</a:t>
            </a:r>
          </a:p>
          <a:p>
            <a:pPr lvl="2"/>
            <a:r>
              <a:rPr lang="en-US" sz="2400" dirty="0" smtClean="0"/>
              <a:t>Described by </a:t>
            </a:r>
            <a:r>
              <a:rPr lang="en-US" sz="2400" dirty="0" err="1" smtClean="0"/>
              <a:t>kussmahl</a:t>
            </a:r>
            <a:r>
              <a:rPr lang="en-US" sz="2400" dirty="0" smtClean="0"/>
              <a:t> </a:t>
            </a:r>
          </a:p>
          <a:p>
            <a:pPr lvl="2"/>
            <a:r>
              <a:rPr lang="en-US" sz="2400" dirty="0" smtClean="0"/>
              <a:t>Term used for </a:t>
            </a:r>
            <a:r>
              <a:rPr lang="en-US" sz="2400" dirty="0" smtClean="0">
                <a:solidFill>
                  <a:srgbClr val="FF0000"/>
                </a:solidFill>
              </a:rPr>
              <a:t>psychological effect(insomnia, anxiety, shyness, </a:t>
            </a:r>
            <a:r>
              <a:rPr lang="en-US" sz="2400" dirty="0" err="1" smtClean="0">
                <a:solidFill>
                  <a:srgbClr val="FF0000"/>
                </a:solidFill>
              </a:rPr>
              <a:t>irrritability</a:t>
            </a:r>
            <a:r>
              <a:rPr lang="en-US" sz="2400" dirty="0" smtClean="0">
                <a:solidFill>
                  <a:srgbClr val="FF0000"/>
                </a:solidFill>
              </a:rPr>
              <a:t>, amnesia, loss of confidence)</a:t>
            </a:r>
          </a:p>
          <a:p>
            <a:pPr lvl="2"/>
            <a:endParaRPr lang="en-US" sz="2400" dirty="0" smtClean="0"/>
          </a:p>
          <a:p>
            <a:pPr lvl="1"/>
            <a:r>
              <a:rPr lang="en-US" sz="2800" dirty="0" err="1" smtClean="0"/>
              <a:t>Mercurialentis</a:t>
            </a:r>
            <a:r>
              <a:rPr lang="en-US" sz="2800" dirty="0" smtClean="0"/>
              <a:t> :</a:t>
            </a:r>
          </a:p>
          <a:p>
            <a:pPr lvl="2"/>
            <a:r>
              <a:rPr lang="en-US" sz="2400" dirty="0" smtClean="0"/>
              <a:t>brownish discoloration of  </a:t>
            </a:r>
            <a:r>
              <a:rPr lang="en-US" sz="2400" dirty="0" smtClean="0">
                <a:solidFill>
                  <a:srgbClr val="FF0000"/>
                </a:solidFill>
              </a:rPr>
              <a:t>anterior lens capsule (not cornea)</a:t>
            </a:r>
          </a:p>
          <a:p>
            <a:pPr lvl="2"/>
            <a:r>
              <a:rPr lang="en-US" sz="2400" dirty="0" smtClean="0"/>
              <a:t>Slit lamp examination: </a:t>
            </a:r>
            <a:r>
              <a:rPr lang="en-US" sz="2400" dirty="0" smtClean="0">
                <a:solidFill>
                  <a:srgbClr val="FF0000"/>
                </a:solidFill>
              </a:rPr>
              <a:t>Malt brown reflex</a:t>
            </a:r>
          </a:p>
          <a:p>
            <a:pPr lvl="2"/>
            <a:r>
              <a:rPr lang="en-US" sz="2400" dirty="0" smtClean="0">
                <a:solidFill>
                  <a:srgbClr val="FF0000"/>
                </a:solidFill>
              </a:rPr>
              <a:t>It is bilateral and no effect on acuity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38912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800" dirty="0" err="1" smtClean="0"/>
              <a:t>Acrodynia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Pink disease, </a:t>
            </a:r>
            <a:r>
              <a:rPr lang="en-US" sz="2800" dirty="0" err="1" smtClean="0">
                <a:solidFill>
                  <a:srgbClr val="FF0000"/>
                </a:solidFill>
              </a:rPr>
              <a:t>Feer’s</a:t>
            </a:r>
            <a:r>
              <a:rPr lang="en-US" sz="2800" dirty="0" smtClean="0">
                <a:solidFill>
                  <a:srgbClr val="FF0000"/>
                </a:solidFill>
              </a:rPr>
              <a:t> disease, Swift </a:t>
            </a:r>
            <a:r>
              <a:rPr lang="en-US" sz="2800" dirty="0" err="1" smtClean="0">
                <a:solidFill>
                  <a:srgbClr val="FF0000"/>
                </a:solidFill>
              </a:rPr>
              <a:t>syndrom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n-US" sz="2400" dirty="0" smtClean="0"/>
              <a:t>Mostly in children</a:t>
            </a:r>
          </a:p>
          <a:p>
            <a:pPr lvl="2"/>
            <a:r>
              <a:rPr lang="en-US" sz="2400" dirty="0" smtClean="0"/>
              <a:t>Idiosyncratic hypersensitivity</a:t>
            </a:r>
          </a:p>
          <a:p>
            <a:pPr lvl="2"/>
            <a:r>
              <a:rPr lang="en-US" sz="2400" dirty="0" smtClean="0"/>
              <a:t>Flushing, itching, photophobia, rash, desquamation of palm and soles.</a:t>
            </a:r>
          </a:p>
          <a:p>
            <a:pPr lvl="1"/>
            <a:r>
              <a:rPr lang="en-US" sz="2800" dirty="0" err="1" smtClean="0"/>
              <a:t>Minamata</a:t>
            </a:r>
            <a:r>
              <a:rPr lang="en-US" sz="2800" dirty="0" smtClean="0"/>
              <a:t> disease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Intention</a:t>
            </a:r>
            <a:r>
              <a:rPr lang="en-US" sz="2800" b="1" dirty="0" smtClean="0"/>
              <a:t> tremor (Danbury tremor/ shaking palsy)</a:t>
            </a:r>
          </a:p>
          <a:p>
            <a:pPr lvl="2"/>
            <a:r>
              <a:rPr lang="en-US" sz="2400" b="1" dirty="0" smtClean="0"/>
              <a:t>The most severe form of tremors : </a:t>
            </a:r>
            <a:r>
              <a:rPr lang="en-US" sz="2400" b="1" dirty="0" err="1" smtClean="0"/>
              <a:t>cocussion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mercurilis</a:t>
            </a:r>
            <a:endParaRPr lang="en-US" sz="2400" b="1" dirty="0" smtClean="0"/>
          </a:p>
          <a:p>
            <a:pPr lvl="2"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(Alcohol, </a:t>
            </a:r>
            <a:r>
              <a:rPr lang="en-US" sz="2400" b="1" dirty="0" err="1" smtClean="0">
                <a:solidFill>
                  <a:srgbClr val="FF0000"/>
                </a:solidFill>
              </a:rPr>
              <a:t>Phosphurus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Phenothiazines</a:t>
            </a:r>
            <a:r>
              <a:rPr lang="en-US" sz="2400" b="1" dirty="0" smtClean="0">
                <a:solidFill>
                  <a:srgbClr val="FF0000"/>
                </a:solidFill>
              </a:rPr>
              <a:t>, CO, Caffeine and </a:t>
            </a:r>
            <a:r>
              <a:rPr lang="en-US" sz="2400" b="1" dirty="0" err="1" smtClean="0">
                <a:solidFill>
                  <a:srgbClr val="FF0000"/>
                </a:solidFill>
              </a:rPr>
              <a:t>theophylline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Treatment: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Remove patient from </a:t>
            </a:r>
            <a:r>
              <a:rPr lang="en-US" sz="2800" dirty="0" err="1" smtClean="0"/>
              <a:t>exposur</a:t>
            </a:r>
            <a:r>
              <a:rPr lang="en-IN" sz="2800" dirty="0" smtClean="0"/>
              <a:t>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N- Acetyl </a:t>
            </a:r>
            <a:r>
              <a:rPr lang="en-US" sz="2800" dirty="0" err="1" smtClean="0"/>
              <a:t>penicillamine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Oral hygiene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Demulcent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Saline purgative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Medicolegal Aspects: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Accidental (Antiseptic , vaginal douches, some diuretics)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Suicidal and homicidal poisoning is rare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Arsenic: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500" b="1" dirty="0" smtClean="0"/>
              <a:t>Poisonous compounds: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sz="4000" dirty="0" smtClean="0">
                <a:solidFill>
                  <a:srgbClr val="FF0000"/>
                </a:solidFill>
              </a:rPr>
              <a:t>Arsenic oxide (most toxic)</a:t>
            </a:r>
          </a:p>
          <a:p>
            <a:pPr>
              <a:lnSpc>
                <a:spcPct val="120000"/>
              </a:lnSpc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	Arsenic trioxide(</a:t>
            </a:r>
            <a:r>
              <a:rPr lang="en-US" sz="4000" dirty="0" err="1" smtClean="0">
                <a:solidFill>
                  <a:srgbClr val="FF0000"/>
                </a:solidFill>
              </a:rPr>
              <a:t>Shankhya</a:t>
            </a:r>
            <a:r>
              <a:rPr lang="en-US" sz="4000" dirty="0" smtClean="0">
                <a:solidFill>
                  <a:srgbClr val="FF0000"/>
                </a:solidFill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</a:rPr>
              <a:t>Somalkhar,White</a:t>
            </a:r>
            <a:r>
              <a:rPr lang="en-US" sz="4000" dirty="0" smtClean="0">
                <a:solidFill>
                  <a:srgbClr val="FF0000"/>
                </a:solidFill>
              </a:rPr>
              <a:t> arsenic)</a:t>
            </a:r>
          </a:p>
          <a:p>
            <a:pPr>
              <a:lnSpc>
                <a:spcPct val="120000"/>
              </a:lnSpc>
              <a:buNone/>
            </a:pPr>
            <a:r>
              <a:rPr lang="en-US" sz="4000" dirty="0" smtClean="0"/>
              <a:t>	Copper </a:t>
            </a:r>
            <a:r>
              <a:rPr lang="en-US" sz="4000" dirty="0" err="1" smtClean="0"/>
              <a:t>arsenite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(</a:t>
            </a:r>
            <a:r>
              <a:rPr lang="en-US" sz="4000" dirty="0" err="1" smtClean="0">
                <a:solidFill>
                  <a:srgbClr val="FF0000"/>
                </a:solidFill>
              </a:rPr>
              <a:t>Scheels</a:t>
            </a:r>
            <a:r>
              <a:rPr lang="en-US" sz="4000" dirty="0" smtClean="0">
                <a:solidFill>
                  <a:srgbClr val="FF0000"/>
                </a:solidFill>
              </a:rPr>
              <a:t> green)</a:t>
            </a:r>
          </a:p>
          <a:p>
            <a:pPr>
              <a:lnSpc>
                <a:spcPct val="120000"/>
              </a:lnSpc>
              <a:buNone/>
            </a:pPr>
            <a:r>
              <a:rPr lang="en-US" sz="4000" dirty="0" smtClean="0"/>
              <a:t>	Copper </a:t>
            </a:r>
            <a:r>
              <a:rPr lang="en-US" sz="4000" dirty="0" err="1" smtClean="0"/>
              <a:t>acetoarsenite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(Paris green)</a:t>
            </a:r>
          </a:p>
          <a:p>
            <a:pPr>
              <a:lnSpc>
                <a:spcPct val="120000"/>
              </a:lnSpc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Arseniuretted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hydrogens</a:t>
            </a:r>
            <a:endParaRPr lang="en-US" sz="4000" dirty="0" smtClean="0"/>
          </a:p>
          <a:p>
            <a:pPr>
              <a:lnSpc>
                <a:spcPct val="12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[</a:t>
            </a:r>
            <a:r>
              <a:rPr lang="en-US" sz="3200" dirty="0" smtClean="0"/>
              <a:t>Arsenic acid</a:t>
            </a:r>
          </a:p>
          <a:p>
            <a:pPr>
              <a:buNone/>
            </a:pPr>
            <a:r>
              <a:rPr lang="en-US" sz="3200" dirty="0" smtClean="0"/>
              <a:t>	Sodium and potassium Arsenate</a:t>
            </a:r>
          </a:p>
          <a:p>
            <a:pPr>
              <a:buNone/>
            </a:pPr>
            <a:r>
              <a:rPr lang="en-US" sz="3200" dirty="0" smtClean="0"/>
              <a:t>	Arsenic sulphide</a:t>
            </a:r>
          </a:p>
          <a:p>
            <a:pPr>
              <a:buNone/>
            </a:pPr>
            <a:r>
              <a:rPr lang="en-US" sz="3200" dirty="0" smtClean="0"/>
              <a:t>	Arsenic </a:t>
            </a:r>
            <a:r>
              <a:rPr lang="en-US" sz="3200" dirty="0" err="1" smtClean="0"/>
              <a:t>trichloride</a:t>
            </a:r>
            <a:r>
              <a:rPr lang="en-US" sz="3200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Shisha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Property: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Heavy, steal-gray metal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Contarary</a:t>
            </a:r>
            <a:r>
              <a:rPr lang="en-US" dirty="0" smtClean="0"/>
              <a:t> to many other pure metals, metallic lead is </a:t>
            </a:r>
            <a:r>
              <a:rPr lang="en-US" dirty="0" smtClean="0">
                <a:solidFill>
                  <a:srgbClr val="FF0000"/>
                </a:solidFill>
              </a:rPr>
              <a:t>absorbed through GIT </a:t>
            </a:r>
            <a:r>
              <a:rPr lang="en-US" dirty="0" smtClean="0"/>
              <a:t>being soluble in gastric juice.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Toxic compounds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Lead acetate </a:t>
            </a:r>
            <a:r>
              <a:rPr lang="en-US" dirty="0" smtClean="0">
                <a:solidFill>
                  <a:srgbClr val="FF0000"/>
                </a:solidFill>
              </a:rPr>
              <a:t>(Sugar of lead): </a:t>
            </a:r>
            <a:r>
              <a:rPr lang="en-US" dirty="0" smtClean="0"/>
              <a:t>Earlier it is used as astringent and local sedative for strains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FF0000"/>
                </a:solidFill>
              </a:rPr>
              <a:t>Lead </a:t>
            </a:r>
            <a:r>
              <a:rPr lang="en-US" dirty="0" err="1" smtClean="0">
                <a:solidFill>
                  <a:srgbClr val="FF0000"/>
                </a:solidFill>
              </a:rPr>
              <a:t>tetroxide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(Red lead or vermilion): </a:t>
            </a:r>
            <a:r>
              <a:rPr lang="en-US" dirty="0" err="1" smtClean="0">
                <a:sym typeface="Wingdings" pitchFamily="2" charset="2"/>
              </a:rPr>
              <a:t>Sindoor</a:t>
            </a:r>
            <a:endParaRPr lang="en-US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n-US" dirty="0" err="1" smtClean="0">
                <a:sym typeface="Wingdings" pitchFamily="2" charset="2"/>
              </a:rPr>
              <a:t>Tetraethyle</a:t>
            </a:r>
            <a:r>
              <a:rPr lang="en-US" dirty="0" smtClean="0">
                <a:sym typeface="Wingdings" pitchFamily="2" charset="2"/>
              </a:rPr>
              <a:t> lead: Antiknock for petrol</a:t>
            </a:r>
          </a:p>
          <a:p>
            <a:pPr>
              <a:lnSpc>
                <a:spcPct val="110000"/>
              </a:lnSpc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Lead sulfide (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surma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; least toxic</a:t>
            </a:r>
            <a:r>
              <a:rPr lang="en-US" dirty="0" smtClean="0">
                <a:sym typeface="Wingdings" pitchFamily="2" charset="2"/>
              </a:rPr>
              <a:t>): Applied on the eye</a:t>
            </a:r>
          </a:p>
          <a:p>
            <a:pPr>
              <a:lnSpc>
                <a:spcPct val="110000"/>
              </a:lnSpc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sym typeface="Wingdings" pitchFamily="2" charset="2"/>
              </a:rPr>
              <a:t>Lead carbonate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(white lead) </a:t>
            </a:r>
            <a:r>
              <a:rPr lang="en-US" dirty="0" smtClean="0">
                <a:sym typeface="Wingdings" pitchFamily="2" charset="2"/>
              </a:rPr>
              <a:t>: Manufacture of paints</a:t>
            </a:r>
          </a:p>
          <a:p>
            <a:pPr>
              <a:lnSpc>
                <a:spcPct val="11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55989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Actions: </a:t>
            </a:r>
          </a:p>
          <a:p>
            <a:pPr lvl="1"/>
            <a:r>
              <a:rPr lang="en-US" dirty="0" smtClean="0"/>
              <a:t>Lead combines with </a:t>
            </a:r>
            <a:r>
              <a:rPr lang="en-US" dirty="0" err="1" smtClean="0"/>
              <a:t>sulfydryl</a:t>
            </a:r>
            <a:r>
              <a:rPr lang="en-US" dirty="0" smtClean="0"/>
              <a:t> groups and interferes with mitochondrial oxidative </a:t>
            </a:r>
            <a:r>
              <a:rPr lang="en-US" dirty="0" err="1" smtClean="0"/>
              <a:t>phsphorylation</a:t>
            </a:r>
            <a:r>
              <a:rPr lang="en-US" dirty="0" smtClean="0"/>
              <a:t>, </a:t>
            </a:r>
            <a:r>
              <a:rPr lang="en-US" dirty="0" err="1" smtClean="0"/>
              <a:t>ATPases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calcium dependant messengers </a:t>
            </a:r>
            <a:r>
              <a:rPr lang="en-US" dirty="0" smtClean="0"/>
              <a:t>and enhances oxidation and cell apoptosis.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 err="1" smtClean="0"/>
              <a:t>hemolysis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(Inhibits </a:t>
            </a:r>
            <a:r>
              <a:rPr lang="en-US" dirty="0" err="1" smtClean="0">
                <a:solidFill>
                  <a:srgbClr val="FF0000"/>
                </a:solidFill>
              </a:rPr>
              <a:t>Ferrochelatase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l-GR" dirty="0" smtClean="0">
                <a:solidFill>
                  <a:srgbClr val="FF0000"/>
                </a:solidFill>
              </a:rPr>
              <a:t>δ</a:t>
            </a:r>
            <a:r>
              <a:rPr lang="en-US" dirty="0" smtClean="0">
                <a:solidFill>
                  <a:srgbClr val="FF0000"/>
                </a:solidFill>
              </a:rPr>
              <a:t>-ALA </a:t>
            </a:r>
            <a:r>
              <a:rPr lang="en-US" dirty="0" err="1" smtClean="0">
                <a:solidFill>
                  <a:srgbClr val="FF0000"/>
                </a:solidFill>
              </a:rPr>
              <a:t>dehydratase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/>
              <a:t>Nerve damage</a:t>
            </a:r>
          </a:p>
          <a:p>
            <a:r>
              <a:rPr lang="en-US" sz="2800" b="1" dirty="0" smtClean="0"/>
              <a:t>Absorption and excretion:</a:t>
            </a:r>
          </a:p>
          <a:p>
            <a:pPr lvl="1"/>
            <a:r>
              <a:rPr lang="en-US" dirty="0" smtClean="0"/>
              <a:t>Absorb through GIT, RS  and skin.</a:t>
            </a:r>
          </a:p>
          <a:p>
            <a:pPr lvl="1"/>
            <a:r>
              <a:rPr lang="en-US" dirty="0" smtClean="0"/>
              <a:t>In blood 95-98% of lead sequestered in RBCs.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cumulative poison(deposited in bones, liver and kidneys)</a:t>
            </a:r>
          </a:p>
          <a:p>
            <a:pPr lvl="1"/>
            <a:r>
              <a:rPr lang="en-US" dirty="0" smtClean="0"/>
              <a:t>Excreted in urine, bile and nails.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836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Feature:</a:t>
            </a:r>
          </a:p>
          <a:p>
            <a:pPr lvl="1"/>
            <a:r>
              <a:rPr lang="en-US" sz="2800" dirty="0" smtClean="0"/>
              <a:t>GIT</a:t>
            </a:r>
          </a:p>
          <a:p>
            <a:pPr lvl="1"/>
            <a:r>
              <a:rPr lang="en-US" sz="2800" dirty="0" smtClean="0"/>
              <a:t>CNS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Fatal dose: Lead carbonate:- 40gms</a:t>
            </a:r>
          </a:p>
          <a:p>
            <a:pPr>
              <a:buNone/>
            </a:pPr>
            <a:r>
              <a:rPr lang="en-US" sz="2800" dirty="0" smtClean="0"/>
              <a:t>			Lead acetate:- 20gms</a:t>
            </a:r>
          </a:p>
          <a:p>
            <a:endParaRPr lang="en-US" sz="2800" dirty="0" smtClean="0"/>
          </a:p>
          <a:p>
            <a:r>
              <a:rPr lang="en-US" sz="2800" dirty="0" smtClean="0"/>
              <a:t>Fatal period: 1-2 days</a:t>
            </a:r>
            <a:endParaRPr lang="en-IN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34387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Diagnosis:</a:t>
            </a:r>
          </a:p>
          <a:p>
            <a:pPr lvl="1"/>
            <a:r>
              <a:rPr lang="en-US" sz="2800" dirty="0" smtClean="0"/>
              <a:t>Blood level &gt;70-100µg/ dl</a:t>
            </a:r>
          </a:p>
          <a:p>
            <a:pPr lvl="1"/>
            <a:r>
              <a:rPr lang="en-US" sz="2800" dirty="0" smtClean="0"/>
              <a:t>Urine lead level &gt; 0.15- 0.3mg/L</a:t>
            </a:r>
            <a:endParaRPr lang="en-IN" sz="2800" dirty="0" smtClean="0"/>
          </a:p>
          <a:p>
            <a:pPr lvl="1"/>
            <a:r>
              <a:rPr lang="en-US" sz="2800" dirty="0" err="1" smtClean="0">
                <a:solidFill>
                  <a:srgbClr val="FF0000"/>
                </a:solidFill>
              </a:rPr>
              <a:t>Coproporphyrin</a:t>
            </a:r>
            <a:r>
              <a:rPr lang="en-US" sz="2800" dirty="0" smtClean="0">
                <a:solidFill>
                  <a:srgbClr val="FF0000"/>
                </a:solidFill>
              </a:rPr>
              <a:t> III </a:t>
            </a:r>
            <a:r>
              <a:rPr lang="en-US" sz="2800" dirty="0" smtClean="0"/>
              <a:t>in urine</a:t>
            </a:r>
          </a:p>
          <a:p>
            <a:pPr lvl="1"/>
            <a:endParaRPr lang="en-US" sz="2800" b="1" dirty="0" smtClean="0"/>
          </a:p>
          <a:p>
            <a:r>
              <a:rPr lang="en-US" sz="3200" b="1" dirty="0" smtClean="0"/>
              <a:t>Treatment:</a:t>
            </a:r>
          </a:p>
          <a:p>
            <a:pPr lvl="1"/>
            <a:r>
              <a:rPr lang="en-US" sz="2800" b="1" dirty="0" smtClean="0"/>
              <a:t>Gastric lavage: 1% solution of sodium or magnesium sulphate</a:t>
            </a:r>
          </a:p>
          <a:p>
            <a:pPr lvl="1"/>
            <a:r>
              <a:rPr lang="en-US" sz="2800" dirty="0" smtClean="0"/>
              <a:t>Calcium chloride or calcium </a:t>
            </a:r>
            <a:r>
              <a:rPr lang="en-US" sz="2800" dirty="0" err="1" smtClean="0"/>
              <a:t>gluconate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EDTA </a:t>
            </a:r>
          </a:p>
          <a:p>
            <a:pPr lvl="1"/>
            <a:r>
              <a:rPr lang="en-US" sz="2800" dirty="0" smtClean="0"/>
              <a:t>BAL</a:t>
            </a:r>
          </a:p>
          <a:p>
            <a:pPr lvl="1"/>
            <a:r>
              <a:rPr lang="en-US" sz="2800" dirty="0" smtClean="0"/>
              <a:t>Dialysis</a:t>
            </a:r>
          </a:p>
          <a:p>
            <a:pPr lvl="1"/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3528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Chronic lead poisoning(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Plumbism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saturnism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Causes: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Ingestion/ inhalation of dust containing lead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Paints (children)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Occupation (makers of lead, lead paints, plumbers, glass polishers, printers etc.  )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Drinking water, food, hair dye and cosmetic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Absorption of vermilion from scalp.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8984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Features: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</a:t>
            </a:r>
            <a:r>
              <a:rPr lang="en-US" sz="2800" dirty="0" smtClean="0"/>
              <a:t>nemia:</a:t>
            </a:r>
          </a:p>
          <a:p>
            <a:r>
              <a:rPr lang="en-US" sz="2800" b="1" dirty="0" smtClean="0"/>
              <a:t>F</a:t>
            </a:r>
            <a:r>
              <a:rPr lang="en-US" sz="2800" dirty="0" smtClean="0"/>
              <a:t>acial pallor</a:t>
            </a:r>
          </a:p>
          <a:p>
            <a:r>
              <a:rPr lang="en-US" sz="2800" dirty="0" smtClean="0"/>
              <a:t>Lead line: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B</a:t>
            </a:r>
            <a:r>
              <a:rPr lang="en-US" sz="2800" dirty="0" err="1" smtClean="0">
                <a:solidFill>
                  <a:srgbClr val="FF0000"/>
                </a:solidFill>
              </a:rPr>
              <a:t>urtonian</a:t>
            </a:r>
            <a:r>
              <a:rPr lang="en-US" sz="2800" dirty="0" smtClean="0">
                <a:solidFill>
                  <a:srgbClr val="FF0000"/>
                </a:solidFill>
              </a:rPr>
              <a:t> line)</a:t>
            </a:r>
          </a:p>
          <a:p>
            <a:pPr lvl="1"/>
            <a:r>
              <a:rPr lang="en-US" sz="2800" dirty="0" smtClean="0"/>
              <a:t>Due to </a:t>
            </a:r>
            <a:r>
              <a:rPr lang="en-US" sz="2800" dirty="0" smtClean="0">
                <a:solidFill>
                  <a:srgbClr val="FF0000"/>
                </a:solidFill>
              </a:rPr>
              <a:t>lead sulphide</a:t>
            </a:r>
          </a:p>
          <a:p>
            <a:pPr lvl="1"/>
            <a:r>
              <a:rPr lang="en-US" sz="2800" dirty="0" smtClean="0"/>
              <a:t>Also seen in </a:t>
            </a:r>
            <a:r>
              <a:rPr lang="en-US" sz="2800" dirty="0" smtClean="0">
                <a:solidFill>
                  <a:srgbClr val="FF0000"/>
                </a:solidFill>
              </a:rPr>
              <a:t>mercury, copper, bismuth, iron and silver</a:t>
            </a:r>
          </a:p>
          <a:p>
            <a:r>
              <a:rPr lang="en-US" sz="2800" b="1" dirty="0" smtClean="0"/>
              <a:t>C</a:t>
            </a:r>
            <a:r>
              <a:rPr lang="en-US" sz="2800" dirty="0" smtClean="0"/>
              <a:t>olic and constipation </a:t>
            </a:r>
            <a:r>
              <a:rPr lang="en-US" sz="2800" b="1" dirty="0" smtClean="0">
                <a:solidFill>
                  <a:srgbClr val="FF0000"/>
                </a:solidFill>
              </a:rPr>
              <a:t>(No </a:t>
            </a:r>
            <a:r>
              <a:rPr lang="en-US" sz="2800" b="1" dirty="0" err="1" smtClean="0">
                <a:solidFill>
                  <a:srgbClr val="FF0000"/>
                </a:solidFill>
              </a:rPr>
              <a:t>diarrhoea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800" dirty="0" smtClean="0"/>
              <a:t>Lead palsy: </a:t>
            </a:r>
            <a:r>
              <a:rPr lang="en-US" sz="2800" b="1" dirty="0" smtClean="0"/>
              <a:t>d</a:t>
            </a:r>
            <a:r>
              <a:rPr lang="en-US" sz="2800" dirty="0" smtClean="0"/>
              <a:t>rops</a:t>
            </a:r>
          </a:p>
        </p:txBody>
      </p:sp>
      <p:pic>
        <p:nvPicPr>
          <p:cNvPr id="3074" name="Picture 2" descr="C:\Users\Dr. Alpesh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24744"/>
            <a:ext cx="379816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86800" cy="5343872"/>
          </a:xfrm>
        </p:spPr>
        <p:txBody>
          <a:bodyPr>
            <a:normAutofit/>
          </a:bodyPr>
          <a:lstStyle/>
          <a:p>
            <a:r>
              <a:rPr lang="en-US" dirty="0" smtClean="0"/>
              <a:t>Lead </a:t>
            </a:r>
            <a:r>
              <a:rPr lang="en-US" b="1" dirty="0" smtClean="0"/>
              <a:t>e</a:t>
            </a:r>
            <a:r>
              <a:rPr lang="en-US" dirty="0" smtClean="0"/>
              <a:t>ncephalopathy: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tetraethyl lead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least common in adults </a:t>
            </a:r>
          </a:p>
          <a:p>
            <a:r>
              <a:rPr lang="en-US" dirty="0" smtClean="0"/>
              <a:t>Reproductive (</a:t>
            </a:r>
            <a:r>
              <a:rPr lang="en-US" b="1" dirty="0" err="1" smtClean="0"/>
              <a:t>G</a:t>
            </a:r>
            <a:r>
              <a:rPr lang="en-US" dirty="0" err="1" smtClean="0"/>
              <a:t>onadal</a:t>
            </a:r>
            <a:r>
              <a:rPr lang="en-US" dirty="0" smtClean="0"/>
              <a:t> dysfunction)</a:t>
            </a:r>
          </a:p>
          <a:p>
            <a:r>
              <a:rPr lang="en-US" dirty="0" smtClean="0"/>
              <a:t>Optic atrophy</a:t>
            </a:r>
          </a:p>
          <a:p>
            <a:r>
              <a:rPr lang="en-US" dirty="0" smtClean="0"/>
              <a:t>Lead osteopathy</a:t>
            </a:r>
          </a:p>
          <a:p>
            <a:r>
              <a:rPr lang="en-US" b="1" dirty="0" smtClean="0"/>
              <a:t>H</a:t>
            </a:r>
            <a:r>
              <a:rPr lang="en-US" dirty="0" smtClean="0"/>
              <a:t>ypertension, </a:t>
            </a:r>
            <a:r>
              <a:rPr lang="en-US" b="1" dirty="0" smtClean="0"/>
              <a:t>h</a:t>
            </a:r>
            <a:r>
              <a:rPr lang="en-US" dirty="0" smtClean="0"/>
              <a:t>eadache, </a:t>
            </a:r>
            <a:r>
              <a:rPr lang="en-US" b="1" dirty="0" smtClean="0"/>
              <a:t>h</a:t>
            </a:r>
            <a:r>
              <a:rPr lang="en-US" dirty="0" smtClean="0"/>
              <a:t>yperesthesia, </a:t>
            </a:r>
            <a:r>
              <a:rPr lang="en-US" b="1" dirty="0" smtClean="0"/>
              <a:t>h</a:t>
            </a:r>
            <a:r>
              <a:rPr lang="en-US" dirty="0" smtClean="0"/>
              <a:t>allucination </a:t>
            </a:r>
          </a:p>
          <a:p>
            <a:r>
              <a:rPr lang="en-US" b="1" dirty="0" smtClean="0"/>
              <a:t>I</a:t>
            </a:r>
            <a:r>
              <a:rPr lang="en-US" dirty="0" smtClean="0"/>
              <a:t>mpotence, </a:t>
            </a:r>
            <a:r>
              <a:rPr lang="en-US" b="1" dirty="0" smtClean="0"/>
              <a:t>i</a:t>
            </a:r>
            <a:r>
              <a:rPr lang="en-US" dirty="0" smtClean="0"/>
              <a:t>nsomnia, </a:t>
            </a:r>
            <a:r>
              <a:rPr lang="en-US" b="1" dirty="0" smtClean="0"/>
              <a:t>i</a:t>
            </a:r>
            <a:r>
              <a:rPr lang="en-US" dirty="0" smtClean="0"/>
              <a:t>nfertility, </a:t>
            </a:r>
            <a:r>
              <a:rPr lang="en-US" b="1" dirty="0" smtClean="0"/>
              <a:t>i</a:t>
            </a:r>
            <a:r>
              <a:rPr lang="en-US" dirty="0" smtClean="0"/>
              <a:t>rritability</a:t>
            </a:r>
          </a:p>
          <a:p>
            <a:r>
              <a:rPr lang="en-US" dirty="0" smtClean="0"/>
              <a:t>Peripheral nerves</a:t>
            </a:r>
          </a:p>
          <a:p>
            <a:r>
              <a:rPr lang="en-US" dirty="0" smtClean="0"/>
              <a:t>Hairs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584792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Diagnosis:</a:t>
            </a:r>
          </a:p>
          <a:p>
            <a:pPr lvl="1"/>
            <a:r>
              <a:rPr lang="en-US" sz="2800" dirty="0" smtClean="0"/>
              <a:t>History</a:t>
            </a:r>
          </a:p>
          <a:p>
            <a:pPr lvl="1"/>
            <a:r>
              <a:rPr lang="en-US" sz="2800" dirty="0" smtClean="0"/>
              <a:t>Clinical feature</a:t>
            </a:r>
          </a:p>
          <a:p>
            <a:pPr lvl="1"/>
            <a:r>
              <a:rPr lang="en-US" sz="2800" dirty="0" smtClean="0"/>
              <a:t>Laboratory:</a:t>
            </a:r>
          </a:p>
          <a:p>
            <a:pPr lvl="2"/>
            <a:r>
              <a:rPr lang="en-US" sz="2400" dirty="0" smtClean="0"/>
              <a:t>PS for CM: </a:t>
            </a:r>
            <a:r>
              <a:rPr lang="en-US" sz="2400" dirty="0" smtClean="0">
                <a:solidFill>
                  <a:srgbClr val="FF0000"/>
                </a:solidFill>
              </a:rPr>
              <a:t>Basophilic </a:t>
            </a:r>
            <a:r>
              <a:rPr lang="en-US" sz="2400" dirty="0" err="1" smtClean="0">
                <a:solidFill>
                  <a:srgbClr val="FF0000"/>
                </a:solidFill>
              </a:rPr>
              <a:t>stiplping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punctate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basophilia</a:t>
            </a:r>
            <a:r>
              <a:rPr lang="en-US" sz="2400" dirty="0" smtClean="0">
                <a:solidFill>
                  <a:srgbClr val="FF0000"/>
                </a:solidFill>
              </a:rPr>
              <a:t>(RBCs)</a:t>
            </a:r>
          </a:p>
          <a:p>
            <a:pPr lvl="2"/>
            <a:r>
              <a:rPr lang="en-US" sz="2400" dirty="0" err="1" smtClean="0"/>
              <a:t>Eleveted</a:t>
            </a:r>
            <a:r>
              <a:rPr lang="en-US" sz="2400" dirty="0" smtClean="0"/>
              <a:t> blood </a:t>
            </a:r>
            <a:r>
              <a:rPr lang="en-US" sz="2400" dirty="0" err="1" smtClean="0">
                <a:solidFill>
                  <a:srgbClr val="FF0000"/>
                </a:solidFill>
              </a:rPr>
              <a:t>protoporphyrine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/>
            <a:r>
              <a:rPr lang="en-US" sz="2400" dirty="0" err="1" smtClean="0">
                <a:solidFill>
                  <a:srgbClr val="FF0000"/>
                </a:solidFill>
              </a:rPr>
              <a:t>Coproporphyrine</a:t>
            </a:r>
            <a:r>
              <a:rPr lang="en-US" sz="2400" dirty="0" smtClean="0">
                <a:solidFill>
                  <a:srgbClr val="FF0000"/>
                </a:solidFill>
              </a:rPr>
              <a:t> in urine</a:t>
            </a:r>
            <a:r>
              <a:rPr lang="en-US" sz="2400" dirty="0" smtClean="0"/>
              <a:t>: &gt; 150mg/L</a:t>
            </a:r>
          </a:p>
          <a:p>
            <a:pPr lvl="2"/>
            <a:r>
              <a:rPr lang="en-US" sz="2400" dirty="0" smtClean="0"/>
              <a:t>Urine lead: &gt;80 µg/ dl (24 hrs sample)</a:t>
            </a:r>
          </a:p>
          <a:p>
            <a:pPr lvl="2"/>
            <a:r>
              <a:rPr lang="en-US" sz="2400" dirty="0" smtClean="0"/>
              <a:t>Blood lead: &gt;70 µg/ dl (sever toxic)</a:t>
            </a:r>
          </a:p>
          <a:p>
            <a:pPr lvl="2">
              <a:buNone/>
            </a:pPr>
            <a:r>
              <a:rPr lang="en-US" sz="2400" dirty="0" smtClean="0"/>
              <a:t>			&gt;50-70 µg/ dl (moderate)</a:t>
            </a:r>
          </a:p>
          <a:p>
            <a:pPr lvl="2">
              <a:buNone/>
            </a:pPr>
            <a:r>
              <a:rPr lang="en-US" sz="2400" dirty="0" smtClean="0"/>
              <a:t>	Children : &gt;10 µg/ dl </a:t>
            </a:r>
          </a:p>
          <a:p>
            <a:pPr lvl="2"/>
            <a:r>
              <a:rPr lang="el-GR" sz="2400" dirty="0" smtClean="0"/>
              <a:t>δ</a:t>
            </a:r>
            <a:r>
              <a:rPr lang="en-US" sz="2400" dirty="0" smtClean="0"/>
              <a:t>-ALA in urine: &gt;5mg/L</a:t>
            </a:r>
          </a:p>
          <a:p>
            <a:pPr lvl="2"/>
            <a:endParaRPr lang="en-US" sz="2000" dirty="0" smtClean="0"/>
          </a:p>
          <a:p>
            <a:pPr lvl="1"/>
            <a:r>
              <a:rPr lang="en-US" dirty="0" smtClean="0"/>
              <a:t>X-Ray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3438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Treatment: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Remove patient from exposure</a:t>
            </a:r>
          </a:p>
          <a:p>
            <a:pPr lvl="1">
              <a:lnSpc>
                <a:spcPct val="150000"/>
              </a:lnSpc>
            </a:pPr>
            <a:r>
              <a:rPr lang="en-US" sz="2800" dirty="0" err="1" smtClean="0"/>
              <a:t>Potasium</a:t>
            </a:r>
            <a:r>
              <a:rPr lang="en-US" sz="2800" dirty="0" smtClean="0"/>
              <a:t> and sodium iodide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Sodium bicarbonate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Magnesium sulphate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EDTA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BAL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Vitamins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Coloring  agent</a:t>
            </a:r>
          </a:p>
          <a:p>
            <a:r>
              <a:rPr lang="en-US" dirty="0" smtClean="0"/>
              <a:t>Preparation and preservation of animal skin as so as to appears natural </a:t>
            </a:r>
            <a:r>
              <a:rPr lang="en-US" dirty="0" smtClean="0">
                <a:solidFill>
                  <a:srgbClr val="FF0000"/>
                </a:solidFill>
              </a:rPr>
              <a:t>(Taxidermy:)</a:t>
            </a:r>
          </a:p>
          <a:p>
            <a:r>
              <a:rPr lang="en-US" dirty="0" smtClean="0"/>
              <a:t>Preparation of wallpapers and artificial flowers.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Rodenticide</a:t>
            </a:r>
            <a:r>
              <a:rPr lang="en-US" dirty="0" smtClean="0">
                <a:solidFill>
                  <a:srgbClr val="FF0000"/>
                </a:solidFill>
              </a:rPr>
              <a:t> and fungicides.</a:t>
            </a:r>
          </a:p>
          <a:p>
            <a:r>
              <a:rPr lang="en-US" dirty="0" smtClean="0"/>
              <a:t>As adulterant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ayurvedic</a:t>
            </a:r>
            <a:r>
              <a:rPr lang="en-US" dirty="0" smtClean="0"/>
              <a:t> and </a:t>
            </a:r>
            <a:r>
              <a:rPr lang="en-US" dirty="0" err="1" smtClean="0"/>
              <a:t>unani</a:t>
            </a:r>
            <a:r>
              <a:rPr lang="en-US" dirty="0" smtClean="0"/>
              <a:t> medicine.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Abortififaciant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89654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Medicolegal important:</a:t>
            </a:r>
          </a:p>
          <a:p>
            <a:pPr lvl="1">
              <a:lnSpc>
                <a:spcPct val="150000"/>
              </a:lnSpc>
            </a:pPr>
            <a:r>
              <a:rPr lang="en-US" sz="2800" dirty="0" err="1" smtClean="0"/>
              <a:t>Accidantal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Homicidal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Lead </a:t>
            </a:r>
            <a:r>
              <a:rPr lang="en-US" sz="2800" dirty="0" err="1" smtClean="0">
                <a:solidFill>
                  <a:srgbClr val="FF0000"/>
                </a:solidFill>
              </a:rPr>
              <a:t>oleate</a:t>
            </a:r>
            <a:r>
              <a:rPr lang="en-US" sz="2800" dirty="0" smtClean="0">
                <a:solidFill>
                  <a:srgbClr val="FF0000"/>
                </a:solidFill>
              </a:rPr>
              <a:t> or red lead : for abortion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Cattle poison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Lead bullet causes poisoning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caused by poisoning: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767808"/>
          </a:xfrm>
        </p:spPr>
        <p:txBody>
          <a:bodyPr>
            <a:noAutofit/>
          </a:bodyPr>
          <a:lstStyle/>
          <a:p>
            <a:r>
              <a:rPr lang="en-US" sz="2800" dirty="0" smtClean="0"/>
              <a:t>Cirrhosis</a:t>
            </a:r>
            <a:r>
              <a:rPr lang="en-US" sz="2800" smtClean="0"/>
              <a:t>:??  </a:t>
            </a:r>
            <a:endParaRPr lang="en-US" sz="2800" dirty="0" smtClean="0"/>
          </a:p>
          <a:p>
            <a:r>
              <a:rPr lang="en-US" sz="2800" dirty="0" smtClean="0"/>
              <a:t>Wilson disease: ??</a:t>
            </a:r>
          </a:p>
          <a:p>
            <a:r>
              <a:rPr lang="en-US" sz="2800" dirty="0" err="1" smtClean="0"/>
              <a:t>Phosy</a:t>
            </a:r>
            <a:r>
              <a:rPr lang="en-US" sz="2800" dirty="0" smtClean="0"/>
              <a:t> jaw: ??</a:t>
            </a:r>
          </a:p>
          <a:p>
            <a:r>
              <a:rPr lang="en-US" sz="2800" dirty="0" smtClean="0"/>
              <a:t>Pneumoconiosis: </a:t>
            </a:r>
          </a:p>
          <a:p>
            <a:r>
              <a:rPr lang="en-US" sz="2800" dirty="0" err="1" smtClean="0"/>
              <a:t>Lathyrus</a:t>
            </a:r>
            <a:r>
              <a:rPr lang="en-US" sz="2800" dirty="0" smtClean="0"/>
              <a:t> </a:t>
            </a:r>
            <a:r>
              <a:rPr lang="en-US" sz="2800" dirty="0" err="1" smtClean="0"/>
              <a:t>sativus</a:t>
            </a:r>
            <a:r>
              <a:rPr lang="en-US" sz="2800" dirty="0" smtClean="0"/>
              <a:t>: ??</a:t>
            </a:r>
          </a:p>
          <a:p>
            <a:r>
              <a:rPr lang="en-US" sz="2800" dirty="0" smtClean="0"/>
              <a:t>Epidemic dropsy: ??</a:t>
            </a:r>
          </a:p>
          <a:p>
            <a:r>
              <a:rPr lang="en-US" sz="2800" dirty="0" err="1" smtClean="0"/>
              <a:t>Ochronosis</a:t>
            </a:r>
            <a:r>
              <a:rPr lang="en-US" sz="2800" dirty="0" smtClean="0"/>
              <a:t> , </a:t>
            </a:r>
            <a:r>
              <a:rPr lang="en-US" sz="2800" dirty="0" err="1" smtClean="0"/>
              <a:t>marasmus</a:t>
            </a:r>
            <a:r>
              <a:rPr lang="en-US" sz="2800" dirty="0" smtClean="0"/>
              <a:t>: ??</a:t>
            </a:r>
          </a:p>
          <a:p>
            <a:r>
              <a:rPr lang="en-US" sz="2800" dirty="0" smtClean="0"/>
              <a:t>ICC: ??</a:t>
            </a:r>
          </a:p>
          <a:p>
            <a:r>
              <a:rPr lang="en-US" sz="2800" dirty="0" err="1" smtClean="0"/>
              <a:t>Flurosis</a:t>
            </a:r>
            <a:r>
              <a:rPr lang="en-US" sz="2800" dirty="0" smtClean="0"/>
              <a:t>: ??</a:t>
            </a:r>
          </a:p>
          <a:p>
            <a:r>
              <a:rPr lang="en-US" sz="2800" dirty="0" smtClean="0"/>
              <a:t>Golden hair: ???</a:t>
            </a:r>
          </a:p>
          <a:p>
            <a:r>
              <a:rPr lang="en-US" sz="2800" dirty="0" smtClean="0"/>
              <a:t>Acid head: ??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you….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Affects the </a:t>
            </a:r>
            <a:r>
              <a:rPr lang="en-US" dirty="0" err="1" smtClean="0">
                <a:solidFill>
                  <a:srgbClr val="FF0000"/>
                </a:solidFill>
              </a:rPr>
              <a:t>sulphydryl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group of mitochondrial enzymes:</a:t>
            </a:r>
          </a:p>
          <a:p>
            <a:pPr lvl="1"/>
            <a:r>
              <a:rPr lang="en-US" dirty="0" err="1" smtClean="0"/>
              <a:t>Pyruvate</a:t>
            </a:r>
            <a:r>
              <a:rPr lang="en-US" dirty="0" smtClean="0"/>
              <a:t> </a:t>
            </a:r>
            <a:r>
              <a:rPr lang="en-US" dirty="0" err="1" smtClean="0"/>
              <a:t>oxidase</a:t>
            </a:r>
            <a:endParaRPr lang="en-US" dirty="0" smtClean="0"/>
          </a:p>
          <a:p>
            <a:pPr lvl="1"/>
            <a:r>
              <a:rPr lang="en-US" dirty="0" err="1" smtClean="0"/>
              <a:t>Phosphatase</a:t>
            </a:r>
            <a:endParaRPr lang="en-IN" dirty="0" smtClean="0"/>
          </a:p>
          <a:p>
            <a:pPr lvl="1">
              <a:buNone/>
            </a:pPr>
            <a:r>
              <a:rPr lang="en-US" dirty="0" smtClean="0"/>
              <a:t>	Arsenate causes its toxicity by uncoupling of mitochondrial  </a:t>
            </a:r>
            <a:r>
              <a:rPr lang="en-US" dirty="0" err="1" smtClean="0"/>
              <a:t>phosphorylation</a:t>
            </a:r>
            <a:r>
              <a:rPr lang="en-US" dirty="0" smtClean="0"/>
              <a:t>. (Which interference with </a:t>
            </a:r>
            <a:r>
              <a:rPr lang="en-US" dirty="0" err="1" smtClean="0"/>
              <a:t>glycolysis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Affects mainly vascular endothelium which leads to increase vascular permeability.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Arsenic is secreted in the stomach and intestine even if it is given other than oral rout.</a:t>
            </a:r>
          </a:p>
          <a:p>
            <a:endParaRPr lang="en-US" b="1" dirty="0" smtClean="0"/>
          </a:p>
          <a:p>
            <a:r>
              <a:rPr lang="en-US" b="1" dirty="0" smtClean="0"/>
              <a:t>Mostly deposited in liver.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Features: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Fulminant</a:t>
            </a:r>
            <a:r>
              <a:rPr lang="en-US" sz="2800" b="1" dirty="0" smtClean="0"/>
              <a:t> type: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Massive dose 3-5 </a:t>
            </a:r>
            <a:r>
              <a:rPr lang="en-US" sz="2800" dirty="0" err="1" smtClean="0"/>
              <a:t>gms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Death may results from shock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Has direct effect on heart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3246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Gastro enteric type:</a:t>
            </a:r>
          </a:p>
          <a:p>
            <a:pPr lvl="1"/>
            <a:r>
              <a:rPr lang="en-US" sz="2600" b="1" dirty="0" smtClean="0"/>
              <a:t>Acute </a:t>
            </a:r>
          </a:p>
          <a:p>
            <a:pPr lvl="1"/>
            <a:r>
              <a:rPr lang="en-US" dirty="0" smtClean="0"/>
              <a:t>Resemblance to  bacterial food poisoning  </a:t>
            </a:r>
            <a:r>
              <a:rPr lang="en-US" dirty="0" smtClean="0">
                <a:solidFill>
                  <a:srgbClr val="FF0000"/>
                </a:solidFill>
              </a:rPr>
              <a:t>(projectile vomiting)</a:t>
            </a:r>
          </a:p>
          <a:p>
            <a:pPr lvl="1"/>
            <a:r>
              <a:rPr lang="en-US" dirty="0" smtClean="0"/>
              <a:t>There is sweetish metallic taste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Constriction in throat</a:t>
            </a:r>
          </a:p>
          <a:p>
            <a:pPr lvl="1"/>
            <a:r>
              <a:rPr lang="en-US" dirty="0" smtClean="0"/>
              <a:t>Difficulty in swallowing</a:t>
            </a:r>
          </a:p>
          <a:p>
            <a:pPr lvl="1"/>
            <a:r>
              <a:rPr lang="en-US" dirty="0" smtClean="0"/>
              <a:t>Burning and colicky pain in GI track</a:t>
            </a:r>
          </a:p>
          <a:p>
            <a:pPr lvl="1"/>
            <a:r>
              <a:rPr lang="en-US" dirty="0" smtClean="0"/>
              <a:t>Intense thrust and vomiting</a:t>
            </a:r>
          </a:p>
          <a:p>
            <a:pPr lvl="1"/>
            <a:r>
              <a:rPr lang="en-US" dirty="0" smtClean="0"/>
              <a:t>Garlic </a:t>
            </a:r>
            <a:r>
              <a:rPr lang="en-US" dirty="0" err="1" smtClean="0"/>
              <a:t>odour</a:t>
            </a:r>
            <a:r>
              <a:rPr lang="en-US" dirty="0" smtClean="0"/>
              <a:t> from breath and feces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Hepatic failure , Renal failure , Circulatory collapse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Narcotic form:</a:t>
            </a:r>
          </a:p>
          <a:p>
            <a:pPr lvl="1"/>
            <a:r>
              <a:rPr lang="en-US" sz="2800" dirty="0" smtClean="0"/>
              <a:t>GI symptoms are less</a:t>
            </a:r>
          </a:p>
          <a:p>
            <a:pPr lvl="1"/>
            <a:r>
              <a:rPr lang="en-US" sz="2800" dirty="0" smtClean="0"/>
              <a:t>Giddiness</a:t>
            </a:r>
          </a:p>
          <a:p>
            <a:pPr lvl="1"/>
            <a:r>
              <a:rPr lang="en-US" sz="2800" dirty="0" smtClean="0"/>
              <a:t>Delirium </a:t>
            </a:r>
          </a:p>
          <a:p>
            <a:pPr lvl="1"/>
            <a:r>
              <a:rPr lang="en-US" sz="2800" dirty="0" smtClean="0"/>
              <a:t>Coma</a:t>
            </a:r>
          </a:p>
          <a:p>
            <a:pPr lvl="1"/>
            <a:r>
              <a:rPr lang="en-US" sz="2800" dirty="0" smtClean="0"/>
              <a:t>Death</a:t>
            </a:r>
          </a:p>
          <a:p>
            <a:pPr lvl="1"/>
            <a:r>
              <a:rPr lang="en-US" sz="2800" dirty="0" smtClean="0"/>
              <a:t>Some times paralysis </a:t>
            </a:r>
          </a:p>
          <a:p>
            <a:pPr lvl="1">
              <a:buNone/>
            </a:pPr>
            <a:r>
              <a:rPr lang="en-US" sz="2800" dirty="0" smtClean="0"/>
              <a:t>	</a:t>
            </a:r>
          </a:p>
          <a:p>
            <a:pPr lvl="1">
              <a:buNone/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FF0000"/>
                </a:solidFill>
              </a:rPr>
              <a:t>Arseniurreted</a:t>
            </a:r>
            <a:r>
              <a:rPr lang="en-US" sz="2800" dirty="0" smtClean="0">
                <a:solidFill>
                  <a:srgbClr val="FF0000"/>
                </a:solidFill>
              </a:rPr>
              <a:t> hydrogen act as direct poison to </a:t>
            </a:r>
            <a:r>
              <a:rPr lang="en-US" sz="2800" dirty="0" err="1" smtClean="0">
                <a:solidFill>
                  <a:srgbClr val="FF0000"/>
                </a:solidFill>
              </a:rPr>
              <a:t>haemoglobin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Fatal Dose: </a:t>
            </a:r>
            <a:r>
              <a:rPr lang="en-US" sz="2800" dirty="0" smtClean="0"/>
              <a:t>0.1-0.2 </a:t>
            </a:r>
            <a:r>
              <a:rPr lang="en-US" sz="2800" dirty="0" err="1" smtClean="0"/>
              <a:t>gms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Fatal period: </a:t>
            </a:r>
            <a:r>
              <a:rPr lang="en-US" sz="2800" dirty="0" smtClean="0"/>
              <a:t>1-2 days 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Marsh’s test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Reinsch’s</a:t>
            </a:r>
            <a:r>
              <a:rPr lang="en-US" sz="2800" dirty="0" smtClean="0">
                <a:solidFill>
                  <a:srgbClr val="FF0000"/>
                </a:solidFill>
              </a:rPr>
              <a:t> test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699</TotalTime>
  <Words>1298</Words>
  <Application>Microsoft Office PowerPoint</Application>
  <PresentationFormat>On-screen Show (4:3)</PresentationFormat>
  <Paragraphs>333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Metallic poisons:</vt:lpstr>
      <vt:lpstr>Includes:</vt:lpstr>
      <vt:lpstr>Arsenic:</vt:lpstr>
      <vt:lpstr>Use:</vt:lpstr>
      <vt:lpstr>Actions:</vt:lpstr>
      <vt:lpstr>Features:</vt:lpstr>
      <vt:lpstr>Slide 7</vt:lpstr>
      <vt:lpstr>Slide 8</vt:lpstr>
      <vt:lpstr>Slide 9</vt:lpstr>
      <vt:lpstr>Management:</vt:lpstr>
      <vt:lpstr>PM findings:</vt:lpstr>
      <vt:lpstr>Chronic:</vt:lpstr>
      <vt:lpstr>Slide 13</vt:lpstr>
      <vt:lpstr>Slide 14</vt:lpstr>
      <vt:lpstr>Slide 15</vt:lpstr>
      <vt:lpstr>Slide 16</vt:lpstr>
      <vt:lpstr>Slide 17</vt:lpstr>
      <vt:lpstr>Murcury:para or quick silver</vt:lpstr>
      <vt:lpstr>Slide 19</vt:lpstr>
      <vt:lpstr>Feature: Acute poisoning:</vt:lpstr>
      <vt:lpstr>Slide 21</vt:lpstr>
      <vt:lpstr>Slide 22</vt:lpstr>
      <vt:lpstr>Slide 23</vt:lpstr>
      <vt:lpstr>Slide 24</vt:lpstr>
      <vt:lpstr>Chronic: hydrargyrism</vt:lpstr>
      <vt:lpstr>Slide 26</vt:lpstr>
      <vt:lpstr>Slide 27</vt:lpstr>
      <vt:lpstr>Slide 28</vt:lpstr>
      <vt:lpstr>Slide 29</vt:lpstr>
      <vt:lpstr>Lead (Shisha)</vt:lpstr>
      <vt:lpstr>Toxic compounds</vt:lpstr>
      <vt:lpstr>Slide 32</vt:lpstr>
      <vt:lpstr>Acute:</vt:lpstr>
      <vt:lpstr>Slide 34</vt:lpstr>
      <vt:lpstr>Chronic lead poisoning(Plumbism/saturnism)</vt:lpstr>
      <vt:lpstr>Features:</vt:lpstr>
      <vt:lpstr>Slide 37</vt:lpstr>
      <vt:lpstr>Slide 38</vt:lpstr>
      <vt:lpstr>Slide 39</vt:lpstr>
      <vt:lpstr>Slide 40</vt:lpstr>
      <vt:lpstr>Condition caused by poisoning:</vt:lpstr>
      <vt:lpstr>Thank you….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Metallic poisons:</dc:title>
  <dc:creator>Dr. Alpesh</dc:creator>
  <cp:lastModifiedBy>Acer</cp:lastModifiedBy>
  <cp:revision>92</cp:revision>
  <dcterms:created xsi:type="dcterms:W3CDTF">2013-10-03T09:16:59Z</dcterms:created>
  <dcterms:modified xsi:type="dcterms:W3CDTF">2020-08-13T06:39:19Z</dcterms:modified>
</cp:coreProperties>
</file>