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257" r:id="rId3"/>
    <p:sldId id="258" r:id="rId4"/>
    <p:sldId id="259" r:id="rId5"/>
    <p:sldId id="260" r:id="rId6"/>
    <p:sldId id="261" r:id="rId7"/>
    <p:sldId id="262" r:id="rId8"/>
    <p:sldId id="263" r:id="rId9"/>
    <p:sldId id="348" r:id="rId10"/>
    <p:sldId id="349" r:id="rId11"/>
    <p:sldId id="350" r:id="rId12"/>
    <p:sldId id="383" r:id="rId13"/>
    <p:sldId id="351" r:id="rId14"/>
    <p:sldId id="264" r:id="rId15"/>
    <p:sldId id="266" r:id="rId16"/>
    <p:sldId id="267" r:id="rId17"/>
    <p:sldId id="269" r:id="rId18"/>
    <p:sldId id="270" r:id="rId19"/>
    <p:sldId id="271" r:id="rId20"/>
    <p:sldId id="272" r:id="rId21"/>
    <p:sldId id="275" r:id="rId22"/>
    <p:sldId id="276" r:id="rId23"/>
    <p:sldId id="277" r:id="rId24"/>
    <p:sldId id="278" r:id="rId25"/>
    <p:sldId id="279" r:id="rId26"/>
    <p:sldId id="281" r:id="rId27"/>
    <p:sldId id="330" r:id="rId28"/>
    <p:sldId id="366" r:id="rId29"/>
    <p:sldId id="352" r:id="rId30"/>
    <p:sldId id="363" r:id="rId31"/>
    <p:sldId id="353" r:id="rId32"/>
    <p:sldId id="284" r:id="rId33"/>
    <p:sldId id="361" r:id="rId34"/>
    <p:sldId id="285" r:id="rId35"/>
    <p:sldId id="286" r:id="rId36"/>
    <p:sldId id="287" r:id="rId37"/>
    <p:sldId id="354" r:id="rId38"/>
    <p:sldId id="355" r:id="rId39"/>
    <p:sldId id="362" r:id="rId40"/>
    <p:sldId id="356" r:id="rId41"/>
    <p:sldId id="357" r:id="rId42"/>
    <p:sldId id="358" r:id="rId43"/>
    <p:sldId id="289" r:id="rId44"/>
    <p:sldId id="290" r:id="rId45"/>
    <p:sldId id="291" r:id="rId46"/>
    <p:sldId id="288" r:id="rId47"/>
    <p:sldId id="359" r:id="rId48"/>
    <p:sldId id="292" r:id="rId49"/>
    <p:sldId id="360" r:id="rId50"/>
    <p:sldId id="364" r:id="rId51"/>
    <p:sldId id="293" r:id="rId52"/>
    <p:sldId id="294" r:id="rId53"/>
    <p:sldId id="295" r:id="rId54"/>
    <p:sldId id="369" r:id="rId55"/>
    <p:sldId id="296" r:id="rId56"/>
    <p:sldId id="370" r:id="rId57"/>
    <p:sldId id="365" r:id="rId58"/>
    <p:sldId id="367" r:id="rId59"/>
    <p:sldId id="368" r:id="rId60"/>
    <p:sldId id="305" r:id="rId61"/>
    <p:sldId id="372" r:id="rId62"/>
    <p:sldId id="371" r:id="rId63"/>
    <p:sldId id="306" r:id="rId64"/>
    <p:sldId id="331" r:id="rId65"/>
    <p:sldId id="373" r:id="rId66"/>
    <p:sldId id="374" r:id="rId67"/>
    <p:sldId id="307" r:id="rId68"/>
    <p:sldId id="308" r:id="rId69"/>
    <p:sldId id="309" r:id="rId70"/>
    <p:sldId id="375" r:id="rId71"/>
    <p:sldId id="310" r:id="rId72"/>
    <p:sldId id="311" r:id="rId73"/>
    <p:sldId id="312" r:id="rId74"/>
    <p:sldId id="313" r:id="rId75"/>
    <p:sldId id="317" r:id="rId76"/>
    <p:sldId id="318" r:id="rId77"/>
    <p:sldId id="379" r:id="rId78"/>
    <p:sldId id="380" r:id="rId79"/>
    <p:sldId id="319" r:id="rId80"/>
    <p:sldId id="321" r:id="rId81"/>
    <p:sldId id="322" r:id="rId82"/>
    <p:sldId id="323" r:id="rId83"/>
    <p:sldId id="376" r:id="rId84"/>
    <p:sldId id="324" r:id="rId85"/>
    <p:sldId id="325" r:id="rId86"/>
    <p:sldId id="326" r:id="rId87"/>
    <p:sldId id="327" r:id="rId88"/>
    <p:sldId id="377" r:id="rId89"/>
    <p:sldId id="328" r:id="rId90"/>
    <p:sldId id="378" r:id="rId91"/>
    <p:sldId id="332" r:id="rId92"/>
    <p:sldId id="334" r:id="rId93"/>
    <p:sldId id="335" r:id="rId94"/>
    <p:sldId id="336" r:id="rId95"/>
    <p:sldId id="337" r:id="rId96"/>
    <p:sldId id="338" r:id="rId97"/>
    <p:sldId id="339" r:id="rId98"/>
    <p:sldId id="343" r:id="rId99"/>
    <p:sldId id="340" r:id="rId100"/>
    <p:sldId id="341" r:id="rId101"/>
    <p:sldId id="381" r:id="rId102"/>
    <p:sldId id="382" r:id="rId103"/>
    <p:sldId id="342"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489B3-E878-4952-8131-4BEEB4B9CDA3}" type="datetimeFigureOut">
              <a:rPr lang="en-US" smtClean="0"/>
              <a:pPr/>
              <a:t>8/17/2020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2AD8C-8CAE-4703-81B7-5E79EBDF0FEC}" type="slidenum">
              <a:rPr lang="en-US" smtClean="0"/>
              <a:pPr/>
              <a:t>‹#›</a:t>
            </a:fld>
            <a:endParaRPr lang="en-US"/>
          </a:p>
        </p:txBody>
      </p:sp>
    </p:spTree>
    <p:extLst>
      <p:ext uri="{BB962C8B-B14F-4D97-AF65-F5344CB8AC3E}">
        <p14:creationId xmlns="" xmlns:p14="http://schemas.microsoft.com/office/powerpoint/2010/main" val="217454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3F5D52-BFE5-47B8-BDED-940C9EE20428}"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422116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F5D52-BFE5-47B8-BDED-940C9EE20428}"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352658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F5D52-BFE5-47B8-BDED-940C9EE20428}"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207448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3F5D52-BFE5-47B8-BDED-940C9EE20428}"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324996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3F5D52-BFE5-47B8-BDED-940C9EE20428}" type="datetimeFigureOut">
              <a:rPr lang="en-US" smtClean="0"/>
              <a:pPr/>
              <a:t>8/17/2020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185172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3F5D52-BFE5-47B8-BDED-940C9EE20428}"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2954667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3F5D52-BFE5-47B8-BDED-940C9EE20428}" type="datetimeFigureOut">
              <a:rPr lang="en-US" smtClean="0"/>
              <a:pPr/>
              <a:t>8/17/2020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309453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3F5D52-BFE5-47B8-BDED-940C9EE20428}" type="datetimeFigureOut">
              <a:rPr lang="en-US" smtClean="0"/>
              <a:pPr/>
              <a:t>8/17/2020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40972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F5D52-BFE5-47B8-BDED-940C9EE20428}" type="datetimeFigureOut">
              <a:rPr lang="en-US" smtClean="0"/>
              <a:pPr/>
              <a:t>8/17/2020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125458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F5D52-BFE5-47B8-BDED-940C9EE20428}"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66913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F5D52-BFE5-47B8-BDED-940C9EE20428}" type="datetimeFigureOut">
              <a:rPr lang="en-US" smtClean="0"/>
              <a:pPr/>
              <a:t>8/17/2020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213391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F5D52-BFE5-47B8-BDED-940C9EE20428}" type="datetimeFigureOut">
              <a:rPr lang="en-US" smtClean="0"/>
              <a:pPr/>
              <a:t>8/17/2020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C88FA-24C3-4304-B416-970F787261F8}" type="slidenum">
              <a:rPr lang="en-US" smtClean="0"/>
              <a:pPr/>
              <a:t>‹#›</a:t>
            </a:fld>
            <a:endParaRPr lang="en-US"/>
          </a:p>
        </p:txBody>
      </p:sp>
    </p:spTree>
    <p:extLst>
      <p:ext uri="{BB962C8B-B14F-4D97-AF65-F5344CB8AC3E}">
        <p14:creationId xmlns="" xmlns:p14="http://schemas.microsoft.com/office/powerpoint/2010/main" val="23390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Short wave diathermy</a:t>
            </a:r>
            <a:endParaRPr lang="en-US" dirty="0"/>
          </a:p>
        </p:txBody>
      </p:sp>
      <p:sp>
        <p:nvSpPr>
          <p:cNvPr id="4" name="Subtitle 3"/>
          <p:cNvSpPr>
            <a:spLocks noGrp="1"/>
          </p:cNvSpPr>
          <p:nvPr>
            <p:ph type="subTitle" idx="1"/>
          </p:nvPr>
        </p:nvSpPr>
        <p:spPr/>
        <p:txBody>
          <a:bodyPr/>
          <a:lstStyle/>
          <a:p>
            <a:pPr algn="r"/>
            <a:r>
              <a:rPr lang="en-US" dirty="0" smtClean="0"/>
              <a:t>Dr. </a:t>
            </a:r>
            <a:r>
              <a:rPr lang="en-US" dirty="0" err="1" smtClean="0"/>
              <a:t>Kalpesh</a:t>
            </a:r>
            <a:r>
              <a:rPr lang="en-US" dirty="0" smtClean="0"/>
              <a:t> </a:t>
            </a:r>
            <a:r>
              <a:rPr lang="en-US" dirty="0" err="1" smtClean="0"/>
              <a:t>Satani</a:t>
            </a:r>
            <a:endParaRPr lang="en-US" dirty="0"/>
          </a:p>
        </p:txBody>
      </p:sp>
    </p:spTree>
    <p:extLst>
      <p:ext uri="{BB962C8B-B14F-4D97-AF65-F5344CB8AC3E}">
        <p14:creationId xmlns="" xmlns:p14="http://schemas.microsoft.com/office/powerpoint/2010/main" val="418007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54691" y="1600200"/>
            <a:ext cx="6034617" cy="4525963"/>
          </a:xfrm>
        </p:spPr>
      </p:pic>
    </p:spTree>
    <p:extLst>
      <p:ext uri="{BB962C8B-B14F-4D97-AF65-F5344CB8AC3E}">
        <p14:creationId xmlns="" xmlns:p14="http://schemas.microsoft.com/office/powerpoint/2010/main" val="10487106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Technique of application</a:t>
            </a:r>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single treatment head is placed in close contact with the area to be treated; the parameters are set as per condition. </a:t>
            </a:r>
            <a:endParaRPr lang="en-US" dirty="0" smtClean="0"/>
          </a:p>
          <a:p>
            <a:r>
              <a:rPr lang="en-US" dirty="0" smtClean="0"/>
              <a:t>Tuning </a:t>
            </a:r>
            <a:r>
              <a:rPr lang="en-US" dirty="0"/>
              <a:t>is done by tuning the knob on treatment head itself and resonance is shown by the brightest illumination of a light on the head. </a:t>
            </a:r>
          </a:p>
        </p:txBody>
      </p:sp>
    </p:spTree>
    <p:extLst>
      <p:ext uri="{BB962C8B-B14F-4D97-AF65-F5344CB8AC3E}">
        <p14:creationId xmlns="" xmlns:p14="http://schemas.microsoft.com/office/powerpoint/2010/main" val="39125429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0" y="2024063"/>
            <a:ext cx="3200400" cy="3995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191554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2133600"/>
            <a:ext cx="7391400" cy="3971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56858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patient feels nothing hence doesn’t need to be warned or no sensation test needs to be carried out. </a:t>
            </a:r>
            <a:endParaRPr lang="en-US" dirty="0" smtClean="0"/>
          </a:p>
          <a:p>
            <a:r>
              <a:rPr lang="en-US" dirty="0" smtClean="0"/>
              <a:t>Duration </a:t>
            </a:r>
            <a:r>
              <a:rPr lang="en-US" dirty="0"/>
              <a:t>of the treatment is according to the stage of the condition being treated.</a:t>
            </a:r>
          </a:p>
          <a:p>
            <a:pPr marL="0" indent="0">
              <a:buNone/>
            </a:pPr>
            <a:endParaRPr lang="en-US" dirty="0"/>
          </a:p>
        </p:txBody>
      </p:sp>
    </p:spTree>
    <p:extLst>
      <p:ext uri="{BB962C8B-B14F-4D97-AF65-F5344CB8AC3E}">
        <p14:creationId xmlns="" xmlns:p14="http://schemas.microsoft.com/office/powerpoint/2010/main" val="286750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54691" y="1600200"/>
            <a:ext cx="6034617" cy="4525963"/>
          </a:xfrm>
        </p:spPr>
      </p:pic>
    </p:spTree>
    <p:extLst>
      <p:ext uri="{BB962C8B-B14F-4D97-AF65-F5344CB8AC3E}">
        <p14:creationId xmlns="" xmlns:p14="http://schemas.microsoft.com/office/powerpoint/2010/main" val="33135618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Effects of SWD</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 xmlns:p14="http://schemas.microsoft.com/office/powerpoint/2010/main" val="1546413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application</a:t>
            </a:r>
          </a:p>
        </p:txBody>
      </p:sp>
      <p:sp>
        <p:nvSpPr>
          <p:cNvPr id="3" name="Content Placeholder 2"/>
          <p:cNvSpPr>
            <a:spLocks noGrp="1"/>
          </p:cNvSpPr>
          <p:nvPr>
            <p:ph idx="1"/>
          </p:nvPr>
        </p:nvSpPr>
        <p:spPr/>
        <p:txBody>
          <a:bodyPr/>
          <a:lstStyle/>
          <a:p>
            <a:r>
              <a:rPr lang="en-US" dirty="0" smtClean="0"/>
              <a:t>Two methods</a:t>
            </a:r>
          </a:p>
          <a:p>
            <a:pPr marL="514350" indent="-514350">
              <a:buFont typeface="+mj-lt"/>
              <a:buAutoNum type="arabicPeriod"/>
            </a:pPr>
            <a:r>
              <a:rPr lang="en-US" dirty="0" smtClean="0"/>
              <a:t>Condenser/capacitor field method</a:t>
            </a:r>
          </a:p>
          <a:p>
            <a:pPr marL="514350" indent="-514350">
              <a:buFont typeface="+mj-lt"/>
              <a:buAutoNum type="arabicPeriod"/>
            </a:pPr>
            <a:r>
              <a:rPr lang="en-US" dirty="0" smtClean="0"/>
              <a:t>Inductothermy (cable) method</a:t>
            </a:r>
            <a:endParaRPr lang="en-US" dirty="0"/>
          </a:p>
        </p:txBody>
      </p:sp>
    </p:spTree>
    <p:extLst>
      <p:ext uri="{BB962C8B-B14F-4D97-AF65-F5344CB8AC3E}">
        <p14:creationId xmlns="" xmlns:p14="http://schemas.microsoft.com/office/powerpoint/2010/main" val="2674729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en-US" dirty="0" smtClean="0"/>
              <a:t>Condenser/Capacitor </a:t>
            </a:r>
            <a:r>
              <a:rPr lang="en-US" dirty="0"/>
              <a:t>field method</a:t>
            </a:r>
          </a:p>
        </p:txBody>
      </p:sp>
      <p:sp>
        <p:nvSpPr>
          <p:cNvPr id="3" name="Content Placeholder 2"/>
          <p:cNvSpPr>
            <a:spLocks noGrp="1"/>
          </p:cNvSpPr>
          <p:nvPr>
            <p:ph idx="1"/>
          </p:nvPr>
        </p:nvSpPr>
        <p:spPr/>
        <p:txBody>
          <a:bodyPr/>
          <a:lstStyle/>
          <a:p>
            <a:r>
              <a:rPr lang="en-US" dirty="0" smtClean="0"/>
              <a:t>Electrodes are placed on each side of the part  to be treated, separated from the skin by an insulating material. The electrodes act as the plates of capacitor, while the patient’s tissue together with the insulating material forms the dielectric. </a:t>
            </a:r>
            <a:endParaRPr lang="en-US" dirty="0"/>
          </a:p>
        </p:txBody>
      </p:sp>
    </p:spTree>
    <p:extLst>
      <p:ext uri="{BB962C8B-B14F-4D97-AF65-F5344CB8AC3E}">
        <p14:creationId xmlns="" xmlns:p14="http://schemas.microsoft.com/office/powerpoint/2010/main" val="212077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electric field</a:t>
            </a:r>
            <a:endParaRPr lang="en-US" dirty="0"/>
          </a:p>
        </p:txBody>
      </p:sp>
      <p:sp>
        <p:nvSpPr>
          <p:cNvPr id="3" name="Content Placeholder 2"/>
          <p:cNvSpPr>
            <a:spLocks noGrp="1"/>
          </p:cNvSpPr>
          <p:nvPr>
            <p:ph idx="1"/>
          </p:nvPr>
        </p:nvSpPr>
        <p:spPr/>
        <p:txBody>
          <a:bodyPr/>
          <a:lstStyle/>
          <a:p>
            <a:pPr marL="0" indent="0">
              <a:buNone/>
            </a:pPr>
            <a:r>
              <a:rPr lang="en-US" b="1" dirty="0" smtClean="0"/>
              <a:t>Conductor -</a:t>
            </a:r>
            <a:r>
              <a:rPr lang="en-US" dirty="0" smtClean="0"/>
              <a:t> is a material in which electrons can be easily displaced from their atoms when such material lies within varying electric field there is rapid oscillation of electrons and a high frequency current is set up.</a:t>
            </a:r>
          </a:p>
          <a:p>
            <a:endParaRPr lang="en-US" dirty="0"/>
          </a:p>
        </p:txBody>
      </p:sp>
    </p:spTree>
    <p:extLst>
      <p:ext uri="{BB962C8B-B14F-4D97-AF65-F5344CB8AC3E}">
        <p14:creationId xmlns="" xmlns:p14="http://schemas.microsoft.com/office/powerpoint/2010/main" val="340717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Electrolyte -</a:t>
            </a:r>
            <a:r>
              <a:rPr lang="en-US" dirty="0" smtClean="0"/>
              <a:t> is a substance which contains ions, </a:t>
            </a:r>
          </a:p>
          <a:p>
            <a:r>
              <a:rPr lang="en-US" dirty="0"/>
              <a:t>Electrolyte </a:t>
            </a:r>
            <a:r>
              <a:rPr lang="en-US" dirty="0" smtClean="0"/>
              <a:t>also contain dipoles having two oppositely charged ions. </a:t>
            </a:r>
          </a:p>
          <a:p>
            <a:r>
              <a:rPr lang="en-US" dirty="0"/>
              <a:t>E</a:t>
            </a:r>
            <a:r>
              <a:rPr lang="en-US" dirty="0" smtClean="0"/>
              <a:t>ffect of SWD on electrolytes results in vibration of ions and rotation of dipoles</a:t>
            </a:r>
            <a:endParaRPr lang="en-US" dirty="0"/>
          </a:p>
        </p:txBody>
      </p:sp>
    </p:spTree>
    <p:extLst>
      <p:ext uri="{BB962C8B-B14F-4D97-AF65-F5344CB8AC3E}">
        <p14:creationId xmlns="" xmlns:p14="http://schemas.microsoft.com/office/powerpoint/2010/main" val="3363903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Insulator </a:t>
            </a:r>
            <a:r>
              <a:rPr lang="en-US" dirty="0" smtClean="0"/>
              <a:t>- in insulators, electrons are strongly 		held by their central nuclei, so in 			such a substance varying electric field 		causes molecular distortion. </a:t>
            </a:r>
          </a:p>
          <a:p>
            <a:r>
              <a:rPr lang="en-US" dirty="0" smtClean="0"/>
              <a:t>In the body, the tissue fluids are electrolytes</a:t>
            </a:r>
            <a:endParaRPr lang="en-US" dirty="0"/>
          </a:p>
          <a:p>
            <a:r>
              <a:rPr lang="en-US" dirty="0" smtClean="0"/>
              <a:t>Fat are insulators</a:t>
            </a:r>
            <a:endParaRPr lang="en-US" dirty="0"/>
          </a:p>
        </p:txBody>
      </p:sp>
    </p:spTree>
    <p:extLst>
      <p:ext uri="{BB962C8B-B14F-4D97-AF65-F5344CB8AC3E}">
        <p14:creationId xmlns="" xmlns:p14="http://schemas.microsoft.com/office/powerpoint/2010/main" val="2900557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W</a:t>
            </a:r>
            <a:r>
              <a:rPr lang="en-US" dirty="0" smtClean="0"/>
              <a:t>hen tissues containing appreciable amount of fluid lie in electric field, there happens vibration of ions and rotation of dipoles within them. Tissues which contain appreciable amount of fat act as insulators….</a:t>
            </a:r>
            <a:endParaRPr lang="en-US" dirty="0"/>
          </a:p>
        </p:txBody>
      </p:sp>
    </p:spTree>
    <p:extLst>
      <p:ext uri="{BB962C8B-B14F-4D97-AF65-F5344CB8AC3E}">
        <p14:creationId xmlns="" xmlns:p14="http://schemas.microsoft.com/office/powerpoint/2010/main" val="2247199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Heat production is primary effect of diathermy on tissues.</a:t>
            </a:r>
          </a:p>
          <a:p>
            <a:r>
              <a:rPr lang="en-US" dirty="0" smtClean="0"/>
              <a:t>But it differs from other heat treatments in the distribution of heat produced. This depends primarily on the distribution of the electric field. </a:t>
            </a:r>
            <a:endParaRPr lang="en-US" dirty="0"/>
          </a:p>
        </p:txBody>
      </p:sp>
    </p:spTree>
    <p:extLst>
      <p:ext uri="{BB962C8B-B14F-4D97-AF65-F5344CB8AC3E}">
        <p14:creationId xmlns="" xmlns:p14="http://schemas.microsoft.com/office/powerpoint/2010/main" val="146332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ntroduction</a:t>
            </a:r>
            <a:endParaRPr lang="en-US" dirty="0"/>
          </a:p>
        </p:txBody>
      </p:sp>
      <p:sp>
        <p:nvSpPr>
          <p:cNvPr id="3" name="Content Placeholder 2"/>
          <p:cNvSpPr>
            <a:spLocks noGrp="1"/>
          </p:cNvSpPr>
          <p:nvPr>
            <p:ph idx="1"/>
          </p:nvPr>
        </p:nvSpPr>
        <p:spPr/>
        <p:txBody>
          <a:bodyPr/>
          <a:lstStyle/>
          <a:p>
            <a:r>
              <a:rPr lang="en-US" dirty="0" smtClean="0"/>
              <a:t>SWD is a Deep heating modality</a:t>
            </a:r>
          </a:p>
          <a:p>
            <a:r>
              <a:rPr lang="en-US" dirty="0" smtClean="0"/>
              <a:t>Short wave diathermy current has a frequency between – 10</a:t>
            </a:r>
            <a:r>
              <a:rPr lang="en-US" baseline="30000" dirty="0" smtClean="0"/>
              <a:t>7</a:t>
            </a:r>
            <a:r>
              <a:rPr lang="en-US" dirty="0" smtClean="0"/>
              <a:t> and 10</a:t>
            </a:r>
            <a:r>
              <a:rPr lang="en-US" baseline="30000" dirty="0" smtClean="0"/>
              <a:t>8</a:t>
            </a:r>
            <a:r>
              <a:rPr lang="en-US" dirty="0" smtClean="0"/>
              <a:t> Hz and wavelength between 3 m to 30 m. </a:t>
            </a:r>
          </a:p>
          <a:p>
            <a:r>
              <a:rPr lang="en-US" dirty="0" smtClean="0"/>
              <a:t>For therapeutic use frequency of 27.12 MHz is used with wavelength of 11 m.</a:t>
            </a:r>
            <a:endParaRPr lang="en-US" dirty="0"/>
          </a:p>
        </p:txBody>
      </p:sp>
    </p:spTree>
    <p:extLst>
      <p:ext uri="{BB962C8B-B14F-4D97-AF65-F5344CB8AC3E}">
        <p14:creationId xmlns="" xmlns:p14="http://schemas.microsoft.com/office/powerpoint/2010/main" val="801674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heating of tissues</a:t>
            </a:r>
            <a:endParaRPr lang="en-US" dirty="0"/>
          </a:p>
        </p:txBody>
      </p:sp>
      <p:sp>
        <p:nvSpPr>
          <p:cNvPr id="3" name="Content Placeholder 2"/>
          <p:cNvSpPr>
            <a:spLocks noGrp="1"/>
          </p:cNvSpPr>
          <p:nvPr>
            <p:ph idx="1"/>
          </p:nvPr>
        </p:nvSpPr>
        <p:spPr/>
        <p:txBody>
          <a:bodyPr>
            <a:normAutofit/>
          </a:bodyPr>
          <a:lstStyle/>
          <a:p>
            <a:r>
              <a:rPr lang="en-US" dirty="0" smtClean="0"/>
              <a:t>The electric field tends to spread between the electrodes and so its density is usually greatest close to the electrodes. </a:t>
            </a:r>
          </a:p>
          <a:p>
            <a:r>
              <a:rPr lang="en-US" dirty="0" smtClean="0"/>
              <a:t>Superficial tissues lies close to the electrodes than deep ones so density of the field &amp; so heating will be greater in superficial than deep.</a:t>
            </a:r>
            <a:endParaRPr lang="en-US" dirty="0"/>
          </a:p>
        </p:txBody>
      </p:sp>
    </p:spTree>
    <p:extLst>
      <p:ext uri="{BB962C8B-B14F-4D97-AF65-F5344CB8AC3E}">
        <p14:creationId xmlns="" xmlns:p14="http://schemas.microsoft.com/office/powerpoint/2010/main" val="316802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Lines of force pass easily through materials of high dielectric than through materials of low dielectric constant. (mean dielectric constant of tissue is </a:t>
            </a:r>
            <a:r>
              <a:rPr lang="en-US" dirty="0" smtClean="0"/>
              <a:t>80, pure water 81)</a:t>
            </a:r>
          </a:p>
          <a:p>
            <a:r>
              <a:rPr lang="en-US" dirty="0" smtClean="0"/>
              <a:t>Blood and muscles (</a:t>
            </a:r>
            <a:r>
              <a:rPr lang="en-US" dirty="0"/>
              <a:t>having higher dielectric </a:t>
            </a:r>
            <a:r>
              <a:rPr lang="en-US" dirty="0" smtClean="0"/>
              <a:t>constant) </a:t>
            </a:r>
            <a:r>
              <a:rPr lang="en-US" dirty="0"/>
              <a:t>are </a:t>
            </a:r>
            <a:r>
              <a:rPr lang="en-US" dirty="0" smtClean="0"/>
              <a:t>heated the most. </a:t>
            </a:r>
            <a:endParaRPr lang="en-US" dirty="0"/>
          </a:p>
        </p:txBody>
      </p:sp>
    </p:spTree>
    <p:extLst>
      <p:ext uri="{BB962C8B-B14F-4D97-AF65-F5344CB8AC3E}">
        <p14:creationId xmlns="" xmlns:p14="http://schemas.microsoft.com/office/powerpoint/2010/main" val="203581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Deeper tissues lie parallel to electric field, heating is greatest in those of low impedance and it is difficult to obtain direct heating of those structures with high impedance and situated deeper. </a:t>
            </a:r>
            <a:endParaRPr lang="en-US" dirty="0"/>
          </a:p>
        </p:txBody>
      </p:sp>
    </p:spTree>
    <p:extLst>
      <p:ext uri="{BB962C8B-B14F-4D97-AF65-F5344CB8AC3E}">
        <p14:creationId xmlns="" xmlns:p14="http://schemas.microsoft.com/office/powerpoint/2010/main" val="1730454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There is also rise in the temperature of tissues which are not directly heated by the tissues, heat is conducted through the tissues, so when muscles surrounding a joint are heated, the heat is also transmitted to the joint.</a:t>
            </a:r>
            <a:endParaRPr lang="en-US" dirty="0"/>
          </a:p>
        </p:txBody>
      </p:sp>
    </p:spTree>
    <p:extLst>
      <p:ext uri="{BB962C8B-B14F-4D97-AF65-F5344CB8AC3E}">
        <p14:creationId xmlns="" xmlns:p14="http://schemas.microsoft.com/office/powerpoint/2010/main" val="856494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loss</a:t>
            </a:r>
            <a:endParaRPr lang="en-US" dirty="0"/>
          </a:p>
        </p:txBody>
      </p:sp>
      <p:sp>
        <p:nvSpPr>
          <p:cNvPr id="3" name="Content Placeholder 2"/>
          <p:cNvSpPr>
            <a:spLocks noGrp="1"/>
          </p:cNvSpPr>
          <p:nvPr>
            <p:ph idx="1"/>
          </p:nvPr>
        </p:nvSpPr>
        <p:spPr/>
        <p:txBody>
          <a:bodyPr>
            <a:normAutofit/>
          </a:bodyPr>
          <a:lstStyle/>
          <a:p>
            <a:r>
              <a:rPr lang="en-US" dirty="0" smtClean="0"/>
              <a:t>Blood passing through the part was heated serves to carry away heat to different parts. This especially happens in vascular areas, as the temperature rises, blood vessels dilate. For this reason heat should be applied gradually for vasodilatation to take place and steady rate of heat loss to be established.</a:t>
            </a:r>
            <a:endParaRPr lang="en-US" dirty="0"/>
          </a:p>
        </p:txBody>
      </p:sp>
    </p:spTree>
    <p:extLst>
      <p:ext uri="{BB962C8B-B14F-4D97-AF65-F5344CB8AC3E}">
        <p14:creationId xmlns="" xmlns:p14="http://schemas.microsoft.com/office/powerpoint/2010/main" val="3003450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If any factor impedes the flow of blood through the area, the heat loss is not carried away, overheating is liable to occur. </a:t>
            </a:r>
          </a:p>
          <a:p>
            <a:r>
              <a:rPr lang="en-US" dirty="0" smtClean="0"/>
              <a:t>Heat is lost by conduction and also by small amount of radiation to the surrounding tissues.</a:t>
            </a:r>
          </a:p>
          <a:p>
            <a:r>
              <a:rPr lang="en-US" dirty="0" smtClean="0"/>
              <a:t>Aim is to achieve even field as possible throughout the deep and superficial tissues. </a:t>
            </a:r>
            <a:endParaRPr lang="en-US" dirty="0"/>
          </a:p>
        </p:txBody>
      </p:sp>
    </p:spTree>
    <p:extLst>
      <p:ext uri="{BB962C8B-B14F-4D97-AF65-F5344CB8AC3E}">
        <p14:creationId xmlns="" xmlns:p14="http://schemas.microsoft.com/office/powerpoint/2010/main" val="2148301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Size of electrodes</a:t>
            </a:r>
            <a:endParaRPr lang="en-US" b="1" dirty="0"/>
          </a:p>
        </p:txBody>
      </p:sp>
      <p:sp>
        <p:nvSpPr>
          <p:cNvPr id="3" name="Content Placeholder 2"/>
          <p:cNvSpPr>
            <a:spLocks noGrp="1"/>
          </p:cNvSpPr>
          <p:nvPr>
            <p:ph idx="1"/>
          </p:nvPr>
        </p:nvSpPr>
        <p:spPr/>
        <p:txBody>
          <a:bodyPr>
            <a:normAutofit/>
          </a:bodyPr>
          <a:lstStyle/>
          <a:p>
            <a:r>
              <a:rPr lang="en-US" dirty="0" smtClean="0"/>
              <a:t>General rule - Electrodes should be of a larger size than the structures being treated. The electric field spreads at edges particularly resulting in lower density of field and so less heating in deep tissues than superficial. </a:t>
            </a:r>
            <a:endParaRPr lang="en-US" dirty="0"/>
          </a:p>
        </p:txBody>
      </p:sp>
    </p:spTree>
    <p:extLst>
      <p:ext uri="{BB962C8B-B14F-4D97-AF65-F5344CB8AC3E}">
        <p14:creationId xmlns="" xmlns:p14="http://schemas.microsoft.com/office/powerpoint/2010/main" val="929019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sized electrodes</a:t>
            </a:r>
            <a:endParaRPr lang="en-US" dirty="0"/>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4344" y="1752600"/>
            <a:ext cx="7481456"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69738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219200" y="2057400"/>
            <a:ext cx="6629400" cy="3733799"/>
          </a:xfrm>
        </p:spPr>
      </p:pic>
    </p:spTree>
    <p:extLst>
      <p:ext uri="{BB962C8B-B14F-4D97-AF65-F5344CB8AC3E}">
        <p14:creationId xmlns="" xmlns:p14="http://schemas.microsoft.com/office/powerpoint/2010/main" val="2417027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If the electrodes are large, the outer part of the field where the spread is greatest is not utilized, the structure to be heated lies in the more even central part of the field.  </a:t>
            </a:r>
          </a:p>
          <a:p>
            <a:r>
              <a:rPr lang="en-US" dirty="0" smtClean="0"/>
              <a:t>For trunk – electrodes should be as large as possible.</a:t>
            </a:r>
          </a:p>
          <a:p>
            <a:r>
              <a:rPr lang="en-US" dirty="0" smtClean="0"/>
              <a:t>For limb – electrodes should be larger than the diameter of the limb. </a:t>
            </a:r>
            <a:endParaRPr lang="en-US" dirty="0"/>
          </a:p>
        </p:txBody>
      </p:sp>
    </p:spTree>
    <p:extLst>
      <p:ext uri="{BB962C8B-B14F-4D97-AF65-F5344CB8AC3E}">
        <p14:creationId xmlns="" xmlns:p14="http://schemas.microsoft.com/office/powerpoint/2010/main" val="417822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SWD circuit</a:t>
            </a:r>
            <a:endParaRPr lang="en-US" dirty="0"/>
          </a:p>
        </p:txBody>
      </p:sp>
      <p:sp>
        <p:nvSpPr>
          <p:cNvPr id="3" name="Content Placeholder 2"/>
          <p:cNvSpPr>
            <a:spLocks noGrp="1"/>
          </p:cNvSpPr>
          <p:nvPr>
            <p:ph idx="1"/>
          </p:nvPr>
        </p:nvSpPr>
        <p:spPr/>
        <p:txBody>
          <a:bodyPr>
            <a:normAutofit/>
          </a:bodyPr>
          <a:lstStyle/>
          <a:p>
            <a:r>
              <a:rPr lang="en-US" dirty="0" smtClean="0"/>
              <a:t>SWD produces electric &amp; magnetic fields which alternate at high frequency. These rapidly alternating electric &amp; magnetic fields produce therapeutic effects.</a:t>
            </a:r>
          </a:p>
          <a:p>
            <a:endParaRPr lang="en-US" dirty="0"/>
          </a:p>
        </p:txBody>
      </p:sp>
    </p:spTree>
    <p:extLst>
      <p:ext uri="{BB962C8B-B14F-4D97-AF65-F5344CB8AC3E}">
        <p14:creationId xmlns="" xmlns:p14="http://schemas.microsoft.com/office/powerpoint/2010/main" val="747276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57401" y="1447800"/>
            <a:ext cx="4876800" cy="4678363"/>
          </a:xfrm>
        </p:spPr>
      </p:pic>
    </p:spTree>
    <p:extLst>
      <p:ext uri="{BB962C8B-B14F-4D97-AF65-F5344CB8AC3E}">
        <p14:creationId xmlns="" xmlns:p14="http://schemas.microsoft.com/office/powerpoint/2010/main" val="1380273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57200" y="304800"/>
            <a:ext cx="8229600" cy="5821363"/>
          </a:xfrm>
        </p:spPr>
      </p:pic>
    </p:spTree>
    <p:extLst>
      <p:ext uri="{BB962C8B-B14F-4D97-AF65-F5344CB8AC3E}">
        <p14:creationId xmlns="" xmlns:p14="http://schemas.microsoft.com/office/powerpoint/2010/main" val="3460311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Further the size of both the electrodes should be equal, else they would form a capacitor with different sized plates, and hence different quantities of electricity would be required to charge them, apart from this charge may get concentrated on electrode with larger size.</a:t>
            </a:r>
          </a:p>
          <a:p>
            <a:r>
              <a:rPr lang="en-US" dirty="0" smtClean="0"/>
              <a:t>No advantage of using uneven size. </a:t>
            </a:r>
            <a:endParaRPr lang="en-US" dirty="0"/>
          </a:p>
        </p:txBody>
      </p:sp>
    </p:spTree>
    <p:extLst>
      <p:ext uri="{BB962C8B-B14F-4D97-AF65-F5344CB8AC3E}">
        <p14:creationId xmlns="" xmlns:p14="http://schemas.microsoft.com/office/powerpoint/2010/main" val="3342021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47800" y="1600200"/>
            <a:ext cx="6172200" cy="4525963"/>
          </a:xfrm>
        </p:spPr>
      </p:pic>
    </p:spTree>
    <p:extLst>
      <p:ext uri="{BB962C8B-B14F-4D97-AF65-F5344CB8AC3E}">
        <p14:creationId xmlns="" xmlns:p14="http://schemas.microsoft.com/office/powerpoint/2010/main" val="2014198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Electrode spacing</a:t>
            </a:r>
            <a:endParaRPr lang="en-US" b="1" dirty="0"/>
          </a:p>
        </p:txBody>
      </p:sp>
      <p:sp>
        <p:nvSpPr>
          <p:cNvPr id="3" name="Content Placeholder 2"/>
          <p:cNvSpPr>
            <a:spLocks noGrp="1"/>
          </p:cNvSpPr>
          <p:nvPr>
            <p:ph idx="1"/>
          </p:nvPr>
        </p:nvSpPr>
        <p:spPr/>
        <p:txBody>
          <a:bodyPr/>
          <a:lstStyle/>
          <a:p>
            <a:r>
              <a:rPr lang="en-US" dirty="0" smtClean="0"/>
              <a:t>Spacing between the electrodes and the patient’s tissue should be wide as the output of the machine allows, and the material between the electrodes and skin should be of a low dielectric constant, air being the most satisfactory. </a:t>
            </a:r>
            <a:endParaRPr lang="en-US" dirty="0"/>
          </a:p>
        </p:txBody>
      </p:sp>
    </p:spTree>
    <p:extLst>
      <p:ext uri="{BB962C8B-B14F-4D97-AF65-F5344CB8AC3E}">
        <p14:creationId xmlns="" xmlns:p14="http://schemas.microsoft.com/office/powerpoint/2010/main" val="3088555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With narrow spacing, electric field tends to concentrate at the superficial tissues resulting in more heating of the superficial tissues. </a:t>
            </a:r>
            <a:endParaRPr lang="en-US" dirty="0"/>
          </a:p>
        </p:txBody>
      </p:sp>
    </p:spTree>
    <p:extLst>
      <p:ext uri="{BB962C8B-B14F-4D97-AF65-F5344CB8AC3E}">
        <p14:creationId xmlns="" xmlns:p14="http://schemas.microsoft.com/office/powerpoint/2010/main" val="24721800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When electrodes are widely spaced, there is no difference in the density of the field in superficial and deep tissues. Thus wider spacing helps to reduce the tendency for the superficial tissues to be heated greater than the deep tissues. </a:t>
            </a:r>
          </a:p>
          <a:p>
            <a:r>
              <a:rPr lang="en-US" dirty="0" smtClean="0"/>
              <a:t>But it put considerable demand on the output of the machine. </a:t>
            </a:r>
            <a:endParaRPr lang="en-US" dirty="0"/>
          </a:p>
          <a:p>
            <a:pPr marL="0" indent="0">
              <a:buNone/>
            </a:pPr>
            <a:endParaRPr lang="en-US" dirty="0"/>
          </a:p>
        </p:txBody>
      </p:sp>
    </p:spTree>
    <p:extLst>
      <p:ext uri="{BB962C8B-B14F-4D97-AF65-F5344CB8AC3E}">
        <p14:creationId xmlns="" xmlns:p14="http://schemas.microsoft.com/office/powerpoint/2010/main" val="1900984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81000" y="503237"/>
            <a:ext cx="8382000" cy="5897563"/>
          </a:xfrm>
        </p:spPr>
      </p:pic>
    </p:spTree>
    <p:extLst>
      <p:ext uri="{BB962C8B-B14F-4D97-AF65-F5344CB8AC3E}">
        <p14:creationId xmlns="" xmlns:p14="http://schemas.microsoft.com/office/powerpoint/2010/main" val="31969873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If one electrode is placed nearer to the skin then other, there is a greater heating effect under the closer electrode than the further one. </a:t>
            </a:r>
            <a:endParaRPr lang="en-US" dirty="0"/>
          </a:p>
        </p:txBody>
      </p:sp>
    </p:spTree>
    <p:extLst>
      <p:ext uri="{BB962C8B-B14F-4D97-AF65-F5344CB8AC3E}">
        <p14:creationId xmlns="" xmlns:p14="http://schemas.microsoft.com/office/powerpoint/2010/main" val="3306398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19200" y="1600200"/>
            <a:ext cx="6781800" cy="4525963"/>
          </a:xfrm>
        </p:spPr>
      </p:pic>
    </p:spTree>
    <p:extLst>
      <p:ext uri="{BB962C8B-B14F-4D97-AF65-F5344CB8AC3E}">
        <p14:creationId xmlns="" xmlns:p14="http://schemas.microsoft.com/office/powerpoint/2010/main" val="203992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circuit</a:t>
            </a:r>
            <a:endParaRPr lang="en-US" dirty="0"/>
          </a:p>
        </p:txBody>
      </p:sp>
      <p:sp>
        <p:nvSpPr>
          <p:cNvPr id="3" name="Content Placeholder 2"/>
          <p:cNvSpPr>
            <a:spLocks noGrp="1"/>
          </p:cNvSpPr>
          <p:nvPr>
            <p:ph idx="1"/>
          </p:nvPr>
        </p:nvSpPr>
        <p:spPr/>
        <p:txBody>
          <a:bodyPr>
            <a:normAutofit/>
          </a:bodyPr>
          <a:lstStyle/>
          <a:p>
            <a:r>
              <a:rPr lang="en-US" dirty="0" smtClean="0"/>
              <a:t>The machine circuit consists of a sine wave generator circuit which consists of alternating current at frequency 27.12 MHz.</a:t>
            </a:r>
          </a:p>
          <a:p>
            <a:r>
              <a:rPr lang="en-US" dirty="0" smtClean="0"/>
              <a:t>The basic oscillator circuit consists of an inductance (L) and a capacitor (C).</a:t>
            </a:r>
            <a:endParaRPr lang="en-US" dirty="0"/>
          </a:p>
        </p:txBody>
      </p:sp>
    </p:spTree>
    <p:extLst>
      <p:ext uri="{BB962C8B-B14F-4D97-AF65-F5344CB8AC3E}">
        <p14:creationId xmlns="" xmlns:p14="http://schemas.microsoft.com/office/powerpoint/2010/main" val="19426043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57200" y="609600"/>
            <a:ext cx="8153400" cy="5516563"/>
          </a:xfrm>
        </p:spPr>
      </p:pic>
    </p:spTree>
    <p:extLst>
      <p:ext uri="{BB962C8B-B14F-4D97-AF65-F5344CB8AC3E}">
        <p14:creationId xmlns="" xmlns:p14="http://schemas.microsoft.com/office/powerpoint/2010/main" val="3229506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57200" y="579437"/>
            <a:ext cx="8153400" cy="6126163"/>
          </a:xfrm>
        </p:spPr>
      </p:pic>
    </p:spTree>
    <p:extLst>
      <p:ext uri="{BB962C8B-B14F-4D97-AF65-F5344CB8AC3E}">
        <p14:creationId xmlns="" xmlns:p14="http://schemas.microsoft.com/office/powerpoint/2010/main" val="9876533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57200" y="381000"/>
            <a:ext cx="8229599" cy="6019800"/>
          </a:xfrm>
        </p:spPr>
      </p:pic>
    </p:spTree>
    <p:extLst>
      <p:ext uri="{BB962C8B-B14F-4D97-AF65-F5344CB8AC3E}">
        <p14:creationId xmlns="" xmlns:p14="http://schemas.microsoft.com/office/powerpoint/2010/main" val="350377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Position of electrodes</a:t>
            </a:r>
            <a:endParaRPr lang="en-US" b="1" dirty="0"/>
          </a:p>
        </p:txBody>
      </p:sp>
      <p:sp>
        <p:nvSpPr>
          <p:cNvPr id="3" name="Content Placeholder 2"/>
          <p:cNvSpPr>
            <a:spLocks noGrp="1"/>
          </p:cNvSpPr>
          <p:nvPr>
            <p:ph idx="1"/>
          </p:nvPr>
        </p:nvSpPr>
        <p:spPr/>
        <p:txBody>
          <a:bodyPr>
            <a:normAutofit/>
          </a:bodyPr>
          <a:lstStyle/>
          <a:p>
            <a:r>
              <a:rPr lang="en-US" dirty="0" smtClean="0"/>
              <a:t>Position of electrodes should be chosen with the aim of directing the electric field through the structure to be treated. </a:t>
            </a:r>
          </a:p>
          <a:p>
            <a:r>
              <a:rPr lang="en-US" dirty="0" smtClean="0"/>
              <a:t>If the structure to be treated is of high impedance, electrodes should be arranged in a way that the different tissues lie in series with each other and at right angles to the electric field.</a:t>
            </a:r>
            <a:endParaRPr lang="en-US" dirty="0"/>
          </a:p>
        </p:txBody>
      </p:sp>
    </p:spTree>
    <p:extLst>
      <p:ext uri="{BB962C8B-B14F-4D97-AF65-F5344CB8AC3E}">
        <p14:creationId xmlns="" xmlns:p14="http://schemas.microsoft.com/office/powerpoint/2010/main" val="14613924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To treat structure of low impedance, the tissues should be parallel to the field. </a:t>
            </a:r>
            <a:endParaRPr lang="en-US" dirty="0"/>
          </a:p>
        </p:txBody>
      </p:sp>
    </p:spTree>
    <p:extLst>
      <p:ext uri="{BB962C8B-B14F-4D97-AF65-F5344CB8AC3E}">
        <p14:creationId xmlns="" xmlns:p14="http://schemas.microsoft.com/office/powerpoint/2010/main" val="30399164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electrodes should be placed parallel to the skin otherwise field concentrates in area of tissues closest to the electrode. </a:t>
            </a:r>
          </a:p>
          <a:p>
            <a:r>
              <a:rPr lang="en-US" dirty="0" smtClean="0"/>
              <a:t>Insulating material should be of low dielectric constant, i.e. it should offer considerable impedance to the lines of force, majority of which will then take the shortest pathway through it. </a:t>
            </a:r>
            <a:endParaRPr lang="en-US" dirty="0"/>
          </a:p>
        </p:txBody>
      </p:sp>
    </p:spTree>
    <p:extLst>
      <p:ext uri="{BB962C8B-B14F-4D97-AF65-F5344CB8AC3E}">
        <p14:creationId xmlns="" xmlns:p14="http://schemas.microsoft.com/office/powerpoint/2010/main" val="3486995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normAutofit lnSpcReduction="10000"/>
          </a:bodyPr>
          <a:lstStyle/>
          <a:p>
            <a:r>
              <a:rPr lang="en-US" dirty="0" smtClean="0"/>
              <a:t>The tissues have high dielectric constant, so lines of force can travel through them easily, and the longer pathway offers little more impedance. </a:t>
            </a:r>
          </a:p>
          <a:p>
            <a:r>
              <a:rPr lang="en-US" dirty="0" smtClean="0"/>
              <a:t>For example considering lateral aspect of shoulder joint, which is narrower above than below. If electrodes lie parallel to the skin, they are at a slight angle to each other, but an even field is obtained.</a:t>
            </a:r>
            <a:endParaRPr lang="en-US" dirty="0"/>
          </a:p>
        </p:txBody>
      </p:sp>
    </p:spTree>
    <p:extLst>
      <p:ext uri="{BB962C8B-B14F-4D97-AF65-F5344CB8AC3E}">
        <p14:creationId xmlns="" xmlns:p14="http://schemas.microsoft.com/office/powerpoint/2010/main" val="20318920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676400" y="1371600"/>
            <a:ext cx="5791200" cy="4648199"/>
          </a:xfrm>
        </p:spPr>
      </p:pic>
    </p:spTree>
    <p:extLst>
      <p:ext uri="{BB962C8B-B14F-4D97-AF65-F5344CB8AC3E}">
        <p14:creationId xmlns="" xmlns:p14="http://schemas.microsoft.com/office/powerpoint/2010/main" val="1948336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Electrodes should be placed over an even surface of the body. In case of irregular surface, concentration of field over the most prominent surface </a:t>
            </a:r>
          </a:p>
          <a:p>
            <a:r>
              <a:rPr lang="en-US" dirty="0" smtClean="0"/>
              <a:t>It can be avoided/reduced by using wider spacing.</a:t>
            </a:r>
            <a:endParaRPr lang="en-US" dirty="0"/>
          </a:p>
        </p:txBody>
      </p:sp>
    </p:spTree>
    <p:extLst>
      <p:ext uri="{BB962C8B-B14F-4D97-AF65-F5344CB8AC3E}">
        <p14:creationId xmlns="" xmlns:p14="http://schemas.microsoft.com/office/powerpoint/2010/main" val="2790712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905001" y="1981200"/>
            <a:ext cx="5410199" cy="3962399"/>
          </a:xfrm>
        </p:spPr>
      </p:pic>
    </p:spTree>
    <p:extLst>
      <p:ext uri="{BB962C8B-B14F-4D97-AF65-F5344CB8AC3E}">
        <p14:creationId xmlns="" xmlns:p14="http://schemas.microsoft.com/office/powerpoint/2010/main" val="190142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To produce a high frequency, small capacitance and inductance are required, while for a current of low frequency, a large capacitor or inductances are required.</a:t>
            </a:r>
            <a:endParaRPr lang="en-US" dirty="0"/>
          </a:p>
        </p:txBody>
      </p:sp>
    </p:spTree>
    <p:extLst>
      <p:ext uri="{BB962C8B-B14F-4D97-AF65-F5344CB8AC3E}">
        <p14:creationId xmlns="" xmlns:p14="http://schemas.microsoft.com/office/powerpoint/2010/main" val="11512134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a:t>
            </a:r>
            <a:r>
              <a:rPr lang="en-US" dirty="0" smtClean="0"/>
              <a:t>- Positions of electrodes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err="1" smtClean="0"/>
              <a:t>Contraplanar</a:t>
            </a:r>
            <a:r>
              <a:rPr lang="en-US" b="1" dirty="0" smtClean="0"/>
              <a:t> positioning</a:t>
            </a:r>
          </a:p>
          <a:p>
            <a:pPr marL="514350" indent="-514350">
              <a:buFont typeface="+mj-lt"/>
              <a:buAutoNum type="arabicPeriod"/>
            </a:pPr>
            <a:r>
              <a:rPr lang="en-US" b="1" dirty="0"/>
              <a:t>Co-planer </a:t>
            </a:r>
            <a:r>
              <a:rPr lang="en-US" b="1" dirty="0" smtClean="0"/>
              <a:t>positioning</a:t>
            </a:r>
          </a:p>
          <a:p>
            <a:pPr marL="514350" indent="-514350">
              <a:buFont typeface="+mj-lt"/>
              <a:buAutoNum type="arabicPeriod"/>
            </a:pPr>
            <a:r>
              <a:rPr lang="en-US" b="1" dirty="0"/>
              <a:t>Cross fire </a:t>
            </a:r>
            <a:r>
              <a:rPr lang="en-US" b="1" dirty="0" smtClean="0"/>
              <a:t>method</a:t>
            </a:r>
          </a:p>
          <a:p>
            <a:pPr marL="514350" indent="-514350">
              <a:buFont typeface="+mj-lt"/>
              <a:buAutoNum type="arabicPeriod"/>
            </a:pPr>
            <a:r>
              <a:rPr lang="en-US" b="1" dirty="0" smtClean="0"/>
              <a:t>Monopolar technique</a:t>
            </a:r>
            <a:endParaRPr lang="en-US" b="1" dirty="0"/>
          </a:p>
        </p:txBody>
      </p:sp>
    </p:spTree>
    <p:extLst>
      <p:ext uri="{BB962C8B-B14F-4D97-AF65-F5344CB8AC3E}">
        <p14:creationId xmlns="" xmlns:p14="http://schemas.microsoft.com/office/powerpoint/2010/main" val="1377335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Contraplaner </a:t>
            </a:r>
            <a:r>
              <a:rPr lang="en-US" dirty="0"/>
              <a:t>positioning</a:t>
            </a:r>
          </a:p>
        </p:txBody>
      </p:sp>
      <p:sp>
        <p:nvSpPr>
          <p:cNvPr id="3" name="Content Placeholder 2"/>
          <p:cNvSpPr>
            <a:spLocks noGrp="1"/>
          </p:cNvSpPr>
          <p:nvPr>
            <p:ph idx="1"/>
          </p:nvPr>
        </p:nvSpPr>
        <p:spPr/>
        <p:txBody>
          <a:bodyPr/>
          <a:lstStyle/>
          <a:p>
            <a:r>
              <a:rPr lang="en-US" dirty="0"/>
              <a:t>M</a:t>
            </a:r>
            <a:r>
              <a:rPr lang="en-US" dirty="0" smtClean="0"/>
              <a:t>ost satisfactory method for treating deeply placed structures. </a:t>
            </a:r>
          </a:p>
          <a:p>
            <a:r>
              <a:rPr lang="en-US" dirty="0" smtClean="0"/>
              <a:t>The electrodes are placed over opposite aspects of the trunk or limbs so that the electric field is directed through the deep tissues</a:t>
            </a:r>
            <a:r>
              <a:rPr lang="en-US" dirty="0"/>
              <a:t>.</a:t>
            </a:r>
            <a:endParaRPr lang="en-US" dirty="0" smtClean="0"/>
          </a:p>
          <a:p>
            <a:r>
              <a:rPr lang="en-US" dirty="0"/>
              <a:t>E</a:t>
            </a:r>
            <a:r>
              <a:rPr lang="en-US" dirty="0" smtClean="0"/>
              <a:t>lectrodes should be parallel to the skin and not too close to each other.</a:t>
            </a:r>
            <a:endParaRPr lang="en-US" dirty="0"/>
          </a:p>
        </p:txBody>
      </p:sp>
    </p:spTree>
    <p:extLst>
      <p:ext uri="{BB962C8B-B14F-4D97-AF65-F5344CB8AC3E}">
        <p14:creationId xmlns="" xmlns:p14="http://schemas.microsoft.com/office/powerpoint/2010/main" val="4004134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Coplanar </a:t>
            </a:r>
            <a:r>
              <a:rPr lang="en-US" dirty="0"/>
              <a:t>positioning</a:t>
            </a:r>
          </a:p>
        </p:txBody>
      </p:sp>
      <p:sp>
        <p:nvSpPr>
          <p:cNvPr id="3" name="Content Placeholder 2"/>
          <p:cNvSpPr>
            <a:spLocks noGrp="1"/>
          </p:cNvSpPr>
          <p:nvPr>
            <p:ph idx="1"/>
          </p:nvPr>
        </p:nvSpPr>
        <p:spPr/>
        <p:txBody>
          <a:bodyPr/>
          <a:lstStyle/>
          <a:p>
            <a:r>
              <a:rPr lang="en-US" dirty="0"/>
              <a:t>E</a:t>
            </a:r>
            <a:r>
              <a:rPr lang="en-US" dirty="0" smtClean="0"/>
              <a:t>lectrodes are placed side by side on the same aspect of the part. </a:t>
            </a:r>
          </a:p>
          <a:p>
            <a:r>
              <a:rPr lang="en-US" dirty="0" smtClean="0"/>
              <a:t>The distance between the electrodes is more than the total width of spacing; otherwise the electric field will not pass through the tissues at all.</a:t>
            </a:r>
            <a:endParaRPr lang="en-US" dirty="0"/>
          </a:p>
        </p:txBody>
      </p:sp>
    </p:spTree>
    <p:extLst>
      <p:ext uri="{BB962C8B-B14F-4D97-AF65-F5344CB8AC3E}">
        <p14:creationId xmlns="" xmlns:p14="http://schemas.microsoft.com/office/powerpoint/2010/main" val="2183353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The heating is more superficial than with contra planer method, but this may be </a:t>
            </a:r>
            <a:r>
              <a:rPr lang="en-US" dirty="0" smtClean="0"/>
              <a:t>satisfactory for certain superficial structures   which are too extensive for a contra planer application, for e.g. spine can be treated with this arrangement.</a:t>
            </a:r>
          </a:p>
          <a:p>
            <a:r>
              <a:rPr lang="en-US" dirty="0" smtClean="0"/>
              <a:t>Suitable for superficial heating when heating of deep structures is undesirable. </a:t>
            </a:r>
            <a:endParaRPr lang="en-US" dirty="0"/>
          </a:p>
        </p:txBody>
      </p:sp>
    </p:spTree>
    <p:extLst>
      <p:ext uri="{BB962C8B-B14F-4D97-AF65-F5344CB8AC3E}">
        <p14:creationId xmlns="" xmlns:p14="http://schemas.microsoft.com/office/powerpoint/2010/main" val="1002937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1915539"/>
            <a:ext cx="8229600" cy="3742885"/>
          </a:xfrm>
        </p:spPr>
      </p:pic>
    </p:spTree>
    <p:extLst>
      <p:ext uri="{BB962C8B-B14F-4D97-AF65-F5344CB8AC3E}">
        <p14:creationId xmlns="" xmlns:p14="http://schemas.microsoft.com/office/powerpoint/2010/main" val="2266496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fire method</a:t>
            </a:r>
          </a:p>
        </p:txBody>
      </p:sp>
      <p:sp>
        <p:nvSpPr>
          <p:cNvPr id="3" name="Content Placeholder 2"/>
          <p:cNvSpPr>
            <a:spLocks noGrp="1"/>
          </p:cNvSpPr>
          <p:nvPr>
            <p:ph idx="1"/>
          </p:nvPr>
        </p:nvSpPr>
        <p:spPr>
          <a:xfrm>
            <a:off x="457200" y="1524000"/>
            <a:ext cx="8229600" cy="4525963"/>
          </a:xfrm>
          <a:ln>
            <a:solidFill>
              <a:schemeClr val="accent1"/>
            </a:solidFill>
          </a:ln>
        </p:spPr>
        <p:txBody>
          <a:bodyPr>
            <a:normAutofit lnSpcReduction="10000"/>
          </a:bodyPr>
          <a:lstStyle/>
          <a:p>
            <a:r>
              <a:rPr lang="en-US" dirty="0"/>
              <a:t>H</a:t>
            </a:r>
            <a:r>
              <a:rPr lang="en-US" dirty="0" smtClean="0"/>
              <a:t>alf the treatment is given with the electrodes in one position, and then the arrangement is changed so that the electric field lies at right angles to that obtained during the first part of the treatment. </a:t>
            </a:r>
          </a:p>
          <a:p>
            <a:r>
              <a:rPr lang="en-US" dirty="0" smtClean="0"/>
              <a:t>For knee joint – half treatment with electrodes over the medial and lateral aspects, the other half with them over the anterior and posterior aspects.</a:t>
            </a:r>
            <a:endParaRPr lang="en-US" dirty="0"/>
          </a:p>
        </p:txBody>
      </p:sp>
    </p:spTree>
    <p:extLst>
      <p:ext uri="{BB962C8B-B14F-4D97-AF65-F5344CB8AC3E}">
        <p14:creationId xmlns="" xmlns:p14="http://schemas.microsoft.com/office/powerpoint/2010/main" val="1546586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146544" y="1600200"/>
            <a:ext cx="4850911" cy="4525963"/>
          </a:xfrm>
        </p:spPr>
      </p:pic>
    </p:spTree>
    <p:extLst>
      <p:ext uri="{BB962C8B-B14F-4D97-AF65-F5344CB8AC3E}">
        <p14:creationId xmlns="" xmlns:p14="http://schemas.microsoft.com/office/powerpoint/2010/main" val="2576793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is used for the treating the walls of cavities containing air, e.g. frontal, maxillary, ethmoid sinus. </a:t>
            </a:r>
            <a:endParaRPr lang="en-US" dirty="0" smtClean="0"/>
          </a:p>
          <a:p>
            <a:r>
              <a:rPr lang="en-US" dirty="0" smtClean="0"/>
              <a:t>Lines of force pass through the tissues between the electrodes but avoid the cavity, as the air within it has a low dielectric constant. Thus those walls of the cavity which face the electrodes are not treated.</a:t>
            </a:r>
            <a:endParaRPr lang="en-US" dirty="0"/>
          </a:p>
          <a:p>
            <a:endParaRPr lang="en-US" dirty="0"/>
          </a:p>
        </p:txBody>
      </p:sp>
    </p:spTree>
    <p:extLst>
      <p:ext uri="{BB962C8B-B14F-4D97-AF65-F5344CB8AC3E}">
        <p14:creationId xmlns="" xmlns:p14="http://schemas.microsoft.com/office/powerpoint/2010/main" val="2373220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533400"/>
            <a:ext cx="8229600" cy="5821363"/>
          </a:xfrm>
        </p:spPr>
      </p:pic>
      <p:sp>
        <p:nvSpPr>
          <p:cNvPr id="3" name="TextBox 2"/>
          <p:cNvSpPr txBox="1"/>
          <p:nvPr/>
        </p:nvSpPr>
        <p:spPr>
          <a:xfrm>
            <a:off x="7543800" y="2200870"/>
            <a:ext cx="914400" cy="923330"/>
          </a:xfrm>
          <a:prstGeom prst="rect">
            <a:avLst/>
          </a:prstGeom>
          <a:noFill/>
        </p:spPr>
        <p:txBody>
          <a:bodyPr wrap="square" rtlCol="0">
            <a:spAutoFit/>
          </a:bodyPr>
          <a:lstStyle/>
          <a:p>
            <a:r>
              <a:rPr lang="en-US" dirty="0" smtClean="0"/>
              <a:t>Rx for Frontal sinus</a:t>
            </a:r>
            <a:endParaRPr lang="en-US" dirty="0"/>
          </a:p>
        </p:txBody>
      </p:sp>
      <p:sp>
        <p:nvSpPr>
          <p:cNvPr id="8" name="TextBox 7"/>
          <p:cNvSpPr txBox="1"/>
          <p:nvPr/>
        </p:nvSpPr>
        <p:spPr>
          <a:xfrm>
            <a:off x="3179618" y="5109865"/>
            <a:ext cx="1066800" cy="923330"/>
          </a:xfrm>
          <a:prstGeom prst="rect">
            <a:avLst/>
          </a:prstGeom>
          <a:noFill/>
        </p:spPr>
        <p:txBody>
          <a:bodyPr wrap="square" rtlCol="0">
            <a:spAutoFit/>
          </a:bodyPr>
          <a:lstStyle/>
          <a:p>
            <a:r>
              <a:rPr lang="en-US" dirty="0" smtClean="0"/>
              <a:t>Rx for </a:t>
            </a:r>
            <a:r>
              <a:rPr lang="en-US" dirty="0"/>
              <a:t>Maxillary</a:t>
            </a:r>
          </a:p>
          <a:p>
            <a:r>
              <a:rPr lang="en-US" dirty="0" smtClean="0"/>
              <a:t> sinus</a:t>
            </a:r>
            <a:endParaRPr lang="en-US" dirty="0"/>
          </a:p>
        </p:txBody>
      </p:sp>
      <p:sp>
        <p:nvSpPr>
          <p:cNvPr id="9" name="TextBox 8"/>
          <p:cNvSpPr txBox="1"/>
          <p:nvPr/>
        </p:nvSpPr>
        <p:spPr>
          <a:xfrm>
            <a:off x="7620000" y="4923472"/>
            <a:ext cx="1219200" cy="1477328"/>
          </a:xfrm>
          <a:prstGeom prst="rect">
            <a:avLst/>
          </a:prstGeom>
          <a:noFill/>
        </p:spPr>
        <p:txBody>
          <a:bodyPr wrap="square" rtlCol="0">
            <a:spAutoFit/>
          </a:bodyPr>
          <a:lstStyle/>
          <a:p>
            <a:r>
              <a:rPr lang="en-US" dirty="0" smtClean="0"/>
              <a:t>Rx for all sinuses including ethmoidal sinus</a:t>
            </a:r>
            <a:endParaRPr lang="en-US" dirty="0"/>
          </a:p>
        </p:txBody>
      </p:sp>
    </p:spTree>
    <p:extLst>
      <p:ext uri="{BB962C8B-B14F-4D97-AF65-F5344CB8AC3E}">
        <p14:creationId xmlns="" xmlns:p14="http://schemas.microsoft.com/office/powerpoint/2010/main" val="3903117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method is used for deeply placed structures for e.g. pelvic organs. </a:t>
            </a:r>
            <a:endParaRPr lang="en-US" dirty="0"/>
          </a:p>
        </p:txBody>
      </p:sp>
    </p:spTree>
    <p:extLst>
      <p:ext uri="{BB962C8B-B14F-4D97-AF65-F5344CB8AC3E}">
        <p14:creationId xmlns="" xmlns:p14="http://schemas.microsoft.com/office/powerpoint/2010/main" val="153431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Resonant circuit</a:t>
            </a:r>
            <a:endParaRPr lang="en-US" dirty="0"/>
          </a:p>
        </p:txBody>
      </p:sp>
      <p:sp>
        <p:nvSpPr>
          <p:cNvPr id="3" name="Content Placeholder 2"/>
          <p:cNvSpPr>
            <a:spLocks noGrp="1"/>
          </p:cNvSpPr>
          <p:nvPr>
            <p:ph idx="1"/>
          </p:nvPr>
        </p:nvSpPr>
        <p:spPr/>
        <p:txBody>
          <a:bodyPr/>
          <a:lstStyle/>
          <a:p>
            <a:r>
              <a:rPr lang="en-US" dirty="0" smtClean="0"/>
              <a:t>Resonant circuit is patient’s circuit and sine wave generator supplies energy to patient’s circuit. </a:t>
            </a:r>
          </a:p>
          <a:p>
            <a:r>
              <a:rPr lang="en-US" dirty="0" smtClean="0"/>
              <a:t>Resonant circuit consists of an inductor of inductance L and capacitor of capacitance C, the frequency at which it oscillates is called as resonant frequency and depends on L &amp; C.</a:t>
            </a:r>
            <a:endParaRPr lang="en-US" dirty="0"/>
          </a:p>
        </p:txBody>
      </p:sp>
    </p:spTree>
    <p:extLst>
      <p:ext uri="{BB962C8B-B14F-4D97-AF65-F5344CB8AC3E}">
        <p14:creationId xmlns="" xmlns:p14="http://schemas.microsoft.com/office/powerpoint/2010/main" val="27364908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Monopolar </a:t>
            </a:r>
            <a:r>
              <a:rPr lang="en-US" dirty="0"/>
              <a:t>technique</a:t>
            </a:r>
          </a:p>
        </p:txBody>
      </p:sp>
      <p:sp>
        <p:nvSpPr>
          <p:cNvPr id="3" name="Content Placeholder 2"/>
          <p:cNvSpPr>
            <a:spLocks noGrp="1"/>
          </p:cNvSpPr>
          <p:nvPr>
            <p:ph idx="1"/>
          </p:nvPr>
        </p:nvSpPr>
        <p:spPr/>
        <p:txBody>
          <a:bodyPr>
            <a:normAutofit lnSpcReduction="10000"/>
          </a:bodyPr>
          <a:lstStyle/>
          <a:p>
            <a:r>
              <a:rPr lang="en-US" dirty="0"/>
              <a:t>A</a:t>
            </a:r>
            <a:r>
              <a:rPr lang="en-US" dirty="0" smtClean="0"/>
              <a:t>ctive </a:t>
            </a:r>
            <a:r>
              <a:rPr lang="en-US" dirty="0"/>
              <a:t>electrode is placed over the site of lesion and indifferent electrode is applied to some distant part of the body or may not be used. </a:t>
            </a:r>
            <a:endParaRPr lang="en-US" dirty="0" smtClean="0"/>
          </a:p>
          <a:p>
            <a:r>
              <a:rPr lang="en-US" dirty="0" smtClean="0"/>
              <a:t>Separate </a:t>
            </a:r>
            <a:r>
              <a:rPr lang="en-US" dirty="0"/>
              <a:t>electric field is set under each </a:t>
            </a:r>
            <a:r>
              <a:rPr lang="en-US" dirty="0" smtClean="0"/>
              <a:t>electrode and lines </a:t>
            </a:r>
            <a:r>
              <a:rPr lang="en-US" dirty="0"/>
              <a:t>of force radiating from the </a:t>
            </a:r>
            <a:r>
              <a:rPr lang="en-US" dirty="0" smtClean="0"/>
              <a:t>electrode.</a:t>
            </a:r>
          </a:p>
          <a:p>
            <a:r>
              <a:rPr lang="en-US" dirty="0"/>
              <a:t>T</a:t>
            </a:r>
            <a:r>
              <a:rPr lang="en-US" dirty="0" smtClean="0"/>
              <a:t>hus density of the field becomes less as the distance from the electrode increases.</a:t>
            </a:r>
            <a:endParaRPr lang="en-US" dirty="0"/>
          </a:p>
        </p:txBody>
      </p:sp>
    </p:spTree>
    <p:extLst>
      <p:ext uri="{BB962C8B-B14F-4D97-AF65-F5344CB8AC3E}">
        <p14:creationId xmlns="" xmlns:p14="http://schemas.microsoft.com/office/powerpoint/2010/main" val="37826274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1447800"/>
            <a:ext cx="8229600" cy="4497049"/>
          </a:xfrm>
        </p:spPr>
      </p:pic>
    </p:spTree>
    <p:extLst>
      <p:ext uri="{BB962C8B-B14F-4D97-AF65-F5344CB8AC3E}">
        <p14:creationId xmlns="" xmlns:p14="http://schemas.microsoft.com/office/powerpoint/2010/main" val="2106538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method is useful for superficial heating.</a:t>
            </a:r>
            <a:endParaRPr lang="en-US" dirty="0"/>
          </a:p>
        </p:txBody>
      </p:sp>
    </p:spTree>
    <p:extLst>
      <p:ext uri="{BB962C8B-B14F-4D97-AF65-F5344CB8AC3E}">
        <p14:creationId xmlns="" xmlns:p14="http://schemas.microsoft.com/office/powerpoint/2010/main" val="1729989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 method</a:t>
            </a:r>
            <a:endParaRPr lang="en-US" dirty="0"/>
          </a:p>
        </p:txBody>
      </p:sp>
      <p:sp>
        <p:nvSpPr>
          <p:cNvPr id="3" name="Content Placeholder 2"/>
          <p:cNvSpPr>
            <a:spLocks noGrp="1"/>
          </p:cNvSpPr>
          <p:nvPr>
            <p:ph idx="1"/>
          </p:nvPr>
        </p:nvSpPr>
        <p:spPr/>
        <p:txBody>
          <a:bodyPr>
            <a:normAutofit/>
          </a:bodyPr>
          <a:lstStyle/>
          <a:p>
            <a:r>
              <a:rPr lang="en-US" dirty="0"/>
              <a:t>When SWD is applied by cable method, effect of electric field as well as magnetic field is </a:t>
            </a:r>
            <a:r>
              <a:rPr lang="en-US" dirty="0" smtClean="0"/>
              <a:t>used at the same time. </a:t>
            </a:r>
          </a:p>
          <a:p>
            <a:r>
              <a:rPr lang="en-US" dirty="0" smtClean="0"/>
              <a:t>Magnetic field - </a:t>
            </a:r>
            <a:r>
              <a:rPr lang="en-US" dirty="0"/>
              <a:t>I</a:t>
            </a:r>
            <a:r>
              <a:rPr lang="en-US" dirty="0" smtClean="0"/>
              <a:t>nductotherapy</a:t>
            </a:r>
          </a:p>
          <a:p>
            <a:r>
              <a:rPr lang="en-US" dirty="0" smtClean="0"/>
              <a:t>The </a:t>
            </a:r>
            <a:r>
              <a:rPr lang="en-US" dirty="0"/>
              <a:t>electrode consists of a thick, insulated cable which completes the patient’s circuit of the machine. </a:t>
            </a:r>
          </a:p>
        </p:txBody>
      </p:sp>
    </p:spTree>
    <p:extLst>
      <p:ext uri="{BB962C8B-B14F-4D97-AF65-F5344CB8AC3E}">
        <p14:creationId xmlns="" xmlns:p14="http://schemas.microsoft.com/office/powerpoint/2010/main" val="3402926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Cable electrode</a:t>
            </a:r>
            <a:endParaRPr lang="en-US" dirty="0"/>
          </a:p>
        </p:txBody>
      </p:sp>
      <p:pic>
        <p:nvPicPr>
          <p:cNvPr id="2050" name="Picture 2"/>
          <p:cNvPicPr>
            <a:picLocks noGrp="1" noChangeAspect="1" noChangeArrowheads="1"/>
          </p:cNvPicPr>
          <p:nvPr>
            <p:ph idx="1"/>
          </p:nvPr>
        </p:nvPicPr>
        <p:blipFill>
          <a:blip r:embed="rId2">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2362200" y="1524000"/>
            <a:ext cx="44958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732992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cable is arranged in relationship to patient’s tissues, but separated from them by a layer of an insulating material. </a:t>
            </a:r>
            <a:endParaRPr lang="en-US" dirty="0" smtClean="0"/>
          </a:p>
          <a:p>
            <a:r>
              <a:rPr lang="en-US" dirty="0" smtClean="0"/>
              <a:t>As </a:t>
            </a:r>
            <a:r>
              <a:rPr lang="en-US" dirty="0"/>
              <a:t>high frequency current oscillates in the cable, a varying electrostatic field is set up between its ends and an varying magnetic </a:t>
            </a:r>
            <a:r>
              <a:rPr lang="en-US" dirty="0" smtClean="0"/>
              <a:t>field is </a:t>
            </a:r>
            <a:r>
              <a:rPr lang="en-US" dirty="0"/>
              <a:t>set up at its central part.</a:t>
            </a:r>
          </a:p>
        </p:txBody>
      </p:sp>
    </p:spTree>
    <p:extLst>
      <p:ext uri="{BB962C8B-B14F-4D97-AF65-F5344CB8AC3E}">
        <p14:creationId xmlns="" xmlns:p14="http://schemas.microsoft.com/office/powerpoint/2010/main" val="22162405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57200" y="1905001"/>
            <a:ext cx="8229600" cy="3733799"/>
          </a:xfrm>
        </p:spPr>
      </p:pic>
    </p:spTree>
    <p:extLst>
      <p:ext uri="{BB962C8B-B14F-4D97-AF65-F5344CB8AC3E}">
        <p14:creationId xmlns="" xmlns:p14="http://schemas.microsoft.com/office/powerpoint/2010/main" val="28426930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Electrostatic field</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tissues which lie between the ends of </a:t>
            </a:r>
            <a:r>
              <a:rPr lang="en-US" dirty="0" smtClean="0"/>
              <a:t>a </a:t>
            </a:r>
            <a:r>
              <a:rPr lang="en-US" dirty="0"/>
              <a:t>cable are subjected to electrostatic field. </a:t>
            </a:r>
            <a:r>
              <a:rPr lang="en-US" dirty="0" smtClean="0"/>
              <a:t>(effects on the tissues will be similar to capacitor field method)</a:t>
            </a:r>
          </a:p>
          <a:p>
            <a:r>
              <a:rPr lang="en-US" dirty="0" smtClean="0"/>
              <a:t>Heating </a:t>
            </a:r>
            <a:r>
              <a:rPr lang="en-US" dirty="0"/>
              <a:t>tends to be greater in superficial </a:t>
            </a:r>
            <a:r>
              <a:rPr lang="en-US" dirty="0" smtClean="0"/>
              <a:t>tissues </a:t>
            </a:r>
            <a:r>
              <a:rPr lang="en-US" dirty="0"/>
              <a:t>and those of low impedance, </a:t>
            </a:r>
            <a:r>
              <a:rPr lang="en-US" dirty="0" smtClean="0"/>
              <a:t>heating </a:t>
            </a:r>
            <a:r>
              <a:rPr lang="en-US" dirty="0"/>
              <a:t>of deeper tissues can be obtained </a:t>
            </a:r>
            <a:r>
              <a:rPr lang="en-US" dirty="0" smtClean="0"/>
              <a:t>when </a:t>
            </a:r>
            <a:r>
              <a:rPr lang="en-US" dirty="0"/>
              <a:t>the tissues lie parallel to the </a:t>
            </a:r>
            <a:r>
              <a:rPr lang="en-US" dirty="0" smtClean="0"/>
              <a:t>field (with suitable technique).</a:t>
            </a:r>
            <a:endParaRPr lang="en-US" dirty="0"/>
          </a:p>
          <a:p>
            <a:endParaRPr lang="en-US" dirty="0"/>
          </a:p>
        </p:txBody>
      </p:sp>
    </p:spTree>
    <p:extLst>
      <p:ext uri="{BB962C8B-B14F-4D97-AF65-F5344CB8AC3E}">
        <p14:creationId xmlns="" xmlns:p14="http://schemas.microsoft.com/office/powerpoint/2010/main" val="3198194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field</a:t>
            </a:r>
            <a:endParaRPr lang="en-US" dirty="0"/>
          </a:p>
        </p:txBody>
      </p:sp>
      <p:sp>
        <p:nvSpPr>
          <p:cNvPr id="3" name="Content Placeholder 2"/>
          <p:cNvSpPr>
            <a:spLocks noGrp="1"/>
          </p:cNvSpPr>
          <p:nvPr>
            <p:ph idx="1"/>
          </p:nvPr>
        </p:nvSpPr>
        <p:spPr/>
        <p:txBody>
          <a:bodyPr>
            <a:normAutofit/>
          </a:bodyPr>
          <a:lstStyle/>
          <a:p>
            <a:r>
              <a:rPr lang="en-US" dirty="0" smtClean="0"/>
              <a:t>A </a:t>
            </a:r>
            <a:r>
              <a:rPr lang="en-US" dirty="0"/>
              <a:t>varying magnetic field is set up due to </a:t>
            </a:r>
            <a:r>
              <a:rPr lang="en-US" dirty="0" smtClean="0"/>
              <a:t>oscillating </a:t>
            </a:r>
            <a:r>
              <a:rPr lang="en-US" dirty="0"/>
              <a:t>currents, and so </a:t>
            </a:r>
            <a:r>
              <a:rPr lang="en-US" dirty="0" smtClean="0"/>
              <a:t>EMFs </a:t>
            </a:r>
            <a:r>
              <a:rPr lang="en-US" dirty="0"/>
              <a:t>is induced </a:t>
            </a:r>
            <a:r>
              <a:rPr lang="en-US" dirty="0" smtClean="0"/>
              <a:t>by electromagnetic induction in any conductor which is cut by the magnetic lines of force. </a:t>
            </a:r>
          </a:p>
          <a:p>
            <a:r>
              <a:rPr lang="en-US" dirty="0" smtClean="0"/>
              <a:t>If </a:t>
            </a:r>
            <a:r>
              <a:rPr lang="en-US" dirty="0"/>
              <a:t>the conductor is solid </a:t>
            </a:r>
            <a:r>
              <a:rPr lang="en-US" dirty="0" smtClean="0"/>
              <a:t>piece </a:t>
            </a:r>
            <a:r>
              <a:rPr lang="en-US" dirty="0"/>
              <a:t>of conducting material, </a:t>
            </a:r>
            <a:r>
              <a:rPr lang="en-US" dirty="0" smtClean="0"/>
              <a:t>EMFs give rise to eddy currents </a:t>
            </a:r>
          </a:p>
        </p:txBody>
      </p:sp>
    </p:spTree>
    <p:extLst>
      <p:ext uri="{BB962C8B-B14F-4D97-AF65-F5344CB8AC3E}">
        <p14:creationId xmlns="" xmlns:p14="http://schemas.microsoft.com/office/powerpoint/2010/main" val="31997618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Eddy currents are produced in the tissues which lie close to the centre of the cable, which produce heat in the tissues</a:t>
            </a:r>
            <a:r>
              <a:rPr lang="en-US" dirty="0" smtClean="0"/>
              <a:t>.</a:t>
            </a:r>
          </a:p>
          <a:p>
            <a:r>
              <a:rPr lang="en-US" dirty="0" smtClean="0"/>
              <a:t>This </a:t>
            </a:r>
            <a:r>
              <a:rPr lang="en-US" dirty="0"/>
              <a:t>heat is confined to the tissues of low impedance so that heating of subcutaneous tissues </a:t>
            </a:r>
            <a:r>
              <a:rPr lang="en-US" dirty="0" smtClean="0"/>
              <a:t>(fat) is </a:t>
            </a:r>
            <a:r>
              <a:rPr lang="en-US" dirty="0"/>
              <a:t>avoided. </a:t>
            </a:r>
            <a:endParaRPr lang="en-US" dirty="0" smtClean="0"/>
          </a:p>
        </p:txBody>
      </p:sp>
    </p:spTree>
    <p:extLst>
      <p:ext uri="{BB962C8B-B14F-4D97-AF65-F5344CB8AC3E}">
        <p14:creationId xmlns="" xmlns:p14="http://schemas.microsoft.com/office/powerpoint/2010/main" val="164446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C</a:t>
            </a:r>
            <a:r>
              <a:rPr lang="en-US" dirty="0" smtClean="0"/>
              <a:t>apacitance of the patient’s circuit varies, as the pair of electrodes with tissue in between acts as a capacitor and contributes to the total capacitance. </a:t>
            </a:r>
          </a:p>
          <a:p>
            <a:r>
              <a:rPr lang="en-US" dirty="0" smtClean="0"/>
              <a:t>The variable capacitor C of the resonant circuit should be adjusted so that the resonant </a:t>
            </a:r>
            <a:r>
              <a:rPr lang="en-US" dirty="0"/>
              <a:t>frequency is equal to the machine circuit or sine wave generator. </a:t>
            </a:r>
          </a:p>
        </p:txBody>
      </p:sp>
    </p:spTree>
    <p:extLst>
      <p:ext uri="{BB962C8B-B14F-4D97-AF65-F5344CB8AC3E}">
        <p14:creationId xmlns="" xmlns:p14="http://schemas.microsoft.com/office/powerpoint/2010/main" val="23776451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However, these currents are set up near the surface of conductors where the magnetic field is strongest, so it is the superficial tissues which are heated the most</a:t>
            </a:r>
            <a:r>
              <a:rPr lang="en-US" dirty="0" smtClean="0"/>
              <a:t>.</a:t>
            </a:r>
          </a:p>
          <a:p>
            <a:r>
              <a:rPr lang="en-US" dirty="0" smtClean="0"/>
              <a:t>Some heat will be transferred to adjacent tissues by conduction and by circulation of the heated blood, but effect will be primarily on superficial tissues. </a:t>
            </a:r>
            <a:endParaRPr lang="en-US" dirty="0"/>
          </a:p>
          <a:p>
            <a:endParaRPr lang="en-US" dirty="0"/>
          </a:p>
        </p:txBody>
      </p:sp>
    </p:spTree>
    <p:extLst>
      <p:ext uri="{BB962C8B-B14F-4D97-AF65-F5344CB8AC3E}">
        <p14:creationId xmlns="" xmlns:p14="http://schemas.microsoft.com/office/powerpoint/2010/main" val="40296333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effects of both fields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If </a:t>
            </a:r>
            <a:r>
              <a:rPr lang="en-US" dirty="0"/>
              <a:t>the cable is coiled around the material of high impedance the effect of electric field predominates while effect of magnetic field predominates when the cable is coiled around material of low impedance. </a:t>
            </a:r>
            <a:endParaRPr lang="en-US" dirty="0" smtClean="0"/>
          </a:p>
          <a:p>
            <a:r>
              <a:rPr lang="en-US" dirty="0" smtClean="0"/>
              <a:t>When </a:t>
            </a:r>
            <a:r>
              <a:rPr lang="en-US" dirty="0"/>
              <a:t>treating a structure of high impedance, deep heating is required, electric field between the ends of cable is preferred, whereas when tissues of low impedance, like superficial heating is preferred, magnetic field at the center of the cable is preferred. </a:t>
            </a:r>
          </a:p>
        </p:txBody>
      </p:sp>
    </p:spTree>
    <p:extLst>
      <p:ext uri="{BB962C8B-B14F-4D97-AF65-F5344CB8AC3E}">
        <p14:creationId xmlns="" xmlns:p14="http://schemas.microsoft.com/office/powerpoint/2010/main" val="21611549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Alternatively </a:t>
            </a:r>
            <a:r>
              <a:rPr lang="en-US" dirty="0"/>
              <a:t>both effects are used when the entire cable is wound around the whole limb. </a:t>
            </a:r>
            <a:endParaRPr lang="en-US" dirty="0" smtClean="0"/>
          </a:p>
          <a:p>
            <a:r>
              <a:rPr lang="en-US" dirty="0" smtClean="0"/>
              <a:t>For </a:t>
            </a:r>
            <a:r>
              <a:rPr lang="en-US" dirty="0"/>
              <a:t>treatment of limbs, cable is wound around the part. </a:t>
            </a:r>
            <a:endParaRPr lang="en-US" dirty="0" smtClean="0"/>
          </a:p>
          <a:p>
            <a:r>
              <a:rPr lang="en-US" dirty="0" smtClean="0"/>
              <a:t>If </a:t>
            </a:r>
            <a:r>
              <a:rPr lang="en-US" dirty="0"/>
              <a:t>area is extensive, whole cable is used. </a:t>
            </a:r>
            <a:endParaRPr lang="en-US" dirty="0" smtClean="0"/>
          </a:p>
        </p:txBody>
      </p:sp>
    </p:spTree>
    <p:extLst>
      <p:ext uri="{BB962C8B-B14F-4D97-AF65-F5344CB8AC3E}">
        <p14:creationId xmlns="" xmlns:p14="http://schemas.microsoft.com/office/powerpoint/2010/main" val="4132502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a:t>When treating smaller area, is to be treated either ends of </a:t>
            </a:r>
            <a:r>
              <a:rPr lang="en-US" dirty="0" smtClean="0"/>
              <a:t>the </a:t>
            </a:r>
            <a:r>
              <a:rPr lang="en-US" dirty="0"/>
              <a:t>cable or the center of the cable may be utilized depending upon whether the tissue to be treated is of high or low impedance and whether superficial or deep structures are to be treated. </a:t>
            </a:r>
            <a:endParaRPr lang="en-US" dirty="0" smtClean="0"/>
          </a:p>
          <a:p>
            <a:r>
              <a:rPr lang="en-US" dirty="0" smtClean="0"/>
              <a:t>For </a:t>
            </a:r>
            <a:r>
              <a:rPr lang="en-US" dirty="0"/>
              <a:t>e.g. for knee joint, 2 turns may be made with each end of the cable, these lying above and below the </a:t>
            </a:r>
            <a:r>
              <a:rPr lang="en-US" dirty="0" smtClean="0"/>
              <a:t>joint.</a:t>
            </a:r>
            <a:endParaRPr lang="en-US" dirty="0"/>
          </a:p>
        </p:txBody>
      </p:sp>
    </p:spTree>
    <p:extLst>
      <p:ext uri="{BB962C8B-B14F-4D97-AF65-F5344CB8AC3E}">
        <p14:creationId xmlns="" xmlns:p14="http://schemas.microsoft.com/office/powerpoint/2010/main" val="41889027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To </a:t>
            </a:r>
            <a:r>
              <a:rPr lang="en-US" dirty="0"/>
              <a:t>treat a flat surface cable can be arranged in a form of a flat </a:t>
            </a:r>
            <a:r>
              <a:rPr lang="en-US" dirty="0" smtClean="0"/>
              <a:t>helix. </a:t>
            </a:r>
            <a:r>
              <a:rPr lang="en-US" dirty="0"/>
              <a:t>2 helices can be made from its either ends or a grid arrangement is </a:t>
            </a:r>
            <a:r>
              <a:rPr lang="en-US" dirty="0" smtClean="0"/>
              <a:t>used.</a:t>
            </a:r>
          </a:p>
        </p:txBody>
      </p:sp>
    </p:spTree>
    <p:extLst>
      <p:ext uri="{BB962C8B-B14F-4D97-AF65-F5344CB8AC3E}">
        <p14:creationId xmlns="" xmlns:p14="http://schemas.microsoft.com/office/powerpoint/2010/main" val="19019478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of SWD</a:t>
            </a:r>
            <a:endParaRPr lang="en-US" dirty="0"/>
          </a:p>
        </p:txBody>
      </p:sp>
      <p:sp>
        <p:nvSpPr>
          <p:cNvPr id="3" name="Content Placeholder 2"/>
          <p:cNvSpPr>
            <a:spLocks noGrp="1"/>
          </p:cNvSpPr>
          <p:nvPr>
            <p:ph idx="1"/>
          </p:nvPr>
        </p:nvSpPr>
        <p:spPr/>
        <p:txBody>
          <a:bodyPr/>
          <a:lstStyle/>
          <a:p>
            <a:pPr marL="0" indent="0">
              <a:buNone/>
            </a:pPr>
            <a:r>
              <a:rPr lang="en-US" b="1" dirty="0" smtClean="0"/>
              <a:t>1. Chronic </a:t>
            </a:r>
            <a:r>
              <a:rPr lang="en-US" b="1" dirty="0"/>
              <a:t>OA &amp; RA</a:t>
            </a:r>
          </a:p>
          <a:p>
            <a:pPr marL="0" indent="0">
              <a:buNone/>
            </a:pPr>
            <a:r>
              <a:rPr lang="en-US" b="1" dirty="0" smtClean="0"/>
              <a:t>2. Sprains</a:t>
            </a:r>
            <a:endParaRPr lang="en-US" b="1" dirty="0"/>
          </a:p>
          <a:p>
            <a:pPr marL="0" indent="0">
              <a:buNone/>
            </a:pPr>
            <a:r>
              <a:rPr lang="en-US" b="1" dirty="0" smtClean="0"/>
              <a:t>3. Strains</a:t>
            </a:r>
            <a:endParaRPr lang="en-US" b="1" dirty="0"/>
          </a:p>
          <a:p>
            <a:pPr marL="0" indent="0">
              <a:buNone/>
            </a:pPr>
            <a:r>
              <a:rPr lang="en-US" b="1" dirty="0" smtClean="0"/>
              <a:t>4. Hematoma</a:t>
            </a:r>
            <a:endParaRPr lang="en-US" b="1" dirty="0"/>
          </a:p>
          <a:p>
            <a:pPr marL="0" indent="0">
              <a:buNone/>
            </a:pPr>
            <a:r>
              <a:rPr lang="en-US" b="1" dirty="0" smtClean="0"/>
              <a:t>5. Muscle </a:t>
            </a:r>
            <a:r>
              <a:rPr lang="en-US" b="1" dirty="0"/>
              <a:t>and tendon tear</a:t>
            </a:r>
          </a:p>
          <a:p>
            <a:pPr marL="0" indent="0">
              <a:buNone/>
            </a:pPr>
            <a:r>
              <a:rPr lang="en-US" b="1" dirty="0" smtClean="0"/>
              <a:t>6. Capsule </a:t>
            </a:r>
            <a:r>
              <a:rPr lang="en-US" b="1" dirty="0"/>
              <a:t>lesions</a:t>
            </a:r>
          </a:p>
          <a:p>
            <a:endParaRPr lang="en-US" dirty="0"/>
          </a:p>
        </p:txBody>
      </p:sp>
    </p:spTree>
    <p:extLst>
      <p:ext uri="{BB962C8B-B14F-4D97-AF65-F5344CB8AC3E}">
        <p14:creationId xmlns="" xmlns:p14="http://schemas.microsoft.com/office/powerpoint/2010/main" val="4534887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7. Chronic </a:t>
            </a:r>
            <a:r>
              <a:rPr lang="en-US" b="1" dirty="0"/>
              <a:t>inflammatory conditions</a:t>
            </a:r>
          </a:p>
          <a:p>
            <a:pPr marL="0" indent="0">
              <a:buNone/>
            </a:pPr>
            <a:r>
              <a:rPr lang="en-US" b="1" dirty="0" smtClean="0"/>
              <a:t>8. Boils </a:t>
            </a:r>
            <a:r>
              <a:rPr lang="en-US" b="1" dirty="0"/>
              <a:t>or carbuncles</a:t>
            </a:r>
          </a:p>
          <a:p>
            <a:pPr marL="0" indent="0">
              <a:buNone/>
            </a:pPr>
            <a:r>
              <a:rPr lang="en-US" b="1" dirty="0" smtClean="0"/>
              <a:t>9. Sinusitis </a:t>
            </a:r>
            <a:endParaRPr lang="en-US" b="1" dirty="0"/>
          </a:p>
          <a:p>
            <a:pPr marL="0" indent="0">
              <a:buNone/>
            </a:pPr>
            <a:r>
              <a:rPr lang="en-US" b="1" dirty="0" smtClean="0"/>
              <a:t>10. Pelvic conditions</a:t>
            </a:r>
          </a:p>
          <a:p>
            <a:pPr marL="0" indent="0">
              <a:buNone/>
            </a:pPr>
            <a:r>
              <a:rPr lang="en-US" b="1" dirty="0" smtClean="0"/>
              <a:t>11. Infected surgical incisions</a:t>
            </a:r>
            <a:endParaRPr lang="en-US" b="1" dirty="0"/>
          </a:p>
          <a:p>
            <a:endParaRPr lang="en-US" dirty="0"/>
          </a:p>
        </p:txBody>
      </p:sp>
    </p:spTree>
    <p:extLst>
      <p:ext uri="{BB962C8B-B14F-4D97-AF65-F5344CB8AC3E}">
        <p14:creationId xmlns="" xmlns:p14="http://schemas.microsoft.com/office/powerpoint/2010/main" val="27437049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 </a:t>
            </a:r>
            <a:r>
              <a:rPr lang="en-US" dirty="0"/>
              <a:t>of SWD</a:t>
            </a:r>
          </a:p>
        </p:txBody>
      </p:sp>
      <p:sp>
        <p:nvSpPr>
          <p:cNvPr id="3" name="Content Placeholder 2"/>
          <p:cNvSpPr>
            <a:spLocks noGrp="1"/>
          </p:cNvSpPr>
          <p:nvPr>
            <p:ph idx="1"/>
          </p:nvPr>
        </p:nvSpPr>
        <p:spPr/>
        <p:txBody>
          <a:bodyPr/>
          <a:lstStyle/>
          <a:p>
            <a:r>
              <a:rPr lang="en-US" b="1" dirty="0" smtClean="0"/>
              <a:t>Haemorrhage</a:t>
            </a:r>
          </a:p>
          <a:p>
            <a:r>
              <a:rPr lang="en-US" b="1" dirty="0" smtClean="0"/>
              <a:t>Venous thrombosis or phlebitis</a:t>
            </a:r>
          </a:p>
          <a:p>
            <a:r>
              <a:rPr lang="en-US" b="1" dirty="0" smtClean="0"/>
              <a:t>Arterial disease</a:t>
            </a:r>
          </a:p>
          <a:p>
            <a:r>
              <a:rPr lang="en-US" b="1" dirty="0" smtClean="0"/>
              <a:t>Pregnancy </a:t>
            </a:r>
          </a:p>
          <a:p>
            <a:r>
              <a:rPr lang="en-US" b="1" dirty="0" smtClean="0"/>
              <a:t>Metal implant</a:t>
            </a:r>
          </a:p>
          <a:p>
            <a:r>
              <a:rPr lang="en-US" b="1" dirty="0" smtClean="0"/>
              <a:t>Disturbed skin sensation</a:t>
            </a:r>
            <a:endParaRPr lang="en-US" b="1" dirty="0"/>
          </a:p>
        </p:txBody>
      </p:sp>
    </p:spTree>
    <p:extLst>
      <p:ext uri="{BB962C8B-B14F-4D97-AF65-F5344CB8AC3E}">
        <p14:creationId xmlns="" xmlns:p14="http://schemas.microsoft.com/office/powerpoint/2010/main" val="37402369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Tumours </a:t>
            </a:r>
          </a:p>
          <a:p>
            <a:r>
              <a:rPr lang="en-US" b="1" dirty="0" smtClean="0"/>
              <a:t>Recent X-ray therapy</a:t>
            </a:r>
          </a:p>
          <a:p>
            <a:r>
              <a:rPr lang="en-US" b="1" dirty="0" smtClean="0"/>
              <a:t>Patients at particular risk</a:t>
            </a:r>
            <a:r>
              <a:rPr lang="en-US" dirty="0" smtClean="0"/>
              <a:t> - small children and mentally defective people. Unconscious patients or epileptic patients</a:t>
            </a:r>
            <a:endParaRPr lang="en-US" dirty="0"/>
          </a:p>
        </p:txBody>
      </p:sp>
    </p:spTree>
    <p:extLst>
      <p:ext uri="{BB962C8B-B14F-4D97-AF65-F5344CB8AC3E}">
        <p14:creationId xmlns="" xmlns:p14="http://schemas.microsoft.com/office/powerpoint/2010/main" val="28146056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uses of SWD</a:t>
            </a:r>
            <a:endParaRPr lang="en-US" dirty="0"/>
          </a:p>
        </p:txBody>
      </p:sp>
      <p:sp>
        <p:nvSpPr>
          <p:cNvPr id="3" name="Content Placeholder 2"/>
          <p:cNvSpPr>
            <a:spLocks noGrp="1"/>
          </p:cNvSpPr>
          <p:nvPr>
            <p:ph idx="1"/>
          </p:nvPr>
        </p:nvSpPr>
        <p:spPr/>
        <p:txBody>
          <a:bodyPr>
            <a:normAutofit lnSpcReduction="10000"/>
          </a:bodyPr>
          <a:lstStyle/>
          <a:p>
            <a:r>
              <a:rPr lang="en-US" b="1" dirty="0"/>
              <a:t>Effects on </a:t>
            </a:r>
            <a:r>
              <a:rPr lang="en-US" b="1" dirty="0" smtClean="0"/>
              <a:t>inflammation</a:t>
            </a:r>
          </a:p>
          <a:p>
            <a:pPr>
              <a:buFont typeface="Wingdings" pitchFamily="2" charset="2"/>
              <a:buChar char="Ø"/>
            </a:pPr>
            <a:r>
              <a:rPr lang="en-US" dirty="0" smtClean="0"/>
              <a:t>Supply </a:t>
            </a:r>
            <a:r>
              <a:rPr lang="en-US" dirty="0"/>
              <a:t>of heat to the tissues results in vasodilatation </a:t>
            </a:r>
            <a:r>
              <a:rPr lang="en-US" dirty="0" smtClean="0"/>
              <a:t>and </a:t>
            </a:r>
            <a:r>
              <a:rPr lang="en-US" dirty="0"/>
              <a:t>increased flow of blood to the part making supply of oxygen and nutrients and bringing more antibodies and WBCs to the injured </a:t>
            </a:r>
            <a:r>
              <a:rPr lang="en-US" dirty="0" smtClean="0"/>
              <a:t>tissues thus taking </a:t>
            </a:r>
            <a:r>
              <a:rPr lang="en-US" dirty="0"/>
              <a:t>away the waste products</a:t>
            </a:r>
            <a:r>
              <a:rPr lang="en-US" dirty="0" smtClean="0"/>
              <a:t>. </a:t>
            </a:r>
            <a:endParaRPr lang="en-US" dirty="0"/>
          </a:p>
          <a:p>
            <a:pPr>
              <a:buFont typeface="Wingdings" pitchFamily="2" charset="2"/>
              <a:buChar char="Ø"/>
            </a:pPr>
            <a:r>
              <a:rPr lang="en-US" dirty="0" smtClean="0"/>
              <a:t>SWD recommended in only sub-acute &amp; chronic inflammation.</a:t>
            </a:r>
            <a:endParaRPr lang="en-US" dirty="0"/>
          </a:p>
        </p:txBody>
      </p:sp>
    </p:spTree>
    <p:extLst>
      <p:ext uri="{BB962C8B-B14F-4D97-AF65-F5344CB8AC3E}">
        <p14:creationId xmlns="" xmlns:p14="http://schemas.microsoft.com/office/powerpoint/2010/main" val="108206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8229600" cy="4525963"/>
          </a:xfrm>
        </p:spPr>
        <p:txBody>
          <a:bodyPr/>
          <a:lstStyle/>
          <a:p>
            <a:r>
              <a:rPr lang="en-US" dirty="0" smtClean="0"/>
              <a:t>Tuning is done manually or by excursion meter. </a:t>
            </a:r>
          </a:p>
          <a:p>
            <a:r>
              <a:rPr lang="en-US" dirty="0" smtClean="0"/>
              <a:t>After tuning, heating of the tissues is controlled by regulating the output of sine wave generator, done by adjusting the output control of the machine.</a:t>
            </a:r>
            <a:endParaRPr lang="en-US" dirty="0"/>
          </a:p>
        </p:txBody>
      </p:sp>
    </p:spTree>
    <p:extLst>
      <p:ext uri="{BB962C8B-B14F-4D97-AF65-F5344CB8AC3E}">
        <p14:creationId xmlns="" xmlns:p14="http://schemas.microsoft.com/office/powerpoint/2010/main" val="343542068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Effects </a:t>
            </a:r>
            <a:r>
              <a:rPr lang="en-US" b="1" dirty="0"/>
              <a:t>in bacterial </a:t>
            </a:r>
            <a:r>
              <a:rPr lang="en-US" b="1" dirty="0" smtClean="0"/>
              <a:t>infection</a:t>
            </a:r>
            <a:endParaRPr lang="en-US" b="1" dirty="0"/>
          </a:p>
          <a:p>
            <a:pPr>
              <a:buFont typeface="Wingdings" pitchFamily="2" charset="2"/>
              <a:buChar char="Ø"/>
            </a:pPr>
            <a:r>
              <a:rPr lang="en-US" dirty="0" smtClean="0"/>
              <a:t>Inflammation </a:t>
            </a:r>
            <a:r>
              <a:rPr lang="en-US" dirty="0"/>
              <a:t>is the normal response of the tissues to bacterial invasion, and signs of inflammation </a:t>
            </a:r>
            <a:r>
              <a:rPr lang="en-US" dirty="0" smtClean="0"/>
              <a:t>being vasodilatation</a:t>
            </a:r>
            <a:r>
              <a:rPr lang="en-US" dirty="0"/>
              <a:t>, exudation of fluid into the tissues, and increased concentration of WBCs and antibodies to the part, heating the tissues </a:t>
            </a:r>
            <a:r>
              <a:rPr lang="en-US" dirty="0" smtClean="0"/>
              <a:t>actually.</a:t>
            </a:r>
          </a:p>
          <a:p>
            <a:pPr>
              <a:buFont typeface="Wingdings" pitchFamily="2" charset="2"/>
              <a:buChar char="Ø"/>
            </a:pPr>
            <a:r>
              <a:rPr lang="en-US" dirty="0" smtClean="0"/>
              <a:t>Helpful in boils, carbuncles and abscesses.</a:t>
            </a:r>
            <a:endParaRPr lang="en-US" dirty="0"/>
          </a:p>
        </p:txBody>
      </p:sp>
    </p:spTree>
    <p:extLst>
      <p:ext uri="{BB962C8B-B14F-4D97-AF65-F5344CB8AC3E}">
        <p14:creationId xmlns="" xmlns:p14="http://schemas.microsoft.com/office/powerpoint/2010/main" val="5966788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Traumatic condition</a:t>
            </a:r>
            <a:endParaRPr lang="en-US" dirty="0"/>
          </a:p>
          <a:p>
            <a:pPr>
              <a:buFont typeface="Wingdings" pitchFamily="2" charset="2"/>
              <a:buChar char="Ø"/>
            </a:pPr>
            <a:r>
              <a:rPr lang="en-US" dirty="0" smtClean="0"/>
              <a:t>Application </a:t>
            </a:r>
            <a:r>
              <a:rPr lang="en-US" dirty="0"/>
              <a:t>of SWD to the part results in increased blood flow to the part and thereby efficient removal of waste products and </a:t>
            </a:r>
            <a:r>
              <a:rPr lang="en-US" dirty="0" smtClean="0"/>
              <a:t>helps in healing processes. </a:t>
            </a:r>
          </a:p>
          <a:p>
            <a:pPr>
              <a:buFont typeface="Wingdings" pitchFamily="2" charset="2"/>
              <a:buChar char="Ø"/>
            </a:pPr>
            <a:r>
              <a:rPr lang="en-US" dirty="0" smtClean="0"/>
              <a:t>Before treating stiff joints, SWD is recommended. </a:t>
            </a:r>
            <a:endParaRPr lang="en-US" dirty="0"/>
          </a:p>
        </p:txBody>
      </p:sp>
    </p:spTree>
    <p:extLst>
      <p:ext uri="{BB962C8B-B14F-4D97-AF65-F5344CB8AC3E}">
        <p14:creationId xmlns="" xmlns:p14="http://schemas.microsoft.com/office/powerpoint/2010/main" val="7908102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Reducing healing time </a:t>
            </a:r>
            <a:endParaRPr lang="en-US" b="1" dirty="0"/>
          </a:p>
        </p:txBody>
      </p:sp>
    </p:spTree>
    <p:extLst>
      <p:ext uri="{BB962C8B-B14F-4D97-AF65-F5344CB8AC3E}">
        <p14:creationId xmlns="" xmlns:p14="http://schemas.microsoft.com/office/powerpoint/2010/main" val="29476739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Relief </a:t>
            </a:r>
            <a:r>
              <a:rPr lang="en-US" b="1" dirty="0"/>
              <a:t>of </a:t>
            </a:r>
            <a:r>
              <a:rPr lang="en-US" b="1" dirty="0" smtClean="0"/>
              <a:t>pain</a:t>
            </a:r>
            <a:endParaRPr lang="en-US" b="1" dirty="0"/>
          </a:p>
          <a:p>
            <a:pPr>
              <a:buFont typeface="Wingdings" pitchFamily="2" charset="2"/>
              <a:buChar char="Ø"/>
            </a:pPr>
            <a:r>
              <a:rPr lang="en-US" dirty="0"/>
              <a:t>Mild degree of heating helps to reduce pain due to sedative effect</a:t>
            </a:r>
            <a:r>
              <a:rPr lang="en-US" dirty="0" smtClean="0"/>
              <a:t>.</a:t>
            </a:r>
          </a:p>
          <a:p>
            <a:pPr>
              <a:buFont typeface="Wingdings" pitchFamily="2" charset="2"/>
              <a:buChar char="Ø"/>
            </a:pPr>
            <a:r>
              <a:rPr lang="en-US" dirty="0" smtClean="0"/>
              <a:t>As </a:t>
            </a:r>
            <a:r>
              <a:rPr lang="en-US" dirty="0"/>
              <a:t>heating increases blood flow, it causes the removal of pathological pain causing substance away from the site. </a:t>
            </a:r>
            <a:endParaRPr lang="en-US" dirty="0" smtClean="0"/>
          </a:p>
          <a:p>
            <a:pPr>
              <a:buFont typeface="Wingdings" pitchFamily="2" charset="2"/>
              <a:buChar char="Ø"/>
            </a:pPr>
            <a:r>
              <a:rPr lang="en-US" dirty="0" smtClean="0"/>
              <a:t>When </a:t>
            </a:r>
            <a:r>
              <a:rPr lang="en-US" dirty="0"/>
              <a:t>pain is due to inflammation, suppression of inflammation causes suppression of pain.</a:t>
            </a:r>
          </a:p>
          <a:p>
            <a:pPr>
              <a:buFont typeface="Wingdings" pitchFamily="2" charset="2"/>
              <a:buChar char="Ø"/>
            </a:pPr>
            <a:endParaRPr lang="en-US" dirty="0"/>
          </a:p>
          <a:p>
            <a:endParaRPr lang="en-US" dirty="0"/>
          </a:p>
        </p:txBody>
      </p:sp>
    </p:spTree>
    <p:extLst>
      <p:ext uri="{BB962C8B-B14F-4D97-AF65-F5344CB8AC3E}">
        <p14:creationId xmlns="" xmlns:p14="http://schemas.microsoft.com/office/powerpoint/2010/main" val="30815317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Effects </a:t>
            </a:r>
            <a:r>
              <a:rPr lang="en-US" b="1" dirty="0"/>
              <a:t>on muscle </a:t>
            </a:r>
            <a:r>
              <a:rPr lang="en-US" b="1" dirty="0" smtClean="0"/>
              <a:t>tissue</a:t>
            </a:r>
            <a:endParaRPr lang="en-US" b="1" dirty="0"/>
          </a:p>
          <a:p>
            <a:pPr>
              <a:buFont typeface="Wingdings" pitchFamily="2" charset="2"/>
              <a:buChar char="Ø"/>
            </a:pPr>
            <a:r>
              <a:rPr lang="en-US" dirty="0"/>
              <a:t>Heating the tissues induces muscle relaxation, thus </a:t>
            </a:r>
            <a:r>
              <a:rPr lang="en-US" dirty="0" smtClean="0"/>
              <a:t>SWD may be used for relief of </a:t>
            </a:r>
            <a:r>
              <a:rPr lang="en-US" dirty="0"/>
              <a:t>muscle </a:t>
            </a:r>
            <a:r>
              <a:rPr lang="en-US" dirty="0" smtClean="0"/>
              <a:t>spasm associated </a:t>
            </a:r>
            <a:r>
              <a:rPr lang="en-US" dirty="0"/>
              <a:t>with </a:t>
            </a:r>
            <a:r>
              <a:rPr lang="en-US" dirty="0" smtClean="0"/>
              <a:t>inflammation and trauma. </a:t>
            </a:r>
          </a:p>
          <a:p>
            <a:pPr>
              <a:buFont typeface="Wingdings" pitchFamily="2" charset="2"/>
              <a:buChar char="Ø"/>
            </a:pPr>
            <a:r>
              <a:rPr lang="en-US" dirty="0" smtClean="0"/>
              <a:t>Increased efficiency of muscle action also aid the satisfactory performance of active exercises. </a:t>
            </a:r>
            <a:endParaRPr lang="en-US" dirty="0"/>
          </a:p>
          <a:p>
            <a:endParaRPr lang="en-US" dirty="0"/>
          </a:p>
          <a:p>
            <a:endParaRPr lang="en-US" dirty="0"/>
          </a:p>
        </p:txBody>
      </p:sp>
    </p:spTree>
    <p:extLst>
      <p:ext uri="{BB962C8B-B14F-4D97-AF65-F5344CB8AC3E}">
        <p14:creationId xmlns="" xmlns:p14="http://schemas.microsoft.com/office/powerpoint/2010/main" val="19181002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Dangers of SWD</a:t>
            </a:r>
            <a:endParaRPr lang="en-US" dirty="0"/>
          </a:p>
        </p:txBody>
      </p:sp>
      <p:sp>
        <p:nvSpPr>
          <p:cNvPr id="3" name="Content Placeholder 2"/>
          <p:cNvSpPr>
            <a:spLocks noGrp="1"/>
          </p:cNvSpPr>
          <p:nvPr>
            <p:ph idx="1"/>
          </p:nvPr>
        </p:nvSpPr>
        <p:spPr/>
        <p:txBody>
          <a:bodyPr>
            <a:normAutofit/>
          </a:bodyPr>
          <a:lstStyle/>
          <a:p>
            <a:r>
              <a:rPr lang="en-US" b="1" dirty="0" smtClean="0"/>
              <a:t>Burns</a:t>
            </a:r>
            <a:endParaRPr lang="en-US" b="1" dirty="0"/>
          </a:p>
          <a:p>
            <a:pPr>
              <a:buFont typeface="Wingdings" pitchFamily="2" charset="2"/>
              <a:buChar char="Ø"/>
            </a:pPr>
            <a:r>
              <a:rPr lang="en-US" dirty="0"/>
              <a:t>Burns are liable to occur with SWD, </a:t>
            </a:r>
            <a:r>
              <a:rPr lang="en-US" dirty="0" smtClean="0"/>
              <a:t>in severe cases, there </a:t>
            </a:r>
            <a:r>
              <a:rPr lang="en-US" dirty="0"/>
              <a:t>is coagulation and tissue destruction, which appears as a white patch surrounded by a reddened area of </a:t>
            </a:r>
            <a:r>
              <a:rPr lang="en-US" dirty="0" smtClean="0"/>
              <a:t>inflammation.</a:t>
            </a:r>
          </a:p>
          <a:p>
            <a:pPr>
              <a:buFont typeface="Wingdings" pitchFamily="2" charset="2"/>
              <a:buChar char="Ø"/>
            </a:pPr>
            <a:r>
              <a:rPr lang="en-US" dirty="0" smtClean="0"/>
              <a:t>In milder cases, a </a:t>
            </a:r>
            <a:r>
              <a:rPr lang="en-US" dirty="0"/>
              <a:t>red patch with a </a:t>
            </a:r>
            <a:r>
              <a:rPr lang="en-US" dirty="0" smtClean="0"/>
              <a:t>blistering is liable to occur. </a:t>
            </a:r>
            <a:endParaRPr lang="en-US" dirty="0"/>
          </a:p>
        </p:txBody>
      </p:sp>
    </p:spTree>
    <p:extLst>
      <p:ext uri="{BB962C8B-B14F-4D97-AF65-F5344CB8AC3E}">
        <p14:creationId xmlns="" xmlns:p14="http://schemas.microsoft.com/office/powerpoint/2010/main" val="34276580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t>Factors </a:t>
            </a:r>
            <a:r>
              <a:rPr lang="en-US" dirty="0" smtClean="0"/>
              <a:t>responsible for burns</a:t>
            </a:r>
            <a:endParaRPr lang="en-US" dirty="0"/>
          </a:p>
          <a:p>
            <a:r>
              <a:rPr lang="en-US" dirty="0" smtClean="0"/>
              <a:t>Concentration of field</a:t>
            </a:r>
          </a:p>
          <a:p>
            <a:r>
              <a:rPr lang="en-US" dirty="0" smtClean="0"/>
              <a:t>Excess current</a:t>
            </a:r>
          </a:p>
          <a:p>
            <a:r>
              <a:rPr lang="en-US" dirty="0" smtClean="0"/>
              <a:t>Hypersensitive skin</a:t>
            </a:r>
          </a:p>
          <a:p>
            <a:r>
              <a:rPr lang="en-US" dirty="0" smtClean="0"/>
              <a:t>Impaired blood flow</a:t>
            </a:r>
          </a:p>
          <a:p>
            <a:r>
              <a:rPr lang="en-US" dirty="0" smtClean="0"/>
              <a:t>Leads touching the skin</a:t>
            </a:r>
          </a:p>
          <a:p>
            <a:endParaRPr lang="en-US" dirty="0"/>
          </a:p>
        </p:txBody>
      </p:sp>
    </p:spTree>
    <p:extLst>
      <p:ext uri="{BB962C8B-B14F-4D97-AF65-F5344CB8AC3E}">
        <p14:creationId xmlns="" xmlns:p14="http://schemas.microsoft.com/office/powerpoint/2010/main" val="15970290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b="1" dirty="0" smtClean="0"/>
              <a:t>Scalds</a:t>
            </a:r>
            <a:endParaRPr lang="en-US" b="1" dirty="0"/>
          </a:p>
          <a:p>
            <a:pPr>
              <a:buFont typeface="Wingdings" pitchFamily="2" charset="2"/>
              <a:buChar char="Ø"/>
            </a:pPr>
            <a:r>
              <a:rPr lang="en-US" dirty="0"/>
              <a:t>Scald is caused by moist heat, </a:t>
            </a:r>
            <a:endParaRPr lang="en-US" dirty="0" smtClean="0"/>
          </a:p>
          <a:p>
            <a:pPr>
              <a:buFont typeface="Wingdings" pitchFamily="2" charset="2"/>
              <a:buChar char="Ø"/>
            </a:pPr>
            <a:r>
              <a:rPr lang="en-US" dirty="0"/>
              <a:t>I</a:t>
            </a:r>
            <a:r>
              <a:rPr lang="en-US" dirty="0" smtClean="0"/>
              <a:t>f </a:t>
            </a:r>
            <a:r>
              <a:rPr lang="en-US" dirty="0"/>
              <a:t>the area where the electrodes are placed </a:t>
            </a:r>
            <a:r>
              <a:rPr lang="en-US" dirty="0" smtClean="0"/>
              <a:t>are damp </a:t>
            </a:r>
            <a:r>
              <a:rPr lang="en-US" dirty="0"/>
              <a:t>or </a:t>
            </a:r>
            <a:r>
              <a:rPr lang="en-US" dirty="0" smtClean="0"/>
              <a:t>moist (because of perspiration).</a:t>
            </a:r>
          </a:p>
          <a:p>
            <a:pPr>
              <a:buFont typeface="Wingdings" pitchFamily="2" charset="2"/>
              <a:buChar char="Ø"/>
            </a:pPr>
            <a:r>
              <a:rPr lang="en-US" dirty="0" smtClean="0"/>
              <a:t>It may cause overheating &amp; scalding the skin.</a:t>
            </a:r>
          </a:p>
        </p:txBody>
      </p:sp>
    </p:spTree>
    <p:extLst>
      <p:ext uri="{BB962C8B-B14F-4D97-AF65-F5344CB8AC3E}">
        <p14:creationId xmlns="" xmlns:p14="http://schemas.microsoft.com/office/powerpoint/2010/main" val="4205260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Over dose</a:t>
            </a:r>
            <a:endParaRPr lang="en-US" b="1" dirty="0"/>
          </a:p>
          <a:p>
            <a:pPr>
              <a:buFont typeface="Wingdings" pitchFamily="2" charset="2"/>
              <a:buChar char="Ø"/>
            </a:pPr>
            <a:r>
              <a:rPr lang="en-US" dirty="0"/>
              <a:t>This can cause aggravation of symptoms </a:t>
            </a:r>
            <a:r>
              <a:rPr lang="en-US" dirty="0" smtClean="0"/>
              <a:t>especially pain or </a:t>
            </a:r>
            <a:r>
              <a:rPr lang="en-US" dirty="0"/>
              <a:t>if at all diathermy is used in case of acute </a:t>
            </a:r>
            <a:r>
              <a:rPr lang="en-US" dirty="0" smtClean="0"/>
              <a:t>inflammation.</a:t>
            </a:r>
          </a:p>
          <a:p>
            <a:pPr>
              <a:buFont typeface="Wingdings" pitchFamily="2" charset="2"/>
              <a:buChar char="Ø"/>
            </a:pPr>
            <a:r>
              <a:rPr lang="en-US" dirty="0" smtClean="0"/>
              <a:t>Increase in pain after treatment indicates reduction of intensity in subsequent applications. </a:t>
            </a:r>
            <a:endParaRPr lang="en-US" dirty="0"/>
          </a:p>
          <a:p>
            <a:endParaRPr lang="en-US" dirty="0"/>
          </a:p>
          <a:p>
            <a:endParaRPr lang="en-US" dirty="0"/>
          </a:p>
        </p:txBody>
      </p:sp>
    </p:spTree>
    <p:extLst>
      <p:ext uri="{BB962C8B-B14F-4D97-AF65-F5344CB8AC3E}">
        <p14:creationId xmlns="" xmlns:p14="http://schemas.microsoft.com/office/powerpoint/2010/main" val="34185852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Precipitation </a:t>
            </a:r>
            <a:r>
              <a:rPr lang="en-US" b="1" dirty="0"/>
              <a:t>of </a:t>
            </a:r>
            <a:r>
              <a:rPr lang="en-US" b="1" dirty="0" smtClean="0"/>
              <a:t>gangrene</a:t>
            </a:r>
            <a:endParaRPr lang="en-US" b="1" dirty="0"/>
          </a:p>
          <a:p>
            <a:pPr>
              <a:buFont typeface="Wingdings" pitchFamily="2" charset="2"/>
              <a:buChar char="Ø"/>
            </a:pPr>
            <a:r>
              <a:rPr lang="en-US" dirty="0"/>
              <a:t>Heat accelerates chemical changes including metabolic processes in the tissues</a:t>
            </a:r>
            <a:r>
              <a:rPr lang="en-US" dirty="0" smtClean="0"/>
              <a:t>, increasing </a:t>
            </a:r>
            <a:r>
              <a:rPr lang="en-US" dirty="0"/>
              <a:t>the demand </a:t>
            </a:r>
            <a:r>
              <a:rPr lang="en-US" dirty="0" smtClean="0"/>
              <a:t>for oxygen, this </a:t>
            </a:r>
            <a:r>
              <a:rPr lang="en-US" dirty="0"/>
              <a:t>is supplied by increased </a:t>
            </a:r>
            <a:r>
              <a:rPr lang="en-US" dirty="0" smtClean="0"/>
              <a:t>blood flow. </a:t>
            </a:r>
          </a:p>
          <a:p>
            <a:pPr>
              <a:buFont typeface="Wingdings" pitchFamily="2" charset="2"/>
              <a:buChar char="Ø"/>
            </a:pPr>
            <a:r>
              <a:rPr lang="en-US" dirty="0"/>
              <a:t>B</a:t>
            </a:r>
            <a:r>
              <a:rPr lang="en-US" dirty="0" smtClean="0"/>
              <a:t>ut </a:t>
            </a:r>
            <a:r>
              <a:rPr lang="en-US" dirty="0"/>
              <a:t>if the blood flow is impeded to the tissues they will be deprived of oxygen and hence gangrene is liable to occur. </a:t>
            </a:r>
          </a:p>
        </p:txBody>
      </p:sp>
    </p:spTree>
    <p:extLst>
      <p:ext uri="{BB962C8B-B14F-4D97-AF65-F5344CB8AC3E}">
        <p14:creationId xmlns="" xmlns:p14="http://schemas.microsoft.com/office/powerpoint/2010/main" val="2723048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600200"/>
            <a:ext cx="38862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3400" y="1600200"/>
            <a:ext cx="4343400" cy="449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442838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Electric shock.</a:t>
            </a:r>
          </a:p>
          <a:p>
            <a:r>
              <a:rPr lang="en-US" b="1" dirty="0" smtClean="0"/>
              <a:t>Sparking.</a:t>
            </a:r>
          </a:p>
          <a:p>
            <a:r>
              <a:rPr lang="en-US" b="1" dirty="0" smtClean="0"/>
              <a:t>Faintness.</a:t>
            </a:r>
          </a:p>
          <a:p>
            <a:r>
              <a:rPr lang="en-US" b="1" dirty="0" smtClean="0"/>
              <a:t>Giddiness.</a:t>
            </a:r>
          </a:p>
          <a:p>
            <a:r>
              <a:rPr lang="en-US" b="1" dirty="0" smtClean="0"/>
              <a:t>Damage to equipment. </a:t>
            </a:r>
            <a:endParaRPr lang="en-US" b="1" dirty="0"/>
          </a:p>
        </p:txBody>
      </p:sp>
    </p:spTree>
    <p:extLst>
      <p:ext uri="{BB962C8B-B14F-4D97-AF65-F5344CB8AC3E}">
        <p14:creationId xmlns="" xmlns:p14="http://schemas.microsoft.com/office/powerpoint/2010/main" val="37277995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Pulsed electromagnetic energy - PEME</a:t>
            </a:r>
            <a:endParaRPr lang="en-US" dirty="0"/>
          </a:p>
        </p:txBody>
      </p:sp>
      <p:sp>
        <p:nvSpPr>
          <p:cNvPr id="3" name="Content Placeholder 2"/>
          <p:cNvSpPr>
            <a:spLocks noGrp="1"/>
          </p:cNvSpPr>
          <p:nvPr>
            <p:ph idx="1"/>
          </p:nvPr>
        </p:nvSpPr>
        <p:spPr/>
        <p:txBody>
          <a:bodyPr>
            <a:normAutofit/>
          </a:bodyPr>
          <a:lstStyle/>
          <a:p>
            <a:r>
              <a:rPr lang="en-US" dirty="0"/>
              <a:t>Major limitation of continuous SWD is that its thermal effect is greatest in fatty tissue and this limits the amount of energy which can be applied to the patient before thermal damage occurs. Beneficial effects can be produced when sub-thermal dose is applied. </a:t>
            </a:r>
          </a:p>
        </p:txBody>
      </p:sp>
    </p:spTree>
    <p:extLst>
      <p:ext uri="{BB962C8B-B14F-4D97-AF65-F5344CB8AC3E}">
        <p14:creationId xmlns="" xmlns:p14="http://schemas.microsoft.com/office/powerpoint/2010/main" val="32451548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Number of machines exists which produce pulsed electromagnetic energy with the aim of stimulating tissue repair in a non-thermal way. They operate at a frequency of SWD is 27.12 MHz same as SWD. </a:t>
            </a:r>
            <a:endParaRPr lang="en-US" dirty="0" smtClean="0"/>
          </a:p>
          <a:p>
            <a:r>
              <a:rPr lang="en-US" dirty="0" smtClean="0"/>
              <a:t>This has lead to the popular term ‘pulsed shortwave’.</a:t>
            </a:r>
            <a:endParaRPr lang="en-US" dirty="0"/>
          </a:p>
          <a:p>
            <a:endParaRPr lang="en-US" dirty="0"/>
          </a:p>
        </p:txBody>
      </p:sp>
    </p:spTree>
    <p:extLst>
      <p:ext uri="{BB962C8B-B14F-4D97-AF65-F5344CB8AC3E}">
        <p14:creationId xmlns="" xmlns:p14="http://schemas.microsoft.com/office/powerpoint/2010/main" val="42552267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Frequency</a:t>
            </a:r>
            <a:r>
              <a:rPr lang="en-US" dirty="0"/>
              <a:t>: 25- 600 Hz with varying no. of intermediate steps.</a:t>
            </a:r>
          </a:p>
          <a:p>
            <a:r>
              <a:rPr lang="en-US" dirty="0" smtClean="0"/>
              <a:t>Pulse </a:t>
            </a:r>
            <a:r>
              <a:rPr lang="en-US" dirty="0"/>
              <a:t>width: 20 microseconds is the shortest, 40 ms is the </a:t>
            </a:r>
            <a:r>
              <a:rPr lang="en-US" dirty="0" smtClean="0"/>
              <a:t>longest. Most popular units operates at fixed pulse width of 65 microseconds.</a:t>
            </a:r>
            <a:endParaRPr lang="en-US" dirty="0"/>
          </a:p>
          <a:p>
            <a:pPr marL="0" indent="0">
              <a:buNone/>
            </a:pPr>
            <a:endParaRPr lang="en-US" dirty="0"/>
          </a:p>
          <a:p>
            <a:endParaRPr lang="en-US" dirty="0"/>
          </a:p>
        </p:txBody>
      </p:sp>
    </p:spTree>
    <p:extLst>
      <p:ext uri="{BB962C8B-B14F-4D97-AF65-F5344CB8AC3E}">
        <p14:creationId xmlns="" xmlns:p14="http://schemas.microsoft.com/office/powerpoint/2010/main" val="319607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Power/ depth of penetration: </a:t>
            </a:r>
            <a:r>
              <a:rPr lang="en-US" dirty="0" smtClean="0"/>
              <a:t>Power </a:t>
            </a:r>
            <a:r>
              <a:rPr lang="en-US" dirty="0"/>
              <a:t>control varies for each pulse from 293 </a:t>
            </a:r>
            <a:r>
              <a:rPr lang="en-US" dirty="0" smtClean="0"/>
              <a:t>watts  (penetration </a:t>
            </a:r>
            <a:r>
              <a:rPr lang="en-US" dirty="0"/>
              <a:t>is </a:t>
            </a:r>
            <a:r>
              <a:rPr lang="en-US" dirty="0" smtClean="0"/>
              <a:t>1 inch) </a:t>
            </a:r>
            <a:r>
              <a:rPr lang="en-US" dirty="0"/>
              <a:t>to 975 </a:t>
            </a:r>
            <a:r>
              <a:rPr lang="en-US" dirty="0" smtClean="0"/>
              <a:t>watts (penetration </a:t>
            </a:r>
            <a:r>
              <a:rPr lang="en-US" dirty="0"/>
              <a:t>is 6 </a:t>
            </a:r>
            <a:r>
              <a:rPr lang="en-US" dirty="0" smtClean="0"/>
              <a:t>inch).</a:t>
            </a:r>
            <a:endParaRPr lang="en-US" dirty="0"/>
          </a:p>
        </p:txBody>
      </p:sp>
    </p:spTree>
    <p:extLst>
      <p:ext uri="{BB962C8B-B14F-4D97-AF65-F5344CB8AC3E}">
        <p14:creationId xmlns="" xmlns:p14="http://schemas.microsoft.com/office/powerpoint/2010/main" val="10368608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Rest </a:t>
            </a:r>
            <a:r>
              <a:rPr lang="en-US" dirty="0"/>
              <a:t>period: </a:t>
            </a:r>
            <a:r>
              <a:rPr lang="en-US" dirty="0" smtClean="0"/>
              <a:t>Depends </a:t>
            </a:r>
            <a:r>
              <a:rPr lang="en-US" dirty="0"/>
              <a:t>upon the selected pulse width and frequency, the treatment/rest ratio is 1:25. It would be possible using a long pulse width and a high frequency to produce a mild thermal </a:t>
            </a:r>
            <a:r>
              <a:rPr lang="en-US" dirty="0" smtClean="0"/>
              <a:t>effect.</a:t>
            </a:r>
            <a:endParaRPr lang="en-US" dirty="0"/>
          </a:p>
        </p:txBody>
      </p:sp>
    </p:spTree>
    <p:extLst>
      <p:ext uri="{BB962C8B-B14F-4D97-AF65-F5344CB8AC3E}">
        <p14:creationId xmlns="" xmlns:p14="http://schemas.microsoft.com/office/powerpoint/2010/main" val="37991601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effect</a:t>
            </a:r>
            <a:endParaRPr lang="en-US" dirty="0"/>
          </a:p>
        </p:txBody>
      </p:sp>
      <p:sp>
        <p:nvSpPr>
          <p:cNvPr id="3" name="Content Placeholder 2"/>
          <p:cNvSpPr>
            <a:spLocks noGrp="1"/>
          </p:cNvSpPr>
          <p:nvPr>
            <p:ph idx="1"/>
          </p:nvPr>
        </p:nvSpPr>
        <p:spPr/>
        <p:txBody>
          <a:bodyPr/>
          <a:lstStyle/>
          <a:p>
            <a:r>
              <a:rPr lang="en-US" dirty="0" smtClean="0"/>
              <a:t>Principle</a:t>
            </a:r>
            <a:r>
              <a:rPr lang="en-US" dirty="0"/>
              <a:t>/ effect of pulsed SWD: electrical potential across a normal cell membrane is </a:t>
            </a:r>
            <a:r>
              <a:rPr lang="en-US" dirty="0" smtClean="0"/>
              <a:t>     -</a:t>
            </a:r>
            <a:r>
              <a:rPr lang="en-US" dirty="0"/>
              <a:t>60 to 90 </a:t>
            </a:r>
            <a:r>
              <a:rPr lang="en-US" dirty="0" smtClean="0"/>
              <a:t>mV. </a:t>
            </a:r>
            <a:r>
              <a:rPr lang="en-US" dirty="0"/>
              <a:t>In damaged cells this potential becomes -40 mV which would affect the normal </a:t>
            </a:r>
            <a:r>
              <a:rPr lang="en-US" dirty="0" smtClean="0"/>
              <a:t>metabolic reactions in the cell.</a:t>
            </a:r>
            <a:endParaRPr lang="en-US" dirty="0"/>
          </a:p>
        </p:txBody>
      </p:sp>
    </p:spTree>
    <p:extLst>
      <p:ext uri="{BB962C8B-B14F-4D97-AF65-F5344CB8AC3E}">
        <p14:creationId xmlns="" xmlns:p14="http://schemas.microsoft.com/office/powerpoint/2010/main" val="40664326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Pulsed </a:t>
            </a:r>
            <a:r>
              <a:rPr lang="en-US" dirty="0"/>
              <a:t>SWD is postulated to give a push to start the system working back and thus allowing somehow this potential to reach back to -60 mv. This normal potential is an essential part for the cellular reactions to </a:t>
            </a:r>
            <a:r>
              <a:rPr lang="en-US" dirty="0" smtClean="0"/>
              <a:t>restart.</a:t>
            </a:r>
            <a:endParaRPr lang="en-US" dirty="0"/>
          </a:p>
        </p:txBody>
      </p:sp>
    </p:spTree>
    <p:extLst>
      <p:ext uri="{BB962C8B-B14F-4D97-AF65-F5344CB8AC3E}">
        <p14:creationId xmlns="" xmlns:p14="http://schemas.microsoft.com/office/powerpoint/2010/main" val="12605133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ndications</a:t>
            </a:r>
            <a:endParaRPr lang="en-US" dirty="0"/>
          </a:p>
        </p:txBody>
      </p:sp>
      <p:sp>
        <p:nvSpPr>
          <p:cNvPr id="3" name="Content Placeholder 2"/>
          <p:cNvSpPr>
            <a:spLocks noGrp="1"/>
          </p:cNvSpPr>
          <p:nvPr>
            <p:ph idx="1"/>
          </p:nvPr>
        </p:nvSpPr>
        <p:spPr/>
        <p:txBody>
          <a:bodyPr/>
          <a:lstStyle/>
          <a:p>
            <a:r>
              <a:rPr lang="en-US" dirty="0" smtClean="0"/>
              <a:t>OA </a:t>
            </a:r>
            <a:r>
              <a:rPr lang="en-US" dirty="0"/>
              <a:t>&amp; RA</a:t>
            </a:r>
          </a:p>
          <a:p>
            <a:r>
              <a:rPr lang="en-US" dirty="0" smtClean="0"/>
              <a:t>Sprains</a:t>
            </a:r>
            <a:endParaRPr lang="en-US" dirty="0"/>
          </a:p>
          <a:p>
            <a:r>
              <a:rPr lang="en-US" dirty="0" smtClean="0"/>
              <a:t>Strains</a:t>
            </a:r>
            <a:endParaRPr lang="en-US" dirty="0"/>
          </a:p>
          <a:p>
            <a:r>
              <a:rPr lang="en-US" dirty="0" smtClean="0"/>
              <a:t>Hematoma</a:t>
            </a:r>
            <a:endParaRPr lang="en-US" dirty="0"/>
          </a:p>
          <a:p>
            <a:r>
              <a:rPr lang="en-US" dirty="0" smtClean="0"/>
              <a:t>Muscle </a:t>
            </a:r>
            <a:r>
              <a:rPr lang="en-US" dirty="0"/>
              <a:t>and tendon tear</a:t>
            </a:r>
          </a:p>
          <a:p>
            <a:r>
              <a:rPr lang="en-US" dirty="0" smtClean="0"/>
              <a:t>Capsule </a:t>
            </a:r>
            <a:r>
              <a:rPr lang="en-US" dirty="0"/>
              <a:t>lesions</a:t>
            </a:r>
          </a:p>
          <a:p>
            <a:endParaRPr lang="en-US" dirty="0"/>
          </a:p>
        </p:txBody>
      </p:sp>
    </p:spTree>
    <p:extLst>
      <p:ext uri="{BB962C8B-B14F-4D97-AF65-F5344CB8AC3E}">
        <p14:creationId xmlns="" xmlns:p14="http://schemas.microsoft.com/office/powerpoint/2010/main" val="26094709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en-US" dirty="0"/>
          </a:p>
        </p:txBody>
      </p:sp>
      <p:sp>
        <p:nvSpPr>
          <p:cNvPr id="3" name="Content Placeholder 2"/>
          <p:cNvSpPr>
            <a:spLocks noGrp="1"/>
          </p:cNvSpPr>
          <p:nvPr>
            <p:ph idx="1"/>
          </p:nvPr>
        </p:nvSpPr>
        <p:spPr/>
        <p:txBody>
          <a:bodyPr/>
          <a:lstStyle/>
          <a:p>
            <a:r>
              <a:rPr lang="en-US" dirty="0"/>
              <a:t>S</a:t>
            </a:r>
            <a:r>
              <a:rPr lang="en-US" dirty="0" smtClean="0"/>
              <a:t>ame </a:t>
            </a:r>
            <a:r>
              <a:rPr lang="en-US" dirty="0"/>
              <a:t>as SWD </a:t>
            </a:r>
            <a:r>
              <a:rPr lang="en-US" dirty="0" smtClean="0"/>
              <a:t>except </a:t>
            </a:r>
            <a:r>
              <a:rPr lang="en-US" dirty="0"/>
              <a:t>acute inflammatory conditions which cannot be treated with continuous mode can be safely treated with pulsed SWD as there is no danger of thermal energy.</a:t>
            </a:r>
          </a:p>
        </p:txBody>
      </p:sp>
    </p:spTree>
    <p:extLst>
      <p:ext uri="{BB962C8B-B14F-4D97-AF65-F5344CB8AC3E}">
        <p14:creationId xmlns="" xmlns:p14="http://schemas.microsoft.com/office/powerpoint/2010/main" val="1801147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3234</Words>
  <Application>Microsoft Office PowerPoint</Application>
  <PresentationFormat>On-screen Show (4:3)</PresentationFormat>
  <Paragraphs>218</Paragraphs>
  <Slides>103</Slides>
  <Notes>0</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Office Theme</vt:lpstr>
      <vt:lpstr>Short wave diathermy</vt:lpstr>
      <vt:lpstr>Introduction</vt:lpstr>
      <vt:lpstr>SWD circuit</vt:lpstr>
      <vt:lpstr>Machine circuit</vt:lpstr>
      <vt:lpstr>Slide 5</vt:lpstr>
      <vt:lpstr>Resonant circuit</vt:lpstr>
      <vt:lpstr>Slide 7</vt:lpstr>
      <vt:lpstr>Slide 8</vt:lpstr>
      <vt:lpstr>Slide 9</vt:lpstr>
      <vt:lpstr>Slide 10</vt:lpstr>
      <vt:lpstr>Slide 11</vt:lpstr>
      <vt:lpstr>Physiological Effects of SWD</vt:lpstr>
      <vt:lpstr>Methods of application</vt:lpstr>
      <vt:lpstr>Condenser/Capacitor field method</vt:lpstr>
      <vt:lpstr>Effects of electric field</vt:lpstr>
      <vt:lpstr>Slide 16</vt:lpstr>
      <vt:lpstr>Slide 17</vt:lpstr>
      <vt:lpstr>Slide 18</vt:lpstr>
      <vt:lpstr>Slide 19</vt:lpstr>
      <vt:lpstr>Differential heating of tissues</vt:lpstr>
      <vt:lpstr>Slide 21</vt:lpstr>
      <vt:lpstr>Slide 22</vt:lpstr>
      <vt:lpstr>Slide 23</vt:lpstr>
      <vt:lpstr>Heat loss</vt:lpstr>
      <vt:lpstr>Slide 25</vt:lpstr>
      <vt:lpstr>Size of electrodes</vt:lpstr>
      <vt:lpstr>Different sized electrodes</vt:lpstr>
      <vt:lpstr>Slide 28</vt:lpstr>
      <vt:lpstr>Slide 29</vt:lpstr>
      <vt:lpstr>Slide 30</vt:lpstr>
      <vt:lpstr>Slide 31</vt:lpstr>
      <vt:lpstr>Slide 32</vt:lpstr>
      <vt:lpstr>Slide 33</vt:lpstr>
      <vt:lpstr>Electrode spacing</vt:lpstr>
      <vt:lpstr>Slide 35</vt:lpstr>
      <vt:lpstr>Slide 36</vt:lpstr>
      <vt:lpstr>Slide 37</vt:lpstr>
      <vt:lpstr>Slide 38</vt:lpstr>
      <vt:lpstr>Slide 39</vt:lpstr>
      <vt:lpstr>Slide 40</vt:lpstr>
      <vt:lpstr>Slide 41</vt:lpstr>
      <vt:lpstr>Slide 42</vt:lpstr>
      <vt:lpstr>Position of electrodes</vt:lpstr>
      <vt:lpstr>Slide 44</vt:lpstr>
      <vt:lpstr>Slide 45</vt:lpstr>
      <vt:lpstr>Slide 46</vt:lpstr>
      <vt:lpstr>Slide 47</vt:lpstr>
      <vt:lpstr>Slide 48</vt:lpstr>
      <vt:lpstr>Slide 49</vt:lpstr>
      <vt:lpstr>Types - Positions of electrodes</vt:lpstr>
      <vt:lpstr>Contraplaner positioning</vt:lpstr>
      <vt:lpstr>Coplanar positioning</vt:lpstr>
      <vt:lpstr>Slide 53</vt:lpstr>
      <vt:lpstr>Slide 54</vt:lpstr>
      <vt:lpstr>Cross fire method</vt:lpstr>
      <vt:lpstr>Slide 56</vt:lpstr>
      <vt:lpstr>Slide 57</vt:lpstr>
      <vt:lpstr>Slide 58</vt:lpstr>
      <vt:lpstr>Slide 59</vt:lpstr>
      <vt:lpstr>Monopolar technique</vt:lpstr>
      <vt:lpstr>Slide 61</vt:lpstr>
      <vt:lpstr>Slide 62</vt:lpstr>
      <vt:lpstr>Cable method</vt:lpstr>
      <vt:lpstr>Cable electrode</vt:lpstr>
      <vt:lpstr>Slide 65</vt:lpstr>
      <vt:lpstr>Slide 66</vt:lpstr>
      <vt:lpstr>Electrostatic field</vt:lpstr>
      <vt:lpstr>Magnetic field</vt:lpstr>
      <vt:lpstr>Slide 69</vt:lpstr>
      <vt:lpstr>Slide 70</vt:lpstr>
      <vt:lpstr>Relative effects of both fields</vt:lpstr>
      <vt:lpstr>Slide 72</vt:lpstr>
      <vt:lpstr>Slide 73</vt:lpstr>
      <vt:lpstr>Slide 74</vt:lpstr>
      <vt:lpstr>Indications of SWD</vt:lpstr>
      <vt:lpstr>Slide 76</vt:lpstr>
      <vt:lpstr>Contraindications of SWD</vt:lpstr>
      <vt:lpstr>Slide 78</vt:lpstr>
      <vt:lpstr>Therapeutic uses of SWD</vt:lpstr>
      <vt:lpstr>Slide 80</vt:lpstr>
      <vt:lpstr>Slide 81</vt:lpstr>
      <vt:lpstr>Slide 82</vt:lpstr>
      <vt:lpstr>Slide 83</vt:lpstr>
      <vt:lpstr>Slide 84</vt:lpstr>
      <vt:lpstr>Dangers of SWD</vt:lpstr>
      <vt:lpstr>Slide 86</vt:lpstr>
      <vt:lpstr>Slide 87</vt:lpstr>
      <vt:lpstr>Slide 88</vt:lpstr>
      <vt:lpstr>Slide 89</vt:lpstr>
      <vt:lpstr>Slide 90</vt:lpstr>
      <vt:lpstr>Pulsed electromagnetic energy - PEME</vt:lpstr>
      <vt:lpstr>Slide 92</vt:lpstr>
      <vt:lpstr>Slide 93</vt:lpstr>
      <vt:lpstr>Slide 94</vt:lpstr>
      <vt:lpstr>Slide 95</vt:lpstr>
      <vt:lpstr>Physiological effect</vt:lpstr>
      <vt:lpstr>Slide 97</vt:lpstr>
      <vt:lpstr>Indications</vt:lpstr>
      <vt:lpstr>Contraindications</vt:lpstr>
      <vt:lpstr>Technique of application</vt:lpstr>
      <vt:lpstr>Slide 101</vt:lpstr>
      <vt:lpstr>Slide 102</vt:lpstr>
      <vt:lpstr>Slide 103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wave diathermy</dc:title>
  <dc:creator>PRATIK</dc:creator>
  <cp:lastModifiedBy>Dr. Krina Ved</cp:lastModifiedBy>
  <cp:revision>177</cp:revision>
  <dcterms:created xsi:type="dcterms:W3CDTF">2014-04-03T06:20:13Z</dcterms:created>
  <dcterms:modified xsi:type="dcterms:W3CDTF">2020-08-16T22:46:16Z</dcterms:modified>
</cp:coreProperties>
</file>