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9"/>
  </p:notesMasterIdLst>
  <p:sldIdLst>
    <p:sldId id="361" r:id="rId2"/>
    <p:sldId id="397" r:id="rId3"/>
    <p:sldId id="398" r:id="rId4"/>
    <p:sldId id="399" r:id="rId5"/>
    <p:sldId id="400" r:id="rId6"/>
    <p:sldId id="406" r:id="rId7"/>
    <p:sldId id="407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00FF00"/>
    <a:srgbClr val="FF0066"/>
    <a:srgbClr val="CC3300"/>
    <a:srgbClr val="CC66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79008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1DB18E-C000-4CFA-9E9F-0A611B74B363}" type="datetimeFigureOut">
              <a:rPr lang="en-US"/>
              <a:pPr>
                <a:defRPr/>
              </a:pPr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0D7A17-9B29-4CCD-8ED0-84ACC15B8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25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7C433-A0C1-4EB0-ADB0-7132ABDE2AF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CD56E-0EDF-488F-8E22-5FF19C70625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9A25A-52C7-4268-A643-0644D8D2FB8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3F9B4-47B3-44D9-A387-278E5D54C07B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72436-8964-4E53-86B5-581AE96848A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C8313-B988-4CE0-867B-C43DCBEA77B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213B3-C5BC-44DF-AAD5-DB4697E95D7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BDF56-E9FF-442A-A178-96C5C2282E5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068B9-BDEB-42EB-8E1A-B0061191440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F4AD4-F800-421F-9B26-C99B778183AA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8F762-E041-45E1-9270-34B1B4C0355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1E82920-CE88-41EF-B2F7-4A778333D2E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32" y="642918"/>
            <a:ext cx="9144000" cy="200026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Demi Cond" pitchFamily="34" charset="0"/>
              </a:rPr>
              <a:t>Biostatistics</a:t>
            </a:r>
            <a:r>
              <a:rPr lang="es-ES" sz="4800" b="1" cap="all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Demi Cond" pitchFamily="34" charset="0"/>
              </a:rPr>
              <a:t>- </a:t>
            </a:r>
            <a:r>
              <a:rPr lang="es-ES" sz="4800" b="1" cap="all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Demi Cond" pitchFamily="34" charset="0"/>
              </a:rPr>
              <a:t>introduction</a:t>
            </a:r>
            <a:r>
              <a:rPr lang="es-ES" sz="4800" b="1" cap="all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br>
              <a:rPr lang="es-ES" sz="4800" b="1" cap="all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es-ES" sz="4800" b="1" cap="all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Demi Cond" pitchFamily="34" charset="0"/>
              </a:rPr>
              <a:t>&amp;</a:t>
            </a:r>
            <a:br>
              <a:rPr lang="es-ES" sz="4800" b="1" cap="all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es-ES" sz="4800" b="1" cap="all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Demi Cond" pitchFamily="34" charset="0"/>
              </a:rPr>
              <a:t> Role in </a:t>
            </a:r>
            <a:r>
              <a:rPr lang="es-ES" sz="4800" b="1" cap="all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Demi Cond" pitchFamily="34" charset="0"/>
              </a:rPr>
              <a:t>public</a:t>
            </a:r>
            <a:r>
              <a:rPr lang="es-ES" sz="4800" b="1" cap="all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s-ES" sz="4800" b="1" cap="all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Franklin Gothic Demi Cond" pitchFamily="34" charset="0"/>
              </a:rPr>
              <a:t>health</a:t>
            </a:r>
            <a:endParaRPr lang="es-ES" sz="4800" b="1" cap="all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Franklin Gothic Demi Con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5143512"/>
            <a:ext cx="4648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Hemal</a:t>
            </a: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</a:t>
            </a:r>
          </a:p>
          <a:p>
            <a:pPr algn="r">
              <a:defRPr/>
            </a:pP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of Public Health Dentistry</a:t>
            </a:r>
          </a:p>
          <a:p>
            <a:pPr algn="r">
              <a:defRPr/>
            </a:pPr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K.M. Shah Dental College &amp; Hospital</a:t>
            </a:r>
          </a:p>
        </p:txBody>
      </p:sp>
      <p:pic>
        <p:nvPicPr>
          <p:cNvPr id="6" name="~PP3034.WAV">
            <a:hlinkClick r:id="" action="ppaction://media"/>
          </p:cNvPr>
          <p:cNvPicPr>
            <a:picLocks noRot="1" noChangeAspect="1"/>
          </p:cNvPicPr>
          <p:nvPr>
            <a:wavAudioFile r:embed="rId1" name="~PP303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78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500174"/>
            <a:ext cx="7239000" cy="3929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Role in Public Health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Conclusion</a:t>
            </a:r>
          </a:p>
          <a:p>
            <a:pPr>
              <a:lnSpc>
                <a:spcPct val="150000"/>
              </a:lnSpc>
              <a:buFont typeface="Wingdings 2" pitchFamily="18" charset="2"/>
              <a:buChar char="ô"/>
            </a:pP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Further Reading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6797F-7A2E-44E0-A0DC-B5C603C3B77F}" type="slidenum">
              <a:rPr lang="en-US" b="1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2</a:t>
            </a:fld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85800" y="500042"/>
            <a:ext cx="7886728" cy="7858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contents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pic>
        <p:nvPicPr>
          <p:cNvPr id="5" name="~PP3782.WAV">
            <a:hlinkClick r:id="" action="ppaction://media"/>
          </p:cNvPr>
          <p:cNvPicPr>
            <a:picLocks noRot="1" noChangeAspect="1"/>
          </p:cNvPicPr>
          <p:nvPr>
            <a:wavAudioFile r:embed="rId1" name="~PP378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7232"/>
            <a:ext cx="8610600" cy="578647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500" b="1" i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Statistics:</a:t>
            </a:r>
            <a:r>
              <a:rPr lang="en-US" sz="25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cs typeface="Times New Roman" pitchFamily="18" charset="0"/>
              </a:rPr>
              <a:t>Field of Mathematical sciences that deals with Data. </a:t>
            </a:r>
            <a:endParaRPr lang="en-US" sz="25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500" b="1" i="1" u="sng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itchFamily="18" charset="0"/>
              </a:rPr>
              <a:t>Biostatistics:</a:t>
            </a:r>
            <a:r>
              <a:rPr lang="en-US" sz="2500" dirty="0" smtClean="0">
                <a:solidFill>
                  <a:srgbClr val="000000"/>
                </a:solidFill>
                <a:cs typeface="Times New Roman" pitchFamily="18" charset="0"/>
              </a:rPr>
              <a:t> Branch of statistics that emphasizes the statistical applications in the biomedical and health sciences.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Francis Galton:</a:t>
            </a:r>
            <a:r>
              <a:rPr 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cs typeface="Times New Roman" pitchFamily="18" charset="0"/>
              </a:rPr>
              <a:t>Father of Biostatistics.</a:t>
            </a:r>
          </a:p>
          <a:p>
            <a:pPr algn="just">
              <a:lnSpc>
                <a:spcPct val="150000"/>
              </a:lnSpc>
              <a:buFontTx/>
              <a:buNone/>
              <a:defRPr/>
            </a:pPr>
            <a:r>
              <a:rPr lang="en-US" sz="2500" dirty="0" smtClean="0">
                <a:solidFill>
                  <a:srgbClr val="000000"/>
                </a:solidFill>
                <a:cs typeface="Times New Roman" pitchFamily="18" charset="0"/>
              </a:rPr>
              <a:t>2 types of Biostatistics:</a:t>
            </a:r>
          </a:p>
          <a:p>
            <a:pPr marL="521208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rgbClr val="000000"/>
                </a:solidFill>
                <a:cs typeface="Times New Roman" pitchFamily="18" charset="0"/>
              </a:rPr>
              <a:t>Descriptive statistics</a:t>
            </a:r>
          </a:p>
          <a:p>
            <a:pPr marL="521208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500" dirty="0" smtClean="0">
                <a:solidFill>
                  <a:srgbClr val="000000"/>
                </a:solidFill>
                <a:cs typeface="Times New Roman" pitchFamily="18" charset="0"/>
              </a:rPr>
              <a:t>Inferential statistics</a:t>
            </a:r>
            <a:endParaRPr lang="en-US" sz="25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400" y="3733800"/>
            <a:ext cx="2454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57884" y="6421461"/>
            <a:ext cx="762000" cy="365125"/>
          </a:xfrm>
        </p:spPr>
        <p:txBody>
          <a:bodyPr/>
          <a:lstStyle/>
          <a:p>
            <a:pPr>
              <a:defRPr/>
            </a:pPr>
            <a:fld id="{71C53DB9-741D-4DDE-8EF8-311654AFF310}" type="slidenum">
              <a:rPr lang="en-US" b="1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3</a:t>
            </a:fld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85800" y="500042"/>
            <a:ext cx="7886728" cy="7858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introduction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pic>
        <p:nvPicPr>
          <p:cNvPr id="6" name="~PP4085.WAV">
            <a:hlinkClick r:id="" action="ppaction://media"/>
          </p:cNvPr>
          <p:cNvPicPr>
            <a:picLocks noRot="1" noChangeAspect="1"/>
          </p:cNvPicPr>
          <p:nvPr>
            <a:wavAudioFile r:embed="rId1" name="~PP4085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6482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To test the difference between means and proportions between populations.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To study the correlation or association between two or more variables.</a:t>
            </a:r>
          </a:p>
          <a:p>
            <a:pPr algn="just">
              <a:lnSpc>
                <a:spcPct val="200000"/>
              </a:lnSpc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Locate, define and measure extent of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357958"/>
            <a:ext cx="762000" cy="365125"/>
          </a:xfrm>
        </p:spPr>
        <p:txBody>
          <a:bodyPr/>
          <a:lstStyle/>
          <a:p>
            <a:pPr>
              <a:defRPr/>
            </a:pPr>
            <a:fld id="{D4F3F424-09AD-458C-8296-0562E4004E93}" type="slidenum">
              <a:rPr lang="en-US" b="1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4</a:t>
            </a:fld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85800" y="357166"/>
            <a:ext cx="7886728" cy="10001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need of biostatistics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pic>
        <p:nvPicPr>
          <p:cNvPr id="6" name="~PP1694.WAV">
            <a:hlinkClick r:id="" action="ppaction://media"/>
          </p:cNvPr>
          <p:cNvPicPr>
            <a:picLocks noRot="1" noChangeAspect="1"/>
          </p:cNvPicPr>
          <p:nvPr>
            <a:wavAudioFile r:embed="rId1" name="~PP1694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305800" cy="48244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test usefulness of vaccines in the field: </a:t>
            </a:r>
            <a:r>
              <a:rPr lang="en-US" sz="2800" dirty="0" smtClean="0">
                <a:solidFill>
                  <a:srgbClr val="000000"/>
                </a:solidFill>
              </a:rPr>
              <a:t>percentage of attacks or deaths among the vaccinated subjects. 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Epidemiological Studies: </a:t>
            </a:r>
            <a:r>
              <a:rPr lang="en-US" sz="2800" dirty="0" smtClean="0">
                <a:solidFill>
                  <a:srgbClr val="000000"/>
                </a:solidFill>
              </a:rPr>
              <a:t>role of causative factor is statistical tested.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39090" y="6278585"/>
            <a:ext cx="762000" cy="365125"/>
          </a:xfrm>
        </p:spPr>
        <p:txBody>
          <a:bodyPr/>
          <a:lstStyle/>
          <a:p>
            <a:pPr>
              <a:defRPr/>
            </a:pPr>
            <a:fld id="{86330A00-B4B9-4501-BF98-6113C5412124}" type="slidenum">
              <a:rPr lang="en-US" b="1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5</a:t>
            </a:fld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85800" y="500042"/>
            <a:ext cx="7886728" cy="12144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j-ea"/>
                <a:cs typeface="+mj-cs"/>
              </a:rPr>
              <a:t>Role of biostatistics in public health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pic>
        <p:nvPicPr>
          <p:cNvPr id="6" name="~PP1475.WAV">
            <a:hlinkClick r:id="" action="ppaction://media"/>
          </p:cNvPr>
          <p:cNvPicPr>
            <a:picLocks noRot="1" noChangeAspect="1"/>
          </p:cNvPicPr>
          <p:nvPr>
            <a:wavAudioFile r:embed="rId1" name="~PP147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7166"/>
            <a:ext cx="6781800" cy="1100134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Conclusion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0482"/>
            <a:ext cx="8568952" cy="438165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rgbClr val="000000"/>
                </a:solidFill>
                <a:cs typeface="Times New Roman" pitchFamily="18" charset="0"/>
              </a:rPr>
              <a:t>Statistics are excellent tools in research data analysis; how ever, if inappropriately used they may make the results of a well conducted research study un-interpretable or meaningless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3F9B4-47B3-44D9-A387-278E5D54C07B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6" name="~PP1970.WAV">
            <a:hlinkClick r:id="" action="ppaction://media"/>
          </p:cNvPr>
          <p:cNvPicPr>
            <a:picLocks noRot="1" noChangeAspect="1"/>
          </p:cNvPicPr>
          <p:nvPr>
            <a:wavAudioFile r:embed="rId1" name="~PP197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71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47698"/>
            <a:ext cx="7772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further reading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-32" y="1285860"/>
            <a:ext cx="9072594" cy="5119702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800" dirty="0" err="1" smtClean="0">
                <a:solidFill>
                  <a:srgbClr val="000000"/>
                </a:solidFill>
              </a:rPr>
              <a:t>Mahajan</a:t>
            </a:r>
            <a:r>
              <a:rPr lang="en-US" sz="2800" dirty="0" smtClean="0">
                <a:solidFill>
                  <a:srgbClr val="000000"/>
                </a:solidFill>
              </a:rPr>
              <a:t> BK, Methods in Biostatistics, 7</a:t>
            </a:r>
            <a:r>
              <a:rPr lang="en-US" sz="280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dirty="0" smtClean="0">
                <a:solidFill>
                  <a:srgbClr val="000000"/>
                </a:solidFill>
              </a:rPr>
              <a:t> edition, </a:t>
            </a:r>
            <a:r>
              <a:rPr lang="en-US" sz="2800" dirty="0" err="1" smtClean="0">
                <a:solidFill>
                  <a:srgbClr val="000000"/>
                </a:solidFill>
              </a:rPr>
              <a:t>Jaypee</a:t>
            </a:r>
            <a:r>
              <a:rPr lang="en-US" sz="2800" dirty="0" smtClean="0">
                <a:solidFill>
                  <a:srgbClr val="000000"/>
                </a:solidFill>
              </a:rPr>
              <a:t> brother medical publisher: New  Delhi(2010)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Kim JS, Dailey RJ. Biostatistics for oral health care 1</a:t>
            </a:r>
            <a:r>
              <a:rPr lang="en-US" sz="2800" baseline="30000" dirty="0" smtClean="0">
                <a:solidFill>
                  <a:srgbClr val="000000"/>
                </a:solidFill>
              </a:rPr>
              <a:t>st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edi</a:t>
            </a:r>
            <a:r>
              <a:rPr lang="en-US" sz="2800" dirty="0" smtClean="0">
                <a:solidFill>
                  <a:srgbClr val="000000"/>
                </a:solidFill>
              </a:rPr>
              <a:t>. Blackwell Publishing company Oxford(2008).</a:t>
            </a:r>
          </a:p>
          <a:p>
            <a:pPr marL="609600" indent="-609600" algn="just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Kothari CR. Research methodology. 2</a:t>
            </a:r>
            <a:r>
              <a:rPr lang="en-US" sz="2800" baseline="30000" dirty="0" smtClean="0">
                <a:solidFill>
                  <a:srgbClr val="000000"/>
                </a:solidFill>
              </a:rPr>
              <a:t>nd</a:t>
            </a:r>
            <a:r>
              <a:rPr lang="en-US" sz="2800" dirty="0" smtClean="0">
                <a:solidFill>
                  <a:srgbClr val="000000"/>
                </a:solidFill>
              </a:rPr>
              <a:t> edition. New age international (p) limited, publishers, New Delhi (2004).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350023"/>
            <a:ext cx="762000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7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~PP2939.WAV">
            <a:hlinkClick r:id="" action="ppaction://media"/>
          </p:cNvPr>
          <p:cNvPicPr>
            <a:picLocks noRot="1" noChangeAspect="1"/>
          </p:cNvPicPr>
          <p:nvPr>
            <a:wavAudioFile r:embed="rId1" name="~PP293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5301</TotalTime>
  <Words>243</Words>
  <Application>Microsoft Office PowerPoint</Application>
  <PresentationFormat>On-screen Show (4:3)</PresentationFormat>
  <Paragraphs>35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Biostatistics- introduction  &amp;  Role in public health</vt:lpstr>
      <vt:lpstr>Slide 2</vt:lpstr>
      <vt:lpstr>Slide 3</vt:lpstr>
      <vt:lpstr>Slide 4</vt:lpstr>
      <vt:lpstr>Slide 5</vt:lpstr>
      <vt:lpstr>Conclusion</vt:lpstr>
      <vt:lpstr>further reading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My</cp:lastModifiedBy>
  <cp:revision>763</cp:revision>
  <dcterms:created xsi:type="dcterms:W3CDTF">2010-05-23T14:28:12Z</dcterms:created>
  <dcterms:modified xsi:type="dcterms:W3CDTF">2020-08-30T12:43:49Z</dcterms:modified>
</cp:coreProperties>
</file>