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92" r:id="rId3"/>
    <p:sldId id="293" r:id="rId4"/>
    <p:sldId id="281" r:id="rId5"/>
    <p:sldId id="256" r:id="rId6"/>
    <p:sldId id="258" r:id="rId7"/>
    <p:sldId id="259" r:id="rId8"/>
    <p:sldId id="260" r:id="rId9"/>
    <p:sldId id="261" r:id="rId10"/>
    <p:sldId id="302" r:id="rId11"/>
    <p:sldId id="263" r:id="rId12"/>
    <p:sldId id="262" r:id="rId13"/>
    <p:sldId id="265" r:id="rId14"/>
    <p:sldId id="266" r:id="rId15"/>
    <p:sldId id="267" r:id="rId16"/>
    <p:sldId id="301" r:id="rId17"/>
    <p:sldId id="269" r:id="rId18"/>
    <p:sldId id="270" r:id="rId19"/>
    <p:sldId id="271" r:id="rId20"/>
    <p:sldId id="296" r:id="rId21"/>
    <p:sldId id="273" r:id="rId22"/>
    <p:sldId id="274" r:id="rId23"/>
    <p:sldId id="275" r:id="rId24"/>
    <p:sldId id="276" r:id="rId25"/>
    <p:sldId id="277" r:id="rId26"/>
    <p:sldId id="294" r:id="rId27"/>
    <p:sldId id="278" r:id="rId28"/>
    <p:sldId id="297" r:id="rId29"/>
    <p:sldId id="280" r:id="rId30"/>
    <p:sldId id="282" r:id="rId31"/>
    <p:sldId id="285" r:id="rId32"/>
    <p:sldId id="283" r:id="rId33"/>
    <p:sldId id="284" r:id="rId34"/>
    <p:sldId id="286" r:id="rId35"/>
    <p:sldId id="287" r:id="rId36"/>
    <p:sldId id="288" r:id="rId37"/>
    <p:sldId id="289" r:id="rId38"/>
    <p:sldId id="290" r:id="rId39"/>
    <p:sldId id="291" r:id="rId40"/>
    <p:sldId id="303" r:id="rId41"/>
    <p:sldId id="298" r:id="rId42"/>
    <p:sldId id="295" r:id="rId43"/>
    <p:sldId id="299" r:id="rId44"/>
    <p:sldId id="300"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8" Type="http://schemas.openxmlformats.org/officeDocument/2006/relationships/tableStyles" Target="tableStyles.xml"/><Relationship Id="rId47" Type="http://schemas.openxmlformats.org/officeDocument/2006/relationships/viewProps" Target="viewProps.xml"/><Relationship Id="rId46" Type="http://schemas.openxmlformats.org/officeDocument/2006/relationships/presProps" Target="presProps.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Physiotherapy Assessment and management of Meningitis and Encephalitis</a:t>
            </a:r>
            <a:endParaRPr lang="en-US" dirty="0"/>
          </a:p>
        </p:txBody>
      </p:sp>
      <p:sp>
        <p:nvSpPr>
          <p:cNvPr id="3" name="Subtitle 2"/>
          <p:cNvSpPr>
            <a:spLocks noGrp="1"/>
          </p:cNvSpPr>
          <p:nvPr>
            <p:ph type="subTitle" idx="1"/>
          </p:nvPr>
        </p:nvSpPr>
        <p:spPr/>
        <p:txBody>
          <a:bodyPr/>
          <a:lstStyle/>
          <a:p>
            <a:r>
              <a:rPr lang="en-US"/>
              <a:t>By: Dr. Krina Ved</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PT Assessment</a:t>
            </a:r>
            <a:endParaRPr lang="en-IN" dirty="0"/>
          </a:p>
        </p:txBody>
      </p:sp>
      <p:sp>
        <p:nvSpPr>
          <p:cNvPr id="3" name="Subtitle 2"/>
          <p:cNvSpPr>
            <a:spLocks noGrp="1"/>
          </p:cNvSpPr>
          <p:nvPr>
            <p:ph type="subTitle" idx="1"/>
          </p:nvPr>
        </p:nvSpPr>
        <p:spPr/>
        <p:txBody>
          <a:bodyPr/>
          <a:lstStyle/>
          <a:p>
            <a:endParaRPr lang="en-I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US" dirty="0" smtClean="0"/>
              <a:t>Age – high risk to infants than older children</a:t>
            </a:r>
            <a:endParaRPr lang="en-US" dirty="0" smtClean="0">
              <a:solidFill>
                <a:srgbClr val="FF0000"/>
              </a:solidFill>
            </a:endParaRPr>
          </a:p>
          <a:p>
            <a:r>
              <a:rPr lang="en-US" dirty="0" smtClean="0"/>
              <a:t>It is more prone to develop in Poor socio-economic conditions</a:t>
            </a:r>
            <a:endParaRPr lang="en-US" dirty="0" smtClean="0"/>
          </a:p>
          <a:p>
            <a:pPr>
              <a:buNone/>
            </a:pPr>
            <a:endParaRPr lang="en-US" dirty="0" smtClean="0"/>
          </a:p>
          <a:p>
            <a:pPr>
              <a:buFont typeface="Wingdings" panose="05000000000000000000" pitchFamily="2" charset="2"/>
              <a:buChar char="v"/>
            </a:pPr>
            <a:r>
              <a:rPr lang="en-US" dirty="0" smtClean="0"/>
              <a:t>Chief complains – fever cough/cold, chills, stiffness or retraction of neck, irritability, vomiting, headache, light sensitivity, altered sensorium (ill response to sensory stimuli)</a:t>
            </a: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0000" lnSpcReduction="20000"/>
          </a:bodyPr>
          <a:lstStyle/>
          <a:p>
            <a:pPr>
              <a:buFont typeface="Wingdings" panose="05000000000000000000" pitchFamily="2" charset="2"/>
              <a:buChar char="q"/>
            </a:pPr>
            <a:r>
              <a:rPr lang="en-US" dirty="0" smtClean="0"/>
              <a:t>History of sudden onset with fever, vomiting, headache, past medical </a:t>
            </a:r>
            <a:r>
              <a:rPr lang="en-US" dirty="0" smtClean="0"/>
              <a:t>infection like </a:t>
            </a:r>
            <a:r>
              <a:rPr lang="en-US" dirty="0" smtClean="0"/>
              <a:t>TB, </a:t>
            </a:r>
            <a:r>
              <a:rPr lang="en-US" dirty="0" smtClean="0"/>
              <a:t>altered mental status like irritation or </a:t>
            </a:r>
            <a:r>
              <a:rPr lang="en-US" dirty="0" smtClean="0"/>
              <a:t>confusion</a:t>
            </a:r>
            <a:endParaRPr lang="en-US" dirty="0" smtClean="0"/>
          </a:p>
          <a:p>
            <a:pPr>
              <a:buFont typeface="Wingdings" panose="05000000000000000000" pitchFamily="2" charset="2"/>
              <a:buChar char="q"/>
            </a:pPr>
            <a:r>
              <a:rPr lang="en-US" dirty="0" smtClean="0"/>
              <a:t>On observation – </a:t>
            </a:r>
            <a:endParaRPr lang="en-US" dirty="0" smtClean="0"/>
          </a:p>
          <a:p>
            <a:r>
              <a:rPr lang="en-US" dirty="0" smtClean="0"/>
              <a:t>Posture – signs of meningeal irritation, stiffened retracted neck, </a:t>
            </a:r>
            <a:r>
              <a:rPr lang="en-US" dirty="0" smtClean="0"/>
              <a:t>abnormal</a:t>
            </a:r>
            <a:r>
              <a:rPr lang="en-US" dirty="0" smtClean="0">
                <a:solidFill>
                  <a:srgbClr val="FF0000"/>
                </a:solidFill>
              </a:rPr>
              <a:t> </a:t>
            </a:r>
            <a:r>
              <a:rPr lang="en-US" dirty="0" smtClean="0"/>
              <a:t>postures </a:t>
            </a:r>
            <a:r>
              <a:rPr lang="en-US" dirty="0" smtClean="0"/>
              <a:t>like neck extension, hips knees flexed with internally rotated, back is arched lordotic, arms in extension and internally rotated is seen.</a:t>
            </a:r>
            <a:endParaRPr lang="en-US" dirty="0" smtClean="0"/>
          </a:p>
          <a:p>
            <a:r>
              <a:rPr lang="en-US" dirty="0" smtClean="0"/>
              <a:t>Skin integrity</a:t>
            </a:r>
            <a:endParaRPr lang="en-US" dirty="0" smtClean="0"/>
          </a:p>
          <a:p>
            <a:endParaRPr lang="en-US" dirty="0" smtClean="0"/>
          </a:p>
          <a:p>
            <a:pPr>
              <a:buFont typeface="Wingdings" panose="05000000000000000000" pitchFamily="2" charset="2"/>
              <a:buChar char="q"/>
            </a:pPr>
            <a:r>
              <a:rPr lang="en-US" dirty="0" smtClean="0"/>
              <a:t>Chest examination – </a:t>
            </a:r>
            <a:endParaRPr lang="en-US" dirty="0" smtClean="0"/>
          </a:p>
          <a:p>
            <a:r>
              <a:rPr lang="en-US" dirty="0" smtClean="0"/>
              <a:t>Rate, rhythm, symmetry, exertion </a:t>
            </a:r>
            <a:endParaRPr lang="en-US" dirty="0" smtClean="0"/>
          </a:p>
          <a:p>
            <a:r>
              <a:rPr lang="en-US" dirty="0" smtClean="0"/>
              <a:t>Abnormal breath sounds</a:t>
            </a:r>
            <a:endParaRPr lang="en-US" dirty="0" smtClean="0"/>
          </a:p>
          <a:p>
            <a:r>
              <a:rPr lang="en-US" dirty="0" smtClean="0"/>
              <a:t>Cough strength</a:t>
            </a:r>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q"/>
            </a:pPr>
            <a:r>
              <a:rPr lang="en-US" dirty="0" smtClean="0"/>
              <a:t>On examination – </a:t>
            </a:r>
            <a:endParaRPr lang="en-US" dirty="0" smtClean="0"/>
          </a:p>
          <a:p>
            <a:r>
              <a:rPr lang="en-US" dirty="0" smtClean="0"/>
              <a:t>Higher mental function assessment:</a:t>
            </a:r>
            <a:endParaRPr lang="en-US" dirty="0" smtClean="0"/>
          </a:p>
          <a:p>
            <a:r>
              <a:rPr lang="en-US" dirty="0" smtClean="0"/>
              <a:t>Level of consciousness – GCS or RLA</a:t>
            </a:r>
            <a:endParaRPr lang="en-US" dirty="0" smtClean="0"/>
          </a:p>
          <a:p>
            <a:r>
              <a:rPr lang="en-US" dirty="0" smtClean="0"/>
              <a:t>Orientation, attention, memory, vision, hearing, speech</a:t>
            </a:r>
            <a:endParaRPr lang="en-US" dirty="0" smtClean="0"/>
          </a:p>
          <a:p>
            <a:r>
              <a:rPr lang="en-US" dirty="0" smtClean="0"/>
              <a:t>Behavior, Judgment, problem solving ability</a:t>
            </a:r>
            <a:endParaRPr lang="en-US" dirty="0" smtClean="0"/>
          </a:p>
          <a:p>
            <a:endParaRPr lang="en-US" dirty="0" smtClean="0"/>
          </a:p>
          <a:p>
            <a:r>
              <a:rPr lang="en-US" dirty="0" smtClean="0"/>
              <a:t>Motor examination: Tone, ROM, Reflexes</a:t>
            </a:r>
            <a:endParaRPr lang="en-US" dirty="0" smtClean="0"/>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dirty="0" smtClean="0"/>
              <a:t>Balance </a:t>
            </a:r>
            <a:r>
              <a:rPr lang="en-US" dirty="0" smtClean="0"/>
              <a:t>and co-ordination tests</a:t>
            </a:r>
            <a:endParaRPr lang="en-US" dirty="0" smtClean="0"/>
          </a:p>
          <a:p>
            <a:r>
              <a:rPr lang="en-US" dirty="0" smtClean="0"/>
              <a:t>Functional assessment:</a:t>
            </a:r>
            <a:endParaRPr lang="en-US" dirty="0" smtClean="0"/>
          </a:p>
          <a:p>
            <a:r>
              <a:rPr lang="en-US" dirty="0" smtClean="0"/>
              <a:t>Bed mobility, Transfer activities, ADL’s activity</a:t>
            </a:r>
            <a:endParaRPr lang="en-US" dirty="0" smtClean="0"/>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514350" indent="-514350">
              <a:buFont typeface="Wingdings" panose="05000000000000000000" pitchFamily="2" charset="2"/>
              <a:buChar char="v"/>
            </a:pPr>
            <a:r>
              <a:rPr lang="en-US" dirty="0" smtClean="0"/>
              <a:t>Common complications:</a:t>
            </a:r>
            <a:endParaRPr lang="en-US" dirty="0" smtClean="0"/>
          </a:p>
          <a:p>
            <a:r>
              <a:rPr lang="en-US" dirty="0" smtClean="0"/>
              <a:t>Hydrocephalus</a:t>
            </a:r>
            <a:endParaRPr lang="en-US" dirty="0" smtClean="0"/>
          </a:p>
          <a:p>
            <a:r>
              <a:rPr lang="en-US" dirty="0" smtClean="0"/>
              <a:t>Subdural effusion </a:t>
            </a:r>
            <a:endParaRPr lang="en-US" dirty="0" smtClean="0"/>
          </a:p>
          <a:p>
            <a:r>
              <a:rPr lang="en-US" dirty="0" smtClean="0"/>
              <a:t>Brain </a:t>
            </a:r>
            <a:r>
              <a:rPr lang="en-US" dirty="0" err="1" smtClean="0"/>
              <a:t>empyema</a:t>
            </a:r>
            <a:endParaRPr lang="en-US" dirty="0" smtClean="0"/>
          </a:p>
          <a:p>
            <a:r>
              <a:rPr lang="en-US" dirty="0" smtClean="0"/>
              <a:t>Hemiplegia</a:t>
            </a:r>
            <a:endParaRPr lang="en-US" dirty="0" smtClean="0"/>
          </a:p>
          <a:p>
            <a:r>
              <a:rPr lang="en-US" dirty="0" smtClean="0"/>
              <a:t>Brain abscess</a:t>
            </a:r>
            <a:endParaRPr lang="en-US" dirty="0" smtClean="0"/>
          </a:p>
          <a:p>
            <a:pPr>
              <a:buNone/>
            </a:pPr>
            <a:endParaRPr lang="en-US" dirty="0" smtClean="0"/>
          </a:p>
          <a:p>
            <a:pPr>
              <a:buNone/>
            </a:pP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Encephalitis </a:t>
            </a:r>
            <a:endParaRPr lang="en-IN" dirty="0"/>
          </a:p>
        </p:txBody>
      </p:sp>
      <p:sp>
        <p:nvSpPr>
          <p:cNvPr id="3" name="Subtitle 2"/>
          <p:cNvSpPr>
            <a:spLocks noGrp="1"/>
          </p:cNvSpPr>
          <p:nvPr>
            <p:ph type="subTitle" idx="1"/>
          </p:nvPr>
        </p:nvSpPr>
        <p:spPr/>
        <p:txBody>
          <a:bodyPr/>
          <a:lstStyle/>
          <a:p>
            <a:endParaRPr lang="en-IN"/>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pPr marL="341630" indent="-341630">
              <a:lnSpc>
                <a:spcPct val="80000"/>
              </a:lnSpc>
            </a:pPr>
            <a:r>
              <a:rPr lang="en-US" sz="2800" dirty="0" smtClean="0"/>
              <a:t>Encephalitis is an inflammation of the brain tissue due to infection.</a:t>
            </a:r>
            <a:endParaRPr lang="en-US" sz="2800" dirty="0" smtClean="0"/>
          </a:p>
          <a:p>
            <a:pPr marL="341630" indent="-341630">
              <a:lnSpc>
                <a:spcPct val="80000"/>
              </a:lnSpc>
              <a:buNone/>
            </a:pPr>
            <a:endParaRPr lang="en-US" sz="2800" dirty="0" smtClean="0"/>
          </a:p>
          <a:p>
            <a:pPr marL="341630" indent="-341630">
              <a:lnSpc>
                <a:spcPct val="80000"/>
              </a:lnSpc>
            </a:pPr>
            <a:r>
              <a:rPr lang="en-US" sz="2800" dirty="0" smtClean="0"/>
              <a:t>Most often caused by viruses that pass into blood stream and then into cerebral spinal fluid, leading to destruction of neural cells and inflammation of brain parenchyma.</a:t>
            </a:r>
            <a:endParaRPr lang="en-US" sz="2800" dirty="0" smtClean="0"/>
          </a:p>
          <a:p>
            <a:pPr marL="1066800" lvl="1" indent="-266700">
              <a:lnSpc>
                <a:spcPct val="80000"/>
              </a:lnSpc>
            </a:pPr>
            <a:r>
              <a:rPr lang="en-US" sz="2400" dirty="0" smtClean="0"/>
              <a:t>Primary or acute encephalitis</a:t>
            </a:r>
            <a:endParaRPr lang="en-US" sz="2400" dirty="0" smtClean="0"/>
          </a:p>
          <a:p>
            <a:pPr marL="341630" indent="-341630">
              <a:lnSpc>
                <a:spcPct val="80000"/>
              </a:lnSpc>
            </a:pPr>
            <a:r>
              <a:rPr lang="en-US" sz="2800" dirty="0" smtClean="0"/>
              <a:t>May also result from a viral-mediated inflammatory response in the brain following an acute, systemic infection.</a:t>
            </a:r>
            <a:endParaRPr lang="en-US" sz="2800" dirty="0" smtClean="0"/>
          </a:p>
          <a:p>
            <a:pPr marL="1066800" lvl="1" indent="-266700">
              <a:lnSpc>
                <a:spcPct val="80000"/>
              </a:lnSpc>
            </a:pPr>
            <a:r>
              <a:rPr lang="en-US" sz="2400" dirty="0" smtClean="0"/>
              <a:t>Secondary or post-infectious encephalitis</a:t>
            </a:r>
            <a:endParaRPr lang="en-US" sz="2400" dirty="0" smtClean="0"/>
          </a:p>
          <a:p>
            <a:endParaRPr lang="en-US" dirty="0" smtClean="0"/>
          </a:p>
          <a:p>
            <a:r>
              <a:rPr lang="en-US" sz="2600" dirty="0" smtClean="0"/>
              <a:t>Etiology – </a:t>
            </a:r>
            <a:endParaRPr lang="en-US" sz="2600" dirty="0" smtClean="0"/>
          </a:p>
          <a:p>
            <a:r>
              <a:rPr lang="en-US" sz="2600" dirty="0" smtClean="0"/>
              <a:t>Viral/bacterial/fungal/parasite/auto-immune</a:t>
            </a:r>
            <a:endParaRPr lang="en-IN"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Font typeface="Wingdings" panose="05000000000000000000" pitchFamily="2" charset="2"/>
              <a:buChar char="q"/>
            </a:pPr>
            <a:r>
              <a:rPr lang="en-US" dirty="0" smtClean="0"/>
              <a:t>Symptoms – </a:t>
            </a:r>
            <a:endParaRPr lang="en-US" dirty="0" smtClean="0"/>
          </a:p>
          <a:p>
            <a:r>
              <a:rPr lang="en-US" dirty="0" smtClean="0"/>
              <a:t>Infants or younger children: Drowsy, confused and Irritability, Poor appetite, Fever, body stiffness</a:t>
            </a:r>
            <a:endParaRPr lang="en-US" dirty="0" smtClean="0"/>
          </a:p>
          <a:p>
            <a:r>
              <a:rPr lang="en-US" dirty="0" smtClean="0"/>
              <a:t>Adults: Acute onset of fever, headache, confusion, seizure, malaise, stiffness of body, </a:t>
            </a:r>
            <a:r>
              <a:rPr lang="en-US" dirty="0" err="1" smtClean="0"/>
              <a:t>nuchal</a:t>
            </a:r>
            <a:r>
              <a:rPr lang="en-US" dirty="0" smtClean="0"/>
              <a:t> rigidity, vomiting, altered sensorium.</a:t>
            </a:r>
            <a:endParaRPr lang="en-US" dirty="0" smtClean="0"/>
          </a:p>
          <a:p>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q"/>
            </a:pPr>
            <a:r>
              <a:rPr lang="en-US" dirty="0" smtClean="0"/>
              <a:t>Depends on extensive damage to brain can cause coma, cranial nerve palsy, </a:t>
            </a:r>
            <a:r>
              <a:rPr lang="en-US" dirty="0" err="1" smtClean="0"/>
              <a:t>hemiplegia</a:t>
            </a:r>
            <a:r>
              <a:rPr lang="en-US" dirty="0" smtClean="0"/>
              <a:t>, involuntary movements or ataxia type of presentation.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a:t>
            </a:r>
            <a:endParaRPr lang="en-US" dirty="0"/>
          </a:p>
        </p:txBody>
      </p:sp>
      <p:sp>
        <p:nvSpPr>
          <p:cNvPr id="3" name="Content Placeholder 2"/>
          <p:cNvSpPr>
            <a:spLocks noGrp="1"/>
          </p:cNvSpPr>
          <p:nvPr>
            <p:ph idx="1"/>
          </p:nvPr>
        </p:nvSpPr>
        <p:spPr/>
        <p:txBody>
          <a:bodyPr/>
          <a:lstStyle/>
          <a:p>
            <a:pPr>
              <a:buNone/>
            </a:pPr>
            <a:r>
              <a:rPr lang="en-US" dirty="0" smtClean="0"/>
              <a:t>At the end of this lecture, you must know the following points:</a:t>
            </a:r>
            <a:endParaRPr lang="en-US" dirty="0" smtClean="0"/>
          </a:p>
          <a:p>
            <a:r>
              <a:rPr lang="en-US" dirty="0" smtClean="0"/>
              <a:t>Brief introduction about meningitis and encephalitis</a:t>
            </a:r>
            <a:endParaRPr lang="en-US" dirty="0" smtClean="0"/>
          </a:p>
          <a:p>
            <a:r>
              <a:rPr lang="en-US" dirty="0" smtClean="0"/>
              <a:t>PT assessment of meningitis and encephalitis</a:t>
            </a:r>
            <a:endParaRPr lang="en-US" dirty="0" smtClean="0"/>
          </a:p>
          <a:p>
            <a:r>
              <a:rPr lang="en-US" dirty="0" smtClean="0"/>
              <a:t>PT management of meningitis and encephalitis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PT assessment</a:t>
            </a:r>
            <a:endParaRPr lang="en-IN" dirty="0"/>
          </a:p>
        </p:txBody>
      </p:sp>
      <p:sp>
        <p:nvSpPr>
          <p:cNvPr id="3" name="Subtitle 2"/>
          <p:cNvSpPr>
            <a:spLocks noGrp="1"/>
          </p:cNvSpPr>
          <p:nvPr>
            <p:ph type="subTitle" idx="1"/>
          </p:nvPr>
        </p:nvSpPr>
        <p:spPr/>
        <p:txBody>
          <a:bodyPr/>
          <a:lstStyle/>
          <a:p>
            <a:endParaRPr lang="en-IN"/>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Font typeface="Wingdings" panose="05000000000000000000" pitchFamily="2" charset="2"/>
              <a:buChar char="q"/>
            </a:pPr>
            <a:r>
              <a:rPr lang="en-US" dirty="0" smtClean="0"/>
              <a:t>Age – high risk to infants than older children, </a:t>
            </a:r>
            <a:endParaRPr lang="en-US" dirty="0" smtClean="0"/>
          </a:p>
          <a:p>
            <a:endParaRPr lang="en-US" dirty="0" smtClean="0"/>
          </a:p>
          <a:p>
            <a:pPr>
              <a:buFont typeface="Wingdings" panose="05000000000000000000" pitchFamily="2" charset="2"/>
              <a:buChar char="q"/>
            </a:pPr>
            <a:r>
              <a:rPr lang="en-US" dirty="0" smtClean="0"/>
              <a:t>Chief complains – fever cough/cold, chills, irritability, vomiting, headache</a:t>
            </a:r>
            <a:endParaRPr lang="en-US" dirty="0" smtClean="0"/>
          </a:p>
          <a:p>
            <a:r>
              <a:rPr lang="en-US" dirty="0" smtClean="0"/>
              <a:t>Increased in Intracranial Pressure may relate to hydrocephalus and paralysis</a:t>
            </a:r>
            <a:endParaRPr lang="en-US" dirty="0" smtClean="0"/>
          </a:p>
          <a:p>
            <a:pPr>
              <a:buNone/>
            </a:pPr>
            <a:endParaRPr 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514350" indent="-514350">
              <a:buFont typeface="Wingdings" panose="05000000000000000000" pitchFamily="2" charset="2"/>
              <a:buChar char="q"/>
            </a:pPr>
            <a:r>
              <a:rPr lang="en-US" dirty="0" smtClean="0"/>
              <a:t>History </a:t>
            </a:r>
            <a:endParaRPr lang="en-US" dirty="0" smtClean="0"/>
          </a:p>
          <a:p>
            <a:r>
              <a:rPr lang="en-US" dirty="0" smtClean="0"/>
              <a:t>Onset – sudden</a:t>
            </a:r>
            <a:endParaRPr lang="en-US" dirty="0" smtClean="0"/>
          </a:p>
          <a:p>
            <a:r>
              <a:rPr lang="en-US" dirty="0" smtClean="0"/>
              <a:t>Progression – general and neurological symptoms with change in mental status of irritability or convulsion</a:t>
            </a:r>
            <a:endParaRPr lang="en-IN" dirty="0" smtClean="0"/>
          </a:p>
          <a:p>
            <a:r>
              <a:rPr lang="en-US" dirty="0" smtClean="0"/>
              <a:t>Past medical </a:t>
            </a:r>
            <a:r>
              <a:rPr lang="en-US" dirty="0" smtClean="0"/>
              <a:t>history</a:t>
            </a:r>
            <a:endParaRPr lang="en-US" dirty="0" smtClean="0"/>
          </a:p>
          <a:p>
            <a:r>
              <a:rPr lang="en-US" dirty="0" smtClean="0"/>
              <a:t>Recent exposure to ill contacts</a:t>
            </a:r>
            <a:endParaRPr lang="en-US" dirty="0" smtClean="0"/>
          </a:p>
          <a:p>
            <a:r>
              <a:rPr lang="en-US" dirty="0" smtClean="0"/>
              <a:t>Poor socio-economic conditions</a:t>
            </a:r>
            <a:endParaRPr 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q"/>
            </a:pPr>
            <a:r>
              <a:rPr lang="en-US" dirty="0" smtClean="0"/>
              <a:t>On observation – </a:t>
            </a:r>
            <a:endParaRPr lang="en-US" dirty="0" smtClean="0"/>
          </a:p>
          <a:p>
            <a:r>
              <a:rPr lang="en-US" dirty="0" smtClean="0"/>
              <a:t>Posture – Opisthotonus posture </a:t>
            </a:r>
            <a:r>
              <a:rPr lang="en-US" dirty="0" smtClean="0"/>
              <a:t>may be</a:t>
            </a:r>
            <a:r>
              <a:rPr lang="en-US" dirty="0" smtClean="0"/>
              <a:t> observed</a:t>
            </a:r>
            <a:endParaRPr lang="en-US" dirty="0" smtClean="0"/>
          </a:p>
          <a:p>
            <a:r>
              <a:rPr lang="en-US" dirty="0" smtClean="0"/>
              <a:t>Skin integrity</a:t>
            </a:r>
            <a:endParaRPr lang="en-US" dirty="0" smtClean="0"/>
          </a:p>
          <a:p>
            <a:pPr>
              <a:buNone/>
            </a:pPr>
            <a:endParaRPr lang="en-US" dirty="0" smtClean="0"/>
          </a:p>
          <a:p>
            <a:pPr>
              <a:buFont typeface="Wingdings" panose="05000000000000000000" pitchFamily="2" charset="2"/>
              <a:buChar char="q"/>
            </a:pPr>
            <a:r>
              <a:rPr lang="en-US" dirty="0" smtClean="0"/>
              <a:t>Chest examination – </a:t>
            </a:r>
            <a:endParaRPr lang="en-US" dirty="0" smtClean="0"/>
          </a:p>
          <a:p>
            <a:r>
              <a:rPr lang="en-US" dirty="0" smtClean="0"/>
              <a:t>Rate, rhythm, </a:t>
            </a:r>
            <a:r>
              <a:rPr lang="en-US" dirty="0" smtClean="0"/>
              <a:t>symmetry</a:t>
            </a:r>
            <a:endParaRPr lang="en-US" dirty="0" smtClean="0"/>
          </a:p>
          <a:p>
            <a:r>
              <a:rPr lang="en-US" dirty="0" smtClean="0"/>
              <a:t>Abnormal breath sounds</a:t>
            </a:r>
            <a:endParaRPr lang="en-US" dirty="0" smtClean="0"/>
          </a:p>
          <a:p>
            <a:r>
              <a:rPr lang="en-US" dirty="0" smtClean="0"/>
              <a:t>Cough strength </a:t>
            </a:r>
            <a:endParaRPr lang="en-US" dirty="0" smtClean="0"/>
          </a:p>
          <a:p>
            <a:r>
              <a:rPr lang="en-US" dirty="0" smtClean="0"/>
              <a:t>Artificial </a:t>
            </a:r>
            <a:r>
              <a:rPr lang="en-US" dirty="0" smtClean="0"/>
              <a:t>respiration if any</a:t>
            </a:r>
            <a:endParaRPr 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229600" cy="4876800"/>
          </a:xfrm>
        </p:spPr>
        <p:txBody>
          <a:bodyPr>
            <a:normAutofit fontScale="85000" lnSpcReduction="20000"/>
          </a:bodyPr>
          <a:lstStyle/>
          <a:p>
            <a:pPr>
              <a:buFont typeface="Wingdings" panose="05000000000000000000" pitchFamily="2" charset="2"/>
              <a:buChar char="q"/>
            </a:pPr>
            <a:r>
              <a:rPr lang="en-US" dirty="0" smtClean="0"/>
              <a:t>On examination – </a:t>
            </a:r>
            <a:endParaRPr lang="en-US" dirty="0" smtClean="0"/>
          </a:p>
          <a:p>
            <a:r>
              <a:rPr lang="en-US" dirty="0" smtClean="0"/>
              <a:t>Baseline vitals</a:t>
            </a:r>
            <a:endParaRPr lang="en-US" dirty="0" smtClean="0"/>
          </a:p>
          <a:p>
            <a:r>
              <a:rPr lang="en-US" dirty="0" smtClean="0"/>
              <a:t>Higher mental function assessment:</a:t>
            </a:r>
            <a:endParaRPr lang="en-US" dirty="0" smtClean="0"/>
          </a:p>
          <a:p>
            <a:r>
              <a:rPr lang="en-US" dirty="0" smtClean="0"/>
              <a:t>Level of consciousness – GCS or RLA</a:t>
            </a:r>
            <a:endParaRPr lang="en-US" dirty="0" smtClean="0"/>
          </a:p>
          <a:p>
            <a:r>
              <a:rPr lang="en-US" dirty="0" smtClean="0"/>
              <a:t>All Cranial nerve examinations – 7</a:t>
            </a:r>
            <a:r>
              <a:rPr lang="en-US" baseline="30000" dirty="0" smtClean="0"/>
              <a:t>th</a:t>
            </a:r>
            <a:r>
              <a:rPr lang="en-US" dirty="0" smtClean="0"/>
              <a:t>, 8</a:t>
            </a:r>
            <a:r>
              <a:rPr lang="en-US" baseline="30000" dirty="0" smtClean="0"/>
              <a:t>th</a:t>
            </a:r>
            <a:r>
              <a:rPr lang="en-US" dirty="0" smtClean="0"/>
              <a:t>, 9</a:t>
            </a:r>
            <a:r>
              <a:rPr lang="en-US" baseline="30000" dirty="0" smtClean="0"/>
              <a:t>th</a:t>
            </a:r>
            <a:r>
              <a:rPr lang="en-US" dirty="0" smtClean="0"/>
              <a:t>, 12</a:t>
            </a:r>
            <a:r>
              <a:rPr lang="en-US" baseline="30000" dirty="0" smtClean="0"/>
              <a:t>th</a:t>
            </a:r>
            <a:r>
              <a:rPr lang="en-US" dirty="0" smtClean="0"/>
              <a:t> </a:t>
            </a:r>
            <a:endParaRPr lang="en-US" dirty="0" smtClean="0"/>
          </a:p>
          <a:p>
            <a:r>
              <a:rPr lang="en-US" dirty="0" smtClean="0"/>
              <a:t>Orientation, attention, memory</a:t>
            </a:r>
            <a:endParaRPr lang="en-US" dirty="0" smtClean="0"/>
          </a:p>
          <a:p>
            <a:endParaRPr lang="en-US" dirty="0" smtClean="0"/>
          </a:p>
          <a:p>
            <a:r>
              <a:rPr lang="en-US" dirty="0" smtClean="0"/>
              <a:t>Perceptual examination – </a:t>
            </a:r>
            <a:endParaRPr lang="en-US" dirty="0" smtClean="0"/>
          </a:p>
          <a:p>
            <a:pPr marL="514350" indent="-514350">
              <a:buAutoNum type="arabicPeriod"/>
            </a:pPr>
            <a:r>
              <a:rPr lang="en-US" dirty="0" smtClean="0"/>
              <a:t>Body scheme disorders</a:t>
            </a:r>
            <a:endParaRPr lang="en-US" dirty="0" smtClean="0"/>
          </a:p>
          <a:p>
            <a:pPr marL="514350" indent="-514350">
              <a:buAutoNum type="arabicPeriod"/>
            </a:pPr>
            <a:r>
              <a:rPr lang="en-US" dirty="0" smtClean="0"/>
              <a:t>Spatial relation disorders</a:t>
            </a:r>
            <a:endParaRPr lang="en-US" dirty="0" smtClean="0"/>
          </a:p>
          <a:p>
            <a:pPr marL="514350" indent="-514350">
              <a:buAutoNum type="arabicPeriod"/>
            </a:pPr>
            <a:r>
              <a:rPr lang="en-US" dirty="0" smtClean="0"/>
              <a:t>Visual body perception </a:t>
            </a:r>
            <a:r>
              <a:rPr lang="en-US" dirty="0" err="1" smtClean="0"/>
              <a:t>agnosia</a:t>
            </a:r>
            <a:r>
              <a:rPr lang="en-US" dirty="0" smtClean="0"/>
              <a:t> and </a:t>
            </a:r>
            <a:r>
              <a:rPr lang="en-US" dirty="0" err="1" smtClean="0"/>
              <a:t>apraxia</a:t>
            </a:r>
            <a:endParaRPr lang="en-US"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Vision, hearing, speech, swallowing</a:t>
            </a:r>
            <a:endParaRPr lang="en-US" dirty="0" smtClean="0"/>
          </a:p>
          <a:p>
            <a:r>
              <a:rPr lang="en-US" dirty="0" smtClean="0"/>
              <a:t>Behavior, Judgment, problem solving and learning ability</a:t>
            </a:r>
            <a:endParaRPr lang="en-US" dirty="0" smtClean="0"/>
          </a:p>
          <a:p>
            <a:endParaRPr lang="en-US" dirty="0" smtClean="0"/>
          </a:p>
          <a:p>
            <a:r>
              <a:rPr lang="en-US" dirty="0" smtClean="0"/>
              <a:t>Motor examination:</a:t>
            </a:r>
            <a:endParaRPr lang="en-US" dirty="0" smtClean="0"/>
          </a:p>
          <a:p>
            <a:pPr>
              <a:buNone/>
            </a:pPr>
            <a:r>
              <a:rPr lang="en-US" dirty="0" smtClean="0"/>
              <a:t>Tone,</a:t>
            </a:r>
            <a:endParaRPr lang="en-US" dirty="0" smtClean="0"/>
          </a:p>
          <a:p>
            <a:pPr>
              <a:buNone/>
            </a:pPr>
            <a:r>
              <a:rPr lang="en-US" dirty="0" smtClean="0"/>
              <a:t>ROM, </a:t>
            </a:r>
            <a:endParaRPr lang="en-US" dirty="0" smtClean="0"/>
          </a:p>
          <a:p>
            <a:pPr>
              <a:buNone/>
            </a:pPr>
            <a:r>
              <a:rPr lang="en-US" dirty="0" smtClean="0"/>
              <a:t>Reflexes </a:t>
            </a:r>
            <a:endParaRPr lang="en-US" dirty="0" smtClean="0"/>
          </a:p>
          <a:p>
            <a:pPr>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r>
              <a:rPr lang="en-US" dirty="0" smtClean="0"/>
              <a:t>Sensory examination: </a:t>
            </a:r>
            <a:endParaRPr lang="en-US" dirty="0" smtClean="0"/>
          </a:p>
          <a:p>
            <a:pPr>
              <a:buNone/>
            </a:pPr>
            <a:r>
              <a:rPr lang="en-US" dirty="0" smtClean="0"/>
              <a:t> </a:t>
            </a:r>
            <a:r>
              <a:rPr lang="en-US" dirty="0" smtClean="0"/>
              <a:t>cortical </a:t>
            </a:r>
            <a:r>
              <a:rPr lang="en-US" dirty="0" smtClean="0"/>
              <a:t>sensations – stereognosis, 2 point discrimination, tactile localization, barognosis, graphesthesia</a:t>
            </a:r>
            <a:endParaRPr lang="en-US" dirty="0" smtClean="0"/>
          </a:p>
          <a:p>
            <a:r>
              <a:rPr lang="en-US" dirty="0" smtClean="0"/>
              <a:t>Balance and co-ordination tests</a:t>
            </a:r>
            <a:endParaRPr lang="en-US" dirty="0" smtClean="0"/>
          </a:p>
          <a:p>
            <a:r>
              <a:rPr lang="en-US" dirty="0" smtClean="0"/>
              <a:t>Fatigue</a:t>
            </a:r>
            <a:endParaRPr lang="en-US" dirty="0" smtClean="0"/>
          </a:p>
          <a:p>
            <a:r>
              <a:rPr lang="en-US" dirty="0" smtClean="0"/>
              <a:t>Functional assessment:</a:t>
            </a:r>
            <a:endParaRPr lang="en-US" dirty="0" smtClean="0"/>
          </a:p>
          <a:p>
            <a:r>
              <a:rPr lang="en-US" dirty="0" smtClean="0"/>
              <a:t>Bed mobility, Transfer activities, ADL’s activity</a:t>
            </a:r>
            <a:endParaRPr lang="en-US" dirty="0" smtClean="0"/>
          </a:p>
          <a:p>
            <a:r>
              <a:rPr lang="en-US" dirty="0" smtClean="0"/>
              <a:t>Gait – pattern and parameters</a:t>
            </a:r>
            <a:endParaRPr lang="en-US"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It must be taken into consideration that, in some cases of autonomic nervous system dysfunction, patient may have orthostatic hypotension.</a:t>
            </a:r>
            <a:endParaRPr lang="en-US"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PT management</a:t>
            </a:r>
            <a:endParaRPr lang="en-IN" dirty="0"/>
          </a:p>
        </p:txBody>
      </p:sp>
      <p:sp>
        <p:nvSpPr>
          <p:cNvPr id="3" name="Subtitle 2"/>
          <p:cNvSpPr>
            <a:spLocks noGrp="1"/>
          </p:cNvSpPr>
          <p:nvPr>
            <p:ph type="subTitle" idx="1"/>
          </p:nvPr>
        </p:nvSpPr>
        <p:spPr/>
        <p:txBody>
          <a:bodyPr/>
          <a:lstStyle/>
          <a:p>
            <a:endParaRPr lang="en-IN"/>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acute ICU management</a:t>
            </a:r>
            <a:endParaRPr lang="en-IN" dirty="0"/>
          </a:p>
        </p:txBody>
      </p:sp>
      <p:sp>
        <p:nvSpPr>
          <p:cNvPr id="3" name="Content Placeholder 2"/>
          <p:cNvSpPr>
            <a:spLocks noGrp="1"/>
          </p:cNvSpPr>
          <p:nvPr>
            <p:ph idx="1"/>
          </p:nvPr>
        </p:nvSpPr>
        <p:spPr/>
        <p:txBody>
          <a:bodyPr/>
          <a:lstStyle/>
          <a:p>
            <a:r>
              <a:rPr lang="en-US" dirty="0" smtClean="0"/>
              <a:t>Improve level of alertness &amp; Physical function.</a:t>
            </a:r>
            <a:endParaRPr lang="en-US" dirty="0" smtClean="0"/>
          </a:p>
          <a:p>
            <a:r>
              <a:rPr lang="en-US" dirty="0" smtClean="0"/>
              <a:t>Reduce Risk of secondary impairment.</a:t>
            </a:r>
            <a:endParaRPr lang="en-US" dirty="0" smtClean="0"/>
          </a:p>
          <a:p>
            <a:r>
              <a:rPr lang="en-IN" dirty="0" smtClean="0"/>
              <a:t>Chest prophylaxis</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Terms </a:t>
            </a:r>
            <a:endParaRPr lang="en-IN" dirty="0"/>
          </a:p>
        </p:txBody>
      </p:sp>
      <p:sp>
        <p:nvSpPr>
          <p:cNvPr id="3" name="Content Placeholder 2"/>
          <p:cNvSpPr>
            <a:spLocks noGrp="1"/>
          </p:cNvSpPr>
          <p:nvPr>
            <p:ph idx="1"/>
          </p:nvPr>
        </p:nvSpPr>
        <p:spPr/>
        <p:txBody>
          <a:bodyPr/>
          <a:lstStyle/>
          <a:p>
            <a:pPr>
              <a:lnSpc>
                <a:spcPct val="80000"/>
              </a:lnSpc>
            </a:pPr>
            <a:r>
              <a:rPr lang="en-US" dirty="0" smtClean="0"/>
              <a:t>Meningitis – Inflammation and infection of the meninges</a:t>
            </a:r>
            <a:endParaRPr lang="en-US" dirty="0" smtClean="0"/>
          </a:p>
          <a:p>
            <a:pPr>
              <a:lnSpc>
                <a:spcPct val="80000"/>
              </a:lnSpc>
            </a:pPr>
            <a:r>
              <a:rPr lang="en-US" dirty="0" smtClean="0"/>
              <a:t>Encephalitis – Infection and inflammation  of the brain parenchyma</a:t>
            </a:r>
            <a:endParaRPr lang="en-US" dirty="0" smtClean="0"/>
          </a:p>
          <a:p>
            <a:pPr>
              <a:lnSpc>
                <a:spcPct val="80000"/>
              </a:lnSpc>
              <a:buNone/>
            </a:pPr>
            <a:endParaRPr lang="en-US" dirty="0" smtClean="0"/>
          </a:p>
          <a:p>
            <a:pPr>
              <a:lnSpc>
                <a:spcPct val="80000"/>
              </a:lnSpc>
            </a:pPr>
            <a:r>
              <a:rPr lang="en-US" dirty="0" smtClean="0"/>
              <a:t>Meningoencephalitis – Inflammation of brain + meninges</a:t>
            </a:r>
            <a:endParaRPr lang="en-US" dirty="0" smtClean="0"/>
          </a:p>
          <a:p>
            <a:pPr>
              <a:lnSpc>
                <a:spcPct val="80000"/>
              </a:lnSpc>
            </a:pPr>
            <a:r>
              <a:rPr lang="en-US" dirty="0" smtClean="0"/>
              <a:t>Aseptic meningitis – Inflammation of meninges with sterile CSF</a:t>
            </a:r>
            <a:endParaRPr lang="en-I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US" dirty="0" smtClean="0"/>
              <a:t>(1) </a:t>
            </a:r>
            <a:r>
              <a:rPr lang="en-US" dirty="0" smtClean="0"/>
              <a:t>Respiratory care:</a:t>
            </a:r>
            <a:endParaRPr lang="en-US" dirty="0" smtClean="0"/>
          </a:p>
          <a:p>
            <a:r>
              <a:rPr lang="en-US" dirty="0" smtClean="0"/>
              <a:t>Suction/Postural drainage- Avoid head down position in  increased ICP .</a:t>
            </a:r>
            <a:endParaRPr lang="en-US" dirty="0" smtClean="0"/>
          </a:p>
          <a:p>
            <a:r>
              <a:rPr lang="en-US" dirty="0" smtClean="0"/>
              <a:t>Percussion</a:t>
            </a:r>
            <a:endParaRPr lang="en-US" dirty="0" smtClean="0"/>
          </a:p>
          <a:p>
            <a:r>
              <a:rPr lang="en-US" dirty="0" smtClean="0"/>
              <a:t>Vibration</a:t>
            </a:r>
            <a:endParaRPr lang="en-US"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92500" lnSpcReduction="10000"/>
          </a:bodyPr>
          <a:lstStyle/>
          <a:p>
            <a:pPr marL="514350" indent="-514350">
              <a:buNone/>
            </a:pPr>
            <a:r>
              <a:rPr lang="en-US" dirty="0" smtClean="0"/>
              <a:t>(</a:t>
            </a:r>
            <a:r>
              <a:rPr lang="en-US" u="sng" dirty="0" smtClean="0"/>
              <a:t>2</a:t>
            </a:r>
            <a:r>
              <a:rPr lang="en-US" u="sng" dirty="0" smtClean="0"/>
              <a:t>)Positioning </a:t>
            </a:r>
            <a:r>
              <a:rPr lang="en-US" u="sng" dirty="0" smtClean="0"/>
              <a:t>to maintain proper body alignment</a:t>
            </a:r>
            <a:r>
              <a:rPr lang="en-US" dirty="0" smtClean="0"/>
              <a:t>. Limbs must be supported in a position of function. Do not allow flaccid limbs to rest unsupported. </a:t>
            </a:r>
            <a:endParaRPr lang="en-US" dirty="0" smtClean="0"/>
          </a:p>
          <a:p>
            <a:pPr marL="514350" indent="-514350">
              <a:buNone/>
            </a:pPr>
            <a:r>
              <a:rPr lang="en-US" dirty="0" smtClean="0"/>
              <a:t>	When turning the patient, maintain alignment. </a:t>
            </a:r>
            <a:endParaRPr lang="en-US" dirty="0" smtClean="0"/>
          </a:p>
          <a:p>
            <a:pPr>
              <a:lnSpc>
                <a:spcPct val="90000"/>
              </a:lnSpc>
              <a:buNone/>
            </a:pPr>
            <a:r>
              <a:rPr lang="en-US" dirty="0" smtClean="0"/>
              <a:t>	  Utilize a foot board at the end of the bed to decrease the possibility of foot drop. </a:t>
            </a:r>
            <a:endParaRPr lang="en-US" dirty="0" smtClean="0"/>
          </a:p>
          <a:p>
            <a:pPr>
              <a:lnSpc>
                <a:spcPct val="90000"/>
              </a:lnSpc>
              <a:buNone/>
            </a:pPr>
            <a:r>
              <a:rPr lang="en-US" dirty="0" smtClean="0"/>
              <a:t>(</a:t>
            </a:r>
            <a:r>
              <a:rPr lang="en-US" dirty="0" smtClean="0"/>
              <a:t>3</a:t>
            </a:r>
            <a:r>
              <a:rPr lang="en-US" dirty="0" smtClean="0"/>
              <a:t>) </a:t>
            </a:r>
            <a:r>
              <a:rPr lang="en-US" dirty="0" smtClean="0"/>
              <a:t>Passive ROM exercises must be provided for the unconscious patient </a:t>
            </a:r>
            <a:r>
              <a:rPr lang="en-US" u="sng" dirty="0" smtClean="0"/>
              <a:t>to prevent contractures &amp;</a:t>
            </a:r>
            <a:r>
              <a:rPr lang="en-US" dirty="0" smtClean="0"/>
              <a:t> </a:t>
            </a:r>
            <a:r>
              <a:rPr lang="en-US" u="sng" dirty="0" smtClean="0"/>
              <a:t>deep venous thrombosis.</a:t>
            </a:r>
            <a:endParaRPr lang="en-US" u="sng" dirty="0" smtClean="0"/>
          </a:p>
          <a:p>
            <a:pPr marL="514350" indent="-514350">
              <a:buNone/>
            </a:pPr>
            <a:endParaRPr lang="en-US"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nSpc>
                <a:spcPct val="90000"/>
              </a:lnSpc>
              <a:buNone/>
            </a:pPr>
            <a:r>
              <a:rPr lang="en-US" dirty="0" smtClean="0"/>
              <a:t>(4) </a:t>
            </a:r>
            <a:r>
              <a:rPr lang="en-US" dirty="0" smtClean="0"/>
              <a:t>Splints can be used for proper positioning and to </a:t>
            </a:r>
            <a:r>
              <a:rPr lang="en-US" u="sng" dirty="0" smtClean="0"/>
              <a:t>prevent contractures</a:t>
            </a:r>
            <a:r>
              <a:rPr lang="en-US" dirty="0" smtClean="0"/>
              <a:t>.</a:t>
            </a:r>
            <a:endParaRPr lang="en-US" dirty="0" smtClean="0"/>
          </a:p>
          <a:p>
            <a:pPr>
              <a:lnSpc>
                <a:spcPct val="90000"/>
              </a:lnSpc>
              <a:buNone/>
            </a:pPr>
            <a:r>
              <a:rPr lang="en-US" dirty="0" smtClean="0"/>
              <a:t>(5) </a:t>
            </a:r>
            <a:r>
              <a:rPr lang="en-US" dirty="0" smtClean="0"/>
              <a:t>Precautions must be taken </a:t>
            </a:r>
            <a:r>
              <a:rPr lang="en-US" u="sng" dirty="0" smtClean="0"/>
              <a:t>to prevent the development of pressure sores</a:t>
            </a:r>
            <a:r>
              <a:rPr lang="en-US" dirty="0" smtClean="0"/>
              <a:t>.</a:t>
            </a:r>
            <a:endParaRPr lang="en-US" dirty="0" smtClean="0"/>
          </a:p>
          <a:p>
            <a:pPr>
              <a:lnSpc>
                <a:spcPct val="90000"/>
              </a:lnSpc>
              <a:buNone/>
            </a:pPr>
            <a:r>
              <a:rPr lang="en-US" dirty="0" smtClean="0"/>
              <a:t>    Utilize a protective mattress such as water bed  or  air  bed. </a:t>
            </a:r>
            <a:endParaRPr lang="en-US" dirty="0" smtClean="0"/>
          </a:p>
          <a:p>
            <a:pPr>
              <a:lnSpc>
                <a:spcPct val="90000"/>
              </a:lnSpc>
              <a:buNone/>
            </a:pPr>
            <a:r>
              <a:rPr lang="en-US" dirty="0" smtClean="0"/>
              <a:t>    Change the patient's position at least every two hours. </a:t>
            </a:r>
            <a:endParaRPr lang="en-US" dirty="0" smtClean="0"/>
          </a:p>
          <a:p>
            <a:pPr>
              <a:lnSpc>
                <a:spcPct val="90000"/>
              </a:lnSpc>
              <a:buNone/>
            </a:pPr>
            <a:endParaRPr lang="en-US" dirty="0" smtClean="0"/>
          </a:p>
          <a:p>
            <a:pPr>
              <a:buNone/>
            </a:pPr>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pPr>
              <a:buNone/>
            </a:pPr>
            <a:r>
              <a:rPr lang="en-US" dirty="0" smtClean="0"/>
              <a:t>(6) Improving Arousal through Sensory Stimulation/ coma stimulation therapy</a:t>
            </a:r>
            <a:endParaRPr lang="en-US" dirty="0" smtClean="0"/>
          </a:p>
          <a:p>
            <a:r>
              <a:rPr lang="en-US" dirty="0" smtClean="0"/>
              <a:t>Visual &amp; Auditory Stimulation</a:t>
            </a:r>
            <a:endParaRPr lang="en-US" dirty="0" smtClean="0"/>
          </a:p>
          <a:p>
            <a:r>
              <a:rPr lang="en-US" dirty="0" smtClean="0"/>
              <a:t>Olfactory stimulation</a:t>
            </a:r>
            <a:endParaRPr lang="en-US" dirty="0" smtClean="0"/>
          </a:p>
          <a:p>
            <a:r>
              <a:rPr lang="en-US" dirty="0" smtClean="0"/>
              <a:t>Tactile stimulation by turning, use of different textured materials, bathing and dressing etc.</a:t>
            </a:r>
            <a:endParaRPr lang="en-US" dirty="0" smtClean="0"/>
          </a:p>
          <a:p>
            <a:r>
              <a:rPr lang="en-US" dirty="0" smtClean="0"/>
              <a:t>Vestibular stimulation by neck ROM, rolling on a mat, gradual head up or pushing pt. in a wheel chair</a:t>
            </a:r>
            <a:endParaRPr lang="en-US"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US" dirty="0" smtClean="0"/>
              <a:t>(7) Early mobilisation </a:t>
            </a:r>
            <a:endParaRPr lang="en-US" dirty="0" smtClean="0"/>
          </a:p>
          <a:p>
            <a:r>
              <a:rPr lang="en-US" dirty="0" smtClean="0"/>
              <a:t>Functional transfer training techniques</a:t>
            </a:r>
            <a:endParaRPr lang="en-US" dirty="0" smtClean="0"/>
          </a:p>
          <a:p>
            <a:r>
              <a:rPr lang="en-US" dirty="0" smtClean="0"/>
              <a:t>Use of tilt table-for alertness &amp; weight </a:t>
            </a:r>
            <a:r>
              <a:rPr lang="en-US" dirty="0" smtClean="0"/>
              <a:t>bearing</a:t>
            </a:r>
            <a:endParaRPr lang="en-US" dirty="0" smtClean="0"/>
          </a:p>
          <a:p>
            <a:pPr>
              <a:buNone/>
            </a:pPr>
            <a:endParaRPr lang="en-IN"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In Chronic/Community management</a:t>
            </a:r>
            <a:endParaRPr lang="en-IN"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US" dirty="0" smtClean="0"/>
              <a:t>Depends on patients presentation of Hemiplegia or involuntary movement disorder, ataxia presentation accordingly symptomatic management is tailor made for that patient.</a:t>
            </a:r>
            <a:endParaRPr lang="en-US" dirty="0" smtClean="0"/>
          </a:p>
          <a:p>
            <a:pPr>
              <a:buNone/>
            </a:pPr>
            <a:endParaRPr lang="en-US"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a:xfrm>
            <a:off x="457200" y="1600200"/>
            <a:ext cx="8229600" cy="5029200"/>
          </a:xfrm>
        </p:spPr>
        <p:txBody>
          <a:bodyPr>
            <a:normAutofit fontScale="92500" lnSpcReduction="20000"/>
          </a:bodyPr>
          <a:lstStyle/>
          <a:p>
            <a:pPr>
              <a:buFont typeface="Wingdings" panose="05000000000000000000" pitchFamily="2" charset="2"/>
              <a:buChar char="v"/>
            </a:pPr>
            <a:r>
              <a:rPr lang="en-US" dirty="0" smtClean="0"/>
              <a:t>Intervention goals for inflammatory CNS disorders</a:t>
            </a:r>
            <a:endParaRPr lang="en-US" dirty="0" smtClean="0"/>
          </a:p>
          <a:p>
            <a:r>
              <a:rPr lang="en-US" dirty="0" smtClean="0"/>
              <a:t>Optimize postural control (To maintain posture against gravity and the ability to automatically adjust before and continuously during movement)</a:t>
            </a:r>
            <a:endParaRPr lang="en-US" dirty="0" smtClean="0"/>
          </a:p>
          <a:p>
            <a:r>
              <a:rPr lang="en-US" dirty="0" smtClean="0"/>
              <a:t>Selective, voluntary movement patterns within functional activities are optimized</a:t>
            </a:r>
            <a:endParaRPr lang="en-US" dirty="0" smtClean="0"/>
          </a:p>
          <a:p>
            <a:r>
              <a:rPr lang="en-US" dirty="0" smtClean="0"/>
              <a:t>Performance of functional activities is enhanced.</a:t>
            </a:r>
            <a:endParaRPr lang="en-US" dirty="0" smtClean="0"/>
          </a:p>
          <a:p>
            <a:r>
              <a:rPr lang="en-US" dirty="0" smtClean="0"/>
              <a:t>Integration of sensory information is enhanced.</a:t>
            </a:r>
            <a:endParaRPr lang="en-US" dirty="0" smtClean="0"/>
          </a:p>
          <a:p>
            <a:r>
              <a:rPr lang="en-US" dirty="0" smtClean="0"/>
              <a:t>Cognitive status and Psychosocial responses are optimized.</a:t>
            </a:r>
            <a:endParaRPr lang="en-US"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514350" indent="-514350">
              <a:buAutoNum type="arabicParenBoth"/>
            </a:pPr>
            <a:r>
              <a:rPr lang="en-US" dirty="0" smtClean="0"/>
              <a:t>For postural control</a:t>
            </a:r>
            <a:endParaRPr lang="en-US" dirty="0" smtClean="0"/>
          </a:p>
          <a:p>
            <a:r>
              <a:rPr lang="en-US" dirty="0" smtClean="0"/>
              <a:t>Mirror</a:t>
            </a:r>
            <a:endParaRPr lang="en-US" dirty="0" smtClean="0"/>
          </a:p>
          <a:p>
            <a:r>
              <a:rPr lang="en-US" dirty="0" smtClean="0"/>
              <a:t>Put book on head or holding stick overhead</a:t>
            </a:r>
            <a:endParaRPr lang="en-US" dirty="0" smtClean="0"/>
          </a:p>
          <a:p>
            <a:r>
              <a:rPr lang="en-US" dirty="0" smtClean="0"/>
              <a:t>Joint approximation</a:t>
            </a:r>
            <a:endParaRPr lang="en-US" dirty="0" smtClean="0"/>
          </a:p>
          <a:p>
            <a:r>
              <a:rPr lang="en-US" dirty="0" smtClean="0"/>
              <a:t>Static force plates</a:t>
            </a:r>
            <a:endParaRPr lang="en-US" dirty="0" smtClean="0"/>
          </a:p>
          <a:p>
            <a:r>
              <a:rPr lang="en-US" dirty="0" smtClean="0"/>
              <a:t>EMG biofeedback</a:t>
            </a:r>
            <a:endParaRPr lang="en-US" dirty="0" smtClean="0"/>
          </a:p>
          <a:p>
            <a:endParaRPr lang="en-IN"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IN" dirty="0" smtClean="0"/>
              <a:t>(2) For facilitation of voluntary movement patterns and improve muscle performance</a:t>
            </a:r>
            <a:endParaRPr lang="en-IN" dirty="0" smtClean="0"/>
          </a:p>
          <a:p>
            <a:r>
              <a:rPr lang="en-US" dirty="0" smtClean="0"/>
              <a:t>Electrical stimulation and facilitatory technique</a:t>
            </a:r>
            <a:endParaRPr lang="en-US" dirty="0" smtClean="0"/>
          </a:p>
          <a:p>
            <a:r>
              <a:rPr lang="en-US" dirty="0" smtClean="0"/>
              <a:t>Mat exercises</a:t>
            </a:r>
            <a:endParaRPr lang="en-US" dirty="0" smtClean="0"/>
          </a:p>
          <a:p>
            <a:r>
              <a:rPr lang="en-US" dirty="0" smtClean="0"/>
              <a:t>PNF techniques</a:t>
            </a:r>
            <a:endParaRPr lang="en-US" dirty="0" smtClean="0"/>
          </a:p>
          <a:p>
            <a:r>
              <a:rPr lang="en-US" dirty="0" smtClean="0"/>
              <a:t>Eccentric muscle training</a:t>
            </a:r>
            <a:endParaRPr lang="en-US" dirty="0" smtClean="0"/>
          </a:p>
          <a:p>
            <a:r>
              <a:rPr lang="en-US" dirty="0" smtClean="0"/>
              <a:t>Followed by Resistance training program </a:t>
            </a:r>
            <a:endParaRPr lang="en-US" dirty="0" smtClean="0"/>
          </a:p>
          <a:p>
            <a:pPr>
              <a:buNone/>
            </a:pPr>
            <a:endParaRPr lang="en-IN"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For hypertonicity – </a:t>
            </a:r>
            <a:endParaRPr lang="en-US" dirty="0" smtClean="0"/>
          </a:p>
          <a:p>
            <a:pPr>
              <a:buNone/>
            </a:pPr>
            <a:r>
              <a:rPr lang="en-US" dirty="0" smtClean="0"/>
              <a:t>Inhibitory techniques</a:t>
            </a:r>
            <a:endParaRPr lang="en-US" dirty="0" smtClean="0"/>
          </a:p>
          <a:p>
            <a:pPr>
              <a:buNone/>
            </a:pPr>
            <a:r>
              <a:rPr lang="en-US" dirty="0" smtClean="0"/>
              <a:t>Weight bearing exercises</a:t>
            </a:r>
            <a:endParaRPr lang="en-US" dirty="0" smtClean="0"/>
          </a:p>
          <a:p>
            <a:pPr>
              <a:buNone/>
            </a:pPr>
            <a:r>
              <a:rPr lang="en-US" dirty="0" smtClean="0"/>
              <a:t>Diagonal pattern of ADL’s can be incorporated as of functional PNF exercises for enhancing motor control.</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Meningitis </a:t>
            </a:r>
            <a:endParaRPr lang="en-IN" dirty="0"/>
          </a:p>
        </p:txBody>
      </p:sp>
      <p:sp>
        <p:nvSpPr>
          <p:cNvPr id="3" name="Subtitle 2"/>
          <p:cNvSpPr>
            <a:spLocks noGrp="1"/>
          </p:cNvSpPr>
          <p:nvPr>
            <p:ph type="subTitle" idx="1"/>
          </p:nvPr>
        </p:nvSpPr>
        <p:spPr/>
        <p:txBody>
          <a:bodyPr/>
          <a:lstStyle/>
          <a:p>
            <a:endParaRPr lang="en-IN"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(3) Integration of sensory information by continuous inputs of touch, proprioceptive, auditory, visual and vestibular.</a:t>
            </a:r>
            <a:endParaRPr lang="en-US" dirty="0" smtClean="0"/>
          </a:p>
          <a:p>
            <a:r>
              <a:rPr lang="en-US" dirty="0" smtClean="0"/>
              <a:t>Add motivated verbal cues</a:t>
            </a:r>
            <a:endParaRPr lang="en-US" dirty="0" smtClean="0"/>
          </a:p>
          <a:p>
            <a:r>
              <a:rPr lang="en-US" dirty="0" smtClean="0"/>
              <a:t>Use of verticality (midline crossing activities)</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None/>
            </a:pPr>
            <a:r>
              <a:rPr lang="en-US" dirty="0" smtClean="0"/>
              <a:t>(4) Performance of functional recreational activities </a:t>
            </a:r>
            <a:endParaRPr lang="en-US" dirty="0" smtClean="0"/>
          </a:p>
          <a:p>
            <a:pPr>
              <a:buNone/>
            </a:pPr>
            <a:r>
              <a:rPr lang="en-US" dirty="0" smtClean="0"/>
              <a:t>ADL activity training begins from simple task like picking up objects, holding objects, drinking water from glass, combing hairs (use of one limb/segment)</a:t>
            </a:r>
            <a:endParaRPr lang="en-US" dirty="0" smtClean="0"/>
          </a:p>
          <a:p>
            <a:pPr>
              <a:buNone/>
            </a:pPr>
            <a:r>
              <a:rPr lang="en-US" dirty="0" smtClean="0"/>
              <a:t>to complex task like standing up from chair (use of upper and lower body) </a:t>
            </a:r>
            <a:endParaRPr lang="en-US" dirty="0" smtClean="0"/>
          </a:p>
          <a:p>
            <a:pPr>
              <a:buNone/>
            </a:pPr>
            <a:r>
              <a:rPr lang="en-US" dirty="0" smtClean="0"/>
              <a:t>further progressing to moving in and out of car (</a:t>
            </a:r>
            <a:r>
              <a:rPr lang="en-US" dirty="0" err="1" smtClean="0"/>
              <a:t>multisegment</a:t>
            </a:r>
            <a:r>
              <a:rPr lang="en-US" dirty="0" smtClean="0"/>
              <a:t> body function)</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dirty="0" smtClean="0"/>
              <a:t>(5) Cognitive status and Psychosocial counseling to patient, care givers or family members</a:t>
            </a:r>
            <a:endParaRPr lang="en-US" dirty="0" smtClean="0"/>
          </a:p>
          <a:p>
            <a:r>
              <a:rPr lang="en-US" dirty="0" smtClean="0"/>
              <a:t>Changes in mentation, perception of events and memory loses present as challenging for therapist as well as to patient, care givers or family members.</a:t>
            </a:r>
            <a:endParaRPr lang="en-US" dirty="0" smtClean="0"/>
          </a:p>
          <a:p>
            <a:endParaRPr lang="en-US" dirty="0" smtClean="0"/>
          </a:p>
          <a:p>
            <a:r>
              <a:rPr lang="en-US" dirty="0" smtClean="0"/>
              <a:t>Repetition in recounting of past events, reorder past knowledge, recalling safety instructions, visual or verbal records may assist patient.</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Thank you</a:t>
            </a:r>
            <a:endParaRPr lang="en-US"/>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Meningitis</a:t>
            </a:r>
            <a:endParaRPr lang="en-IN" dirty="0"/>
          </a:p>
        </p:txBody>
      </p:sp>
      <p:sp>
        <p:nvSpPr>
          <p:cNvPr id="3" name="Content Placeholder 2"/>
          <p:cNvSpPr>
            <a:spLocks noGrp="1"/>
          </p:cNvSpPr>
          <p:nvPr>
            <p:ph idx="1"/>
          </p:nvPr>
        </p:nvSpPr>
        <p:spPr/>
        <p:txBody>
          <a:bodyPr>
            <a:normAutofit fontScale="85000" lnSpcReduction="20000"/>
          </a:bodyPr>
          <a:lstStyle/>
          <a:p>
            <a:pPr>
              <a:buFont typeface="Wingdings" panose="05000000000000000000" pitchFamily="2" charset="2"/>
              <a:buChar char="v"/>
            </a:pPr>
            <a:r>
              <a:rPr lang="en-US" dirty="0" smtClean="0"/>
              <a:t>Causative factors –</a:t>
            </a:r>
            <a:endParaRPr lang="en-US" dirty="0" smtClean="0"/>
          </a:p>
          <a:p>
            <a:r>
              <a:rPr lang="en-US" dirty="0" smtClean="0"/>
              <a:t>Bacterial/virus/ fungal</a:t>
            </a:r>
            <a:endParaRPr lang="en-US" dirty="0" smtClean="0"/>
          </a:p>
          <a:p>
            <a:r>
              <a:rPr lang="en-US" dirty="0" smtClean="0"/>
              <a:t>Inflammatory diseases</a:t>
            </a:r>
            <a:endParaRPr lang="en-US" dirty="0" smtClean="0"/>
          </a:p>
          <a:p>
            <a:r>
              <a:rPr lang="en-US" dirty="0" smtClean="0"/>
              <a:t>Trauma to head or spine</a:t>
            </a:r>
            <a:endParaRPr lang="en-US" dirty="0" smtClean="0"/>
          </a:p>
          <a:p>
            <a:endParaRPr lang="en-US" dirty="0" smtClean="0"/>
          </a:p>
          <a:p>
            <a:pPr>
              <a:buFont typeface="Wingdings" panose="05000000000000000000" pitchFamily="2" charset="2"/>
              <a:buChar char="v"/>
            </a:pPr>
            <a:r>
              <a:rPr lang="en-US" dirty="0" smtClean="0"/>
              <a:t>Route of entry in CNS – </a:t>
            </a:r>
            <a:endParaRPr lang="en-US" dirty="0" smtClean="0"/>
          </a:p>
          <a:p>
            <a:r>
              <a:rPr lang="en-US" dirty="0" smtClean="0"/>
              <a:t>Trauma to skull vault or spine</a:t>
            </a:r>
            <a:endParaRPr lang="en-US" dirty="0" smtClean="0"/>
          </a:p>
          <a:p>
            <a:r>
              <a:rPr lang="en-US" dirty="0" smtClean="0"/>
              <a:t>Any invasive medical procedure</a:t>
            </a:r>
            <a:endParaRPr lang="en-US" dirty="0" smtClean="0"/>
          </a:p>
          <a:p>
            <a:r>
              <a:rPr lang="en-US" dirty="0" smtClean="0"/>
              <a:t>Along peripheral nerves</a:t>
            </a:r>
            <a:endParaRPr lang="en-US" dirty="0" smtClean="0"/>
          </a:p>
          <a:p>
            <a:r>
              <a:rPr lang="en-US" dirty="0" smtClean="0"/>
              <a:t>Blood or lymphatic system</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Common types - </a:t>
            </a:r>
            <a:endParaRPr lang="en-US" dirty="0" smtClean="0"/>
          </a:p>
          <a:p>
            <a:r>
              <a:rPr lang="en-US" dirty="0" smtClean="0"/>
              <a:t>Bacterial/septic meningitis</a:t>
            </a:r>
            <a:endParaRPr lang="en-US" dirty="0" smtClean="0"/>
          </a:p>
          <a:p>
            <a:r>
              <a:rPr lang="en-US" dirty="0" smtClean="0"/>
              <a:t>Tubercular meningitis</a:t>
            </a:r>
            <a:endParaRPr lang="en-US" dirty="0" smtClean="0"/>
          </a:p>
          <a:p>
            <a:r>
              <a:rPr lang="en-US" dirty="0" smtClean="0"/>
              <a:t>Viral meningitis</a:t>
            </a:r>
            <a:endParaRPr lang="en-US" dirty="0" smtClean="0"/>
          </a:p>
          <a:p>
            <a:r>
              <a:rPr lang="en-US" dirty="0" smtClean="0"/>
              <a:t>Fungal meningitis</a:t>
            </a: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v"/>
            </a:pPr>
            <a:r>
              <a:rPr lang="en-US" dirty="0" smtClean="0"/>
              <a:t>Symptoms</a:t>
            </a:r>
            <a:r>
              <a:rPr lang="en-IN" dirty="0" smtClean="0"/>
              <a:t> – </a:t>
            </a:r>
            <a:endParaRPr lang="en-IN" dirty="0" smtClean="0"/>
          </a:p>
          <a:p>
            <a:r>
              <a:rPr lang="en-US" dirty="0" smtClean="0"/>
              <a:t>Infants: fever with cold hands and feet, vomiting, high pitch cry, dislike of being handled, neck retraction (It is arching of neck towards back), blank expressions, lethargic (feeling of tiredness), pale</a:t>
            </a:r>
            <a:endParaRPr lang="en-US" dirty="0" smtClean="0"/>
          </a:p>
          <a:p>
            <a:r>
              <a:rPr lang="en-US" dirty="0" smtClean="0"/>
              <a:t>Adults: stiff neck, headache, fever, vomiting, light sensitivity, drowsiness, confusion, joint pain, seizures</a:t>
            </a: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Signs of meningeal irritation- </a:t>
            </a:r>
            <a:endParaRPr lang="en-US" dirty="0" smtClean="0"/>
          </a:p>
          <a:p>
            <a:r>
              <a:rPr lang="en-US" dirty="0" smtClean="0"/>
              <a:t>Kernig’s sign – is positive when pain is elicited due to knee is slowly extended passively by therapist from 90 degrees of hip and knee flexion, while patient is lying flat on surface with neck in neutral position.</a:t>
            </a:r>
            <a:endParaRPr lang="en-US" dirty="0" smtClean="0"/>
          </a:p>
        </p:txBody>
      </p:sp>
      <p:pic>
        <p:nvPicPr>
          <p:cNvPr id="6" name="Picture 9" descr="Kernig's sign"/>
          <p:cNvPicPr>
            <a:picLocks noChangeAspect="1" noChangeArrowheads="1"/>
          </p:cNvPicPr>
          <p:nvPr/>
        </p:nvPicPr>
        <p:blipFill>
          <a:blip r:embed="rId1"/>
          <a:srcRect/>
          <a:stretch>
            <a:fillRect/>
          </a:stretch>
        </p:blipFill>
        <p:spPr>
          <a:xfrm>
            <a:off x="5867400" y="4267200"/>
            <a:ext cx="2732289" cy="23622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a:bodyPr>
          <a:lstStyle/>
          <a:p>
            <a:endParaRPr lang="en-US" dirty="0" smtClean="0"/>
          </a:p>
          <a:p>
            <a:endParaRPr lang="en-US" dirty="0" smtClean="0"/>
          </a:p>
          <a:p>
            <a:r>
              <a:rPr lang="en-US" dirty="0" err="1" smtClean="0"/>
              <a:t>Brudzinki’s</a:t>
            </a:r>
            <a:r>
              <a:rPr lang="en-US" dirty="0" smtClean="0"/>
              <a:t> sign - is positive when patient flexes hip while therapist lifts patients head passively and bring chin to chest, patient is lying flat on back. In this procedure, therapist holds neck from behind and stabilizes chest from rising.</a:t>
            </a:r>
            <a:endParaRPr lang="en-US" dirty="0" smtClean="0"/>
          </a:p>
          <a:p>
            <a:r>
              <a:rPr lang="en-US" dirty="0" smtClean="0"/>
              <a:t>Meningismus - (stiff neck + Brudzinski + Kernig signs)</a:t>
            </a:r>
            <a:endParaRPr lang="en-US" dirty="0" smtClean="0"/>
          </a:p>
          <a:p>
            <a:endParaRPr lang="en-IN" dirty="0"/>
          </a:p>
        </p:txBody>
      </p:sp>
      <p:pic>
        <p:nvPicPr>
          <p:cNvPr id="4" name="Picture 8" descr="Brudzinski's sign"/>
          <p:cNvPicPr>
            <a:picLocks noChangeAspect="1" noChangeArrowheads="1"/>
          </p:cNvPicPr>
          <p:nvPr/>
        </p:nvPicPr>
        <p:blipFill>
          <a:blip r:embed="rId1"/>
          <a:srcRect/>
          <a:stretch>
            <a:fillRect/>
          </a:stretch>
        </p:blipFill>
        <p:spPr>
          <a:xfrm>
            <a:off x="6019800" y="228600"/>
            <a:ext cx="2645213" cy="23622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8684</Words>
  <Application>WPS Presentation</Application>
  <PresentationFormat>On-screen Show (4:3)</PresentationFormat>
  <Paragraphs>253</Paragraphs>
  <Slides>43</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43</vt:i4>
      </vt:variant>
    </vt:vector>
  </HeadingPairs>
  <TitlesOfParts>
    <vt:vector size="50" baseType="lpstr">
      <vt:lpstr>Arial</vt:lpstr>
      <vt:lpstr>SimSun</vt:lpstr>
      <vt:lpstr>Wingdings</vt:lpstr>
      <vt:lpstr>Calibri</vt:lpstr>
      <vt:lpstr>Microsoft YaHei</vt:lpstr>
      <vt:lpstr>Arial Unicode MS</vt:lpstr>
      <vt:lpstr>Office Theme</vt:lpstr>
      <vt:lpstr>Physiotherapy Assessment and management of Meningitis and Encephalitis</vt:lpstr>
      <vt:lpstr>Objectives </vt:lpstr>
      <vt:lpstr>Terms </vt:lpstr>
      <vt:lpstr>Meningitis </vt:lpstr>
      <vt:lpstr>Meningitis</vt:lpstr>
      <vt:lpstr>PowerPoint 演示文稿</vt:lpstr>
      <vt:lpstr>PowerPoint 演示文稿</vt:lpstr>
      <vt:lpstr>PowerPoint 演示文稿</vt:lpstr>
      <vt:lpstr>PowerPoint 演示文稿</vt:lpstr>
      <vt:lpstr>PT Assessment</vt:lpstr>
      <vt:lpstr>PowerPoint 演示文稿</vt:lpstr>
      <vt:lpstr>PowerPoint 演示文稿</vt:lpstr>
      <vt:lpstr>PowerPoint 演示文稿</vt:lpstr>
      <vt:lpstr>PowerPoint 演示文稿</vt:lpstr>
      <vt:lpstr>PowerPoint 演示文稿</vt:lpstr>
      <vt:lpstr>Encephalitis </vt:lpstr>
      <vt:lpstr>PowerPoint 演示文稿</vt:lpstr>
      <vt:lpstr>PowerPoint 演示文稿</vt:lpstr>
      <vt:lpstr>PowerPoint 演示文稿</vt:lpstr>
      <vt:lpstr>PT assessment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PT management</vt:lpstr>
      <vt:lpstr>In acute ICU management</vt:lpstr>
      <vt:lpstr>PowerPoint 演示文稿</vt:lpstr>
      <vt:lpstr>PowerPoint 演示文稿</vt:lpstr>
      <vt:lpstr>PowerPoint 演示文稿</vt:lpstr>
      <vt:lpstr>PowerPoint 演示文稿</vt:lpstr>
      <vt:lpstr>PowerPoint 演示文稿</vt:lpstr>
      <vt:lpstr>In Chronic/Community management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Meningitis</dc:title>
  <dc:creator>User</dc:creator>
  <cp:lastModifiedBy>ACER</cp:lastModifiedBy>
  <cp:revision>87</cp:revision>
  <dcterms:created xsi:type="dcterms:W3CDTF">2006-08-16T00:00:00Z</dcterms:created>
  <dcterms:modified xsi:type="dcterms:W3CDTF">2020-08-17T06:23:54Z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1033-11.2.0.9629</vt:lpwstr>
  </property>
</Properties>
</file>