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41D3C-9C56-41D5-BAFB-077D3B370A91}" type="datetimeFigureOut">
              <a:rPr lang="en-IN" smtClean="0"/>
              <a:t>14-08-2020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D0A5D-86C4-4FC3-9E2E-39BF53103BE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7489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9591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5330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4151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3706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9596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5532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4835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5967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2631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D0A5D-86C4-4FC3-9E2E-39BF53103BEF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4697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4649A-C618-4474-98BC-0CAE84A38AD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4D53-B178-4205-A69A-4FE0F1A804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Vodafone Rg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odafone Rg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PT management in Motor Neuron Disease and Multiple Sclerosis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Nalina</a:t>
            </a:r>
            <a:r>
              <a:rPr lang="en-US" dirty="0" smtClean="0"/>
              <a:t> Gupta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 smtClean="0"/>
              <a:t>Assessment</a:t>
            </a:r>
          </a:p>
          <a:p>
            <a:pPr marL="0" indent="0">
              <a:buNone/>
            </a:pPr>
            <a:r>
              <a:rPr lang="en-IN" sz="2400" dirty="0" smtClean="0"/>
              <a:t>Principles of Management</a:t>
            </a:r>
          </a:p>
          <a:p>
            <a:pPr marL="0" indent="0">
              <a:buNone/>
            </a:pPr>
            <a:r>
              <a:rPr lang="en-IN" sz="2400" dirty="0" smtClean="0"/>
              <a:t>PT Management</a:t>
            </a:r>
          </a:p>
          <a:p>
            <a:r>
              <a:rPr lang="en-IN" sz="2400" dirty="0" smtClean="0"/>
              <a:t>General preventive measures</a:t>
            </a:r>
          </a:p>
          <a:p>
            <a:r>
              <a:rPr lang="en-IN" sz="2400" dirty="0" smtClean="0"/>
              <a:t>Stages: Early advice</a:t>
            </a:r>
          </a:p>
          <a:p>
            <a:pPr marL="0" indent="0">
              <a:buNone/>
            </a:pPr>
            <a:r>
              <a:rPr lang="en-IN" sz="2400" dirty="0" smtClean="0"/>
              <a:t>                  Slightly more marked signs but walking unaided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In a wheel chair for part of the time</a:t>
            </a:r>
          </a:p>
          <a:p>
            <a:pPr marL="0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Full time use of a wheel chair</a:t>
            </a:r>
          </a:p>
          <a:p>
            <a:r>
              <a:rPr lang="en-IN" sz="2400" dirty="0" smtClean="0"/>
              <a:t>Management of spasticity, and ataxia </a:t>
            </a:r>
          </a:p>
          <a:p>
            <a:r>
              <a:rPr lang="en-IN" sz="2400" smtClean="0"/>
              <a:t>Additional management</a:t>
            </a:r>
            <a:endParaRPr lang="en-IN" sz="2400" dirty="0" smtClean="0"/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45500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Motor Neuron Disease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err="1" smtClean="0"/>
              <a:t>Amyotropic</a:t>
            </a:r>
            <a:r>
              <a:rPr lang="en-IN" sz="2400" dirty="0" smtClean="0"/>
              <a:t> lateral sclerosis</a:t>
            </a:r>
          </a:p>
          <a:p>
            <a:pPr algn="just"/>
            <a:r>
              <a:rPr lang="en-IN" sz="2400" dirty="0" smtClean="0"/>
              <a:t>Progressive muscular atrophy</a:t>
            </a:r>
          </a:p>
          <a:p>
            <a:pPr algn="just"/>
            <a:r>
              <a:rPr lang="en-IN" sz="2400" dirty="0" smtClean="0"/>
              <a:t>Progressive bulbar palsy</a:t>
            </a:r>
          </a:p>
          <a:p>
            <a:pPr algn="just"/>
            <a:endParaRPr lang="en-IN" sz="2400" dirty="0"/>
          </a:p>
          <a:p>
            <a:pPr algn="just"/>
            <a:r>
              <a:rPr lang="en-IN" sz="2400" dirty="0" smtClean="0"/>
              <a:t>It is characterised by the progressive degeneration of anterior horn cells of the spinal cord causing lower motor neuron lesions; the corticospinal tract causing upper motor neuron lesions; and certain motor nuclei of the brainstem leading to bulbar palsy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3165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/>
              <a:t>Insidious onset</a:t>
            </a:r>
          </a:p>
          <a:p>
            <a:pPr algn="just"/>
            <a:r>
              <a:rPr lang="en-IN" sz="2400" dirty="0" smtClean="0"/>
              <a:t>Depends on the part of the CNS affected</a:t>
            </a:r>
          </a:p>
          <a:p>
            <a:pPr algn="just"/>
            <a:r>
              <a:rPr lang="en-IN" sz="2400" dirty="0" smtClean="0"/>
              <a:t>Mixture of spasticity, flaccidity and bulbar signs</a:t>
            </a:r>
          </a:p>
          <a:p>
            <a:pPr algn="just"/>
            <a:r>
              <a:rPr lang="en-IN" sz="2400" dirty="0" smtClean="0"/>
              <a:t>Diagnosis is confirmed by EMG and muscle biopsy</a:t>
            </a:r>
          </a:p>
          <a:p>
            <a:pPr algn="just"/>
            <a:r>
              <a:rPr lang="en-IN" sz="2400" dirty="0" smtClean="0"/>
              <a:t>Symptoms- Weakness, pain, dyspnoea, dysphagia, dysarthria, sore eyes, muscle stiffness, constipation, anxiety, depression, insomnia, tiredness, pressure sores, urinary problems.</a:t>
            </a:r>
          </a:p>
        </p:txBody>
      </p:sp>
    </p:spTree>
    <p:extLst>
      <p:ext uri="{BB962C8B-B14F-4D97-AF65-F5344CB8AC3E}">
        <p14:creationId xmlns:p14="http://schemas.microsoft.com/office/powerpoint/2010/main" val="189107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 smtClean="0"/>
              <a:t>PT Management:</a:t>
            </a:r>
          </a:p>
          <a:p>
            <a:r>
              <a:rPr lang="en-IN" sz="2400" dirty="0" smtClean="0"/>
              <a:t>Exercise</a:t>
            </a:r>
          </a:p>
          <a:p>
            <a:r>
              <a:rPr lang="en-IN" sz="2400" dirty="0" smtClean="0"/>
              <a:t>Breathing exercises</a:t>
            </a:r>
          </a:p>
          <a:p>
            <a:r>
              <a:rPr lang="en-IN" sz="2400" dirty="0" smtClean="0"/>
              <a:t>Mobility</a:t>
            </a:r>
          </a:p>
          <a:p>
            <a:r>
              <a:rPr lang="en-IN" sz="2400" dirty="0" smtClean="0"/>
              <a:t>Comfort</a:t>
            </a:r>
          </a:p>
          <a:p>
            <a:r>
              <a:rPr lang="en-IN" sz="2400" dirty="0" smtClean="0"/>
              <a:t>Aids</a:t>
            </a:r>
          </a:p>
          <a:p>
            <a:r>
              <a:rPr lang="en-IN" sz="2400" dirty="0" smtClean="0"/>
              <a:t>Collars and splints</a:t>
            </a:r>
          </a:p>
          <a:p>
            <a:r>
              <a:rPr lang="en-IN" sz="2400" dirty="0" smtClean="0"/>
              <a:t>Counselling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779031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Multiple Sclerosis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 dirty="0" smtClean="0"/>
              <a:t>Disseminated sclerosis</a:t>
            </a:r>
          </a:p>
          <a:p>
            <a:pPr algn="just"/>
            <a:r>
              <a:rPr lang="en-IN" sz="2400" dirty="0" smtClean="0"/>
              <a:t>Is primarily a disorder of myelin sheaths, nerve axons being affected in a secondary manner.</a:t>
            </a:r>
          </a:p>
          <a:p>
            <a:pPr algn="just"/>
            <a:r>
              <a:rPr lang="en-IN" sz="2400" dirty="0" smtClean="0"/>
              <a:t>Multiple sclerosis is characterised by the occurrence of patchy areas of demyelination (plaques) </a:t>
            </a:r>
            <a:r>
              <a:rPr lang="en-IN" sz="2400" dirty="0" err="1" smtClean="0"/>
              <a:t>occuring</a:t>
            </a:r>
            <a:r>
              <a:rPr lang="en-IN" sz="2400" dirty="0" smtClean="0"/>
              <a:t> in a widespread manner throughout the central nervous system (hence multiple or disseminated)</a:t>
            </a:r>
          </a:p>
          <a:p>
            <a:pPr algn="just"/>
            <a:r>
              <a:rPr lang="en-IN" sz="2400" dirty="0" smtClean="0"/>
              <a:t>This active demyelination is usually followed by gliosis- “scarring” (hence “sclerosis”)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08548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400" dirty="0" smtClean="0"/>
              <a:t>Pathophysiology:</a:t>
            </a:r>
          </a:p>
          <a:p>
            <a:pPr algn="just"/>
            <a:r>
              <a:rPr lang="en-IN" sz="2400" dirty="0" smtClean="0"/>
              <a:t>Occurrence of plaques of demyelination, active and sclerotic, in the white matter of the brain, cerebellum, cranial nerves, spinal cord, the optic nerve and around third and fourth ventricles.</a:t>
            </a:r>
          </a:p>
          <a:p>
            <a:pPr algn="just"/>
            <a:r>
              <a:rPr lang="en-IN" sz="2400" dirty="0" smtClean="0"/>
              <a:t>In an area of active demyelination, myelin sheaths fragment and disintegrate--- considerable oedema and cellular proliferation in the region and related axis cylinder</a:t>
            </a:r>
          </a:p>
          <a:p>
            <a:pPr algn="just"/>
            <a:r>
              <a:rPr lang="en-IN" sz="2400" dirty="0" smtClean="0"/>
              <a:t>Hyperthermia aggravates the symptoms</a:t>
            </a:r>
          </a:p>
          <a:p>
            <a:pPr algn="just"/>
            <a:r>
              <a:rPr lang="en-IN" sz="2400" dirty="0" smtClean="0"/>
              <a:t>In old plaques, there is no inflammatory reaction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45673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sz="2400" dirty="0" smtClean="0"/>
              <a:t>Plaques are grey and shrunken, myelin has disappeared, axis cylinders are reduced in number, there is lack of cellularity and a marked gliosis.</a:t>
            </a:r>
          </a:p>
          <a:p>
            <a:pPr algn="just"/>
            <a:r>
              <a:rPr lang="en-IN" sz="2400" dirty="0" smtClean="0"/>
              <a:t>In some instances, active demyelination may be followed by re-myelination rather than gliosis</a:t>
            </a:r>
          </a:p>
          <a:p>
            <a:pPr marL="0" indent="0" algn="just">
              <a:buNone/>
            </a:pPr>
            <a:r>
              <a:rPr lang="en-IN" sz="2400" dirty="0" err="1" smtClean="0"/>
              <a:t>Etiology</a:t>
            </a:r>
            <a:endParaRPr lang="en-IN" sz="2400" dirty="0" smtClean="0"/>
          </a:p>
          <a:p>
            <a:pPr algn="just"/>
            <a:r>
              <a:rPr lang="en-IN" sz="2400" dirty="0" smtClean="0"/>
              <a:t>Gender- F&gt;M</a:t>
            </a:r>
          </a:p>
          <a:p>
            <a:pPr algn="just"/>
            <a:r>
              <a:rPr lang="en-IN" sz="2400" dirty="0" smtClean="0"/>
              <a:t>Age- early adult life  (20-40 years)</a:t>
            </a:r>
            <a:endParaRPr lang="en-IN" sz="2400" dirty="0"/>
          </a:p>
          <a:p>
            <a:pPr algn="just"/>
            <a:r>
              <a:rPr lang="en-IN" sz="2400" dirty="0" smtClean="0"/>
              <a:t>Prevalence and geographical location- temperate climates</a:t>
            </a:r>
          </a:p>
          <a:p>
            <a:pPr algn="just"/>
            <a:r>
              <a:rPr lang="en-IN" sz="2400" dirty="0" smtClean="0"/>
              <a:t>Ethnic factors</a:t>
            </a:r>
          </a:p>
          <a:p>
            <a:pPr algn="just"/>
            <a:r>
              <a:rPr lang="en-IN" sz="2400" dirty="0" smtClean="0"/>
              <a:t>Heredity.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78531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en-IN" sz="2400" i="1" dirty="0" smtClean="0"/>
              <a:t>Environmental factors</a:t>
            </a:r>
          </a:p>
          <a:p>
            <a:r>
              <a:rPr lang="en-IN" sz="2400" i="1" dirty="0" smtClean="0"/>
              <a:t>Genetic predisposition</a:t>
            </a:r>
          </a:p>
          <a:p>
            <a:pPr marL="0" indent="0">
              <a:buNone/>
            </a:pPr>
            <a:r>
              <a:rPr lang="en-IN" sz="2400" dirty="0" smtClean="0"/>
              <a:t>Clinical Features</a:t>
            </a:r>
          </a:p>
          <a:p>
            <a:r>
              <a:rPr lang="en-IN" sz="2400" dirty="0" smtClean="0"/>
              <a:t>Onset: sudden or insidious</a:t>
            </a:r>
          </a:p>
          <a:p>
            <a:r>
              <a:rPr lang="en-IN" sz="2400" dirty="0" smtClean="0"/>
              <a:t>Common initial symptoms: motor disability in one or more limbs, impaired vision in one eye, double vision or </a:t>
            </a:r>
            <a:r>
              <a:rPr lang="en-IN" sz="2400" dirty="0" err="1" smtClean="0"/>
              <a:t>paresthesia</a:t>
            </a:r>
            <a:endParaRPr lang="en-IN" sz="2400" dirty="0" smtClean="0"/>
          </a:p>
          <a:p>
            <a:r>
              <a:rPr lang="en-IN" sz="2400" dirty="0" smtClean="0"/>
              <a:t>Symptoms depend on the structure involved</a:t>
            </a:r>
          </a:p>
          <a:p>
            <a:r>
              <a:rPr lang="en-IN" sz="2400" dirty="0" smtClean="0"/>
              <a:t>Paroxysmal symptoms: trigeminal neuralgia, tonic seizures, episodic ataxia, dysarthria, </a:t>
            </a:r>
            <a:r>
              <a:rPr lang="en-IN" sz="2400" dirty="0" err="1" smtClean="0"/>
              <a:t>Lhermitte’s</a:t>
            </a:r>
            <a:r>
              <a:rPr lang="en-IN" sz="2400" dirty="0" smtClean="0"/>
              <a:t> sign</a:t>
            </a:r>
          </a:p>
          <a:p>
            <a:r>
              <a:rPr lang="en-IN" sz="2400" dirty="0" smtClean="0"/>
              <a:t>Physical signs: Weakness in a leg after exercise followed by recovery after rest- indicative of MS</a:t>
            </a:r>
          </a:p>
          <a:p>
            <a:pPr marL="0" indent="0">
              <a:buNone/>
            </a:pPr>
            <a:endParaRPr lang="en-IN" sz="2400" i="1" dirty="0"/>
          </a:p>
        </p:txBody>
      </p:sp>
    </p:spTree>
    <p:extLst>
      <p:ext uri="{BB962C8B-B14F-4D97-AF65-F5344CB8AC3E}">
        <p14:creationId xmlns:p14="http://schemas.microsoft.com/office/powerpoint/2010/main" val="839024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sz="2400" dirty="0" smtClean="0"/>
              <a:t>Course</a:t>
            </a:r>
          </a:p>
          <a:p>
            <a:pPr algn="just"/>
            <a:r>
              <a:rPr lang="en-IN" sz="2400" dirty="0" smtClean="0"/>
              <a:t>Exacerbations and remissions</a:t>
            </a:r>
          </a:p>
          <a:p>
            <a:pPr algn="just"/>
            <a:r>
              <a:rPr lang="en-IN" sz="2400" dirty="0" smtClean="0"/>
              <a:t>Progression from the onset</a:t>
            </a:r>
          </a:p>
          <a:p>
            <a:pPr algn="just"/>
            <a:r>
              <a:rPr lang="en-IN" sz="2400" dirty="0" smtClean="0"/>
              <a:t>Good prognosis: early age of onset and low relapse rate</a:t>
            </a:r>
          </a:p>
          <a:p>
            <a:pPr marL="0" indent="0" algn="just">
              <a:buNone/>
            </a:pPr>
            <a:r>
              <a:rPr lang="en-IN" sz="2400" dirty="0" err="1" smtClean="0"/>
              <a:t>Kurtzke</a:t>
            </a:r>
            <a:r>
              <a:rPr lang="en-IN" sz="2400" dirty="0" smtClean="0"/>
              <a:t> Disability scale</a:t>
            </a:r>
          </a:p>
          <a:p>
            <a:pPr marL="0" indent="0" algn="just">
              <a:buNone/>
            </a:pPr>
            <a:r>
              <a:rPr lang="en-IN" sz="2400" dirty="0" smtClean="0"/>
              <a:t>Lab Diagnosis: Increased gamma globulins in CSF</a:t>
            </a:r>
          </a:p>
          <a:p>
            <a:pPr marL="0" indent="0" algn="just">
              <a:buNone/>
            </a:pPr>
            <a:r>
              <a:rPr lang="en-IN" sz="2400" dirty="0" smtClean="0"/>
              <a:t>Abnormal evoked potentials, CT brain scan, NMR, Artificial heating</a:t>
            </a:r>
          </a:p>
          <a:p>
            <a:pPr marL="0" indent="0" algn="just">
              <a:buNone/>
            </a:pPr>
            <a:endParaRPr lang="en-IN" sz="2400" dirty="0" smtClean="0"/>
          </a:p>
          <a:p>
            <a:pPr algn="just"/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45417643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">
      <a:majorFont>
        <a:latin typeface="Vodafone Rg"/>
        <a:ea typeface=""/>
        <a:cs typeface=""/>
      </a:majorFont>
      <a:minorFont>
        <a:latin typeface="Vodafon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</TotalTime>
  <Words>515</Words>
  <Application>Microsoft Office PowerPoint</Application>
  <PresentationFormat>On-screen Show (4:3)</PresentationFormat>
  <Paragraphs>74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</vt:lpstr>
      <vt:lpstr>PT management in Motor Neuron Disease and Multiple Sclerosis</vt:lpstr>
      <vt:lpstr>Motor Neuron Disease</vt:lpstr>
      <vt:lpstr>PowerPoint Presentation</vt:lpstr>
      <vt:lpstr>PowerPoint Presentation</vt:lpstr>
      <vt:lpstr>Multiple Sclerosis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Vodafone Essar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 management in Motor Neuron Disease and Multiple Sclerosis</dc:title>
  <dc:creator>NALINA</dc:creator>
  <cp:lastModifiedBy>NALINA</cp:lastModifiedBy>
  <cp:revision>6</cp:revision>
  <dcterms:created xsi:type="dcterms:W3CDTF">2018-12-07T07:54:56Z</dcterms:created>
  <dcterms:modified xsi:type="dcterms:W3CDTF">2020-08-14T10:24:55Z</dcterms:modified>
</cp:coreProperties>
</file>