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315" r:id="rId8"/>
    <p:sldId id="261" r:id="rId9"/>
    <p:sldId id="262" r:id="rId10"/>
    <p:sldId id="316" r:id="rId11"/>
    <p:sldId id="263" r:id="rId12"/>
    <p:sldId id="264" r:id="rId13"/>
    <p:sldId id="265" r:id="rId14"/>
    <p:sldId id="266" r:id="rId15"/>
    <p:sldId id="267" r:id="rId16"/>
    <p:sldId id="317" r:id="rId17"/>
    <p:sldId id="268" r:id="rId18"/>
    <p:sldId id="269" r:id="rId19"/>
    <p:sldId id="270" r:id="rId20"/>
    <p:sldId id="271" r:id="rId21"/>
    <p:sldId id="272" r:id="rId22"/>
    <p:sldId id="273" r:id="rId23"/>
    <p:sldId id="274" r:id="rId24"/>
    <p:sldId id="318" r:id="rId25"/>
    <p:sldId id="275" r:id="rId26"/>
    <p:sldId id="319" r:id="rId27"/>
    <p:sldId id="321" r:id="rId28"/>
    <p:sldId id="276" r:id="rId29"/>
    <p:sldId id="322" r:id="rId30"/>
    <p:sldId id="277" r:id="rId31"/>
    <p:sldId id="323" r:id="rId32"/>
    <p:sldId id="278" r:id="rId33"/>
    <p:sldId id="324" r:id="rId34"/>
    <p:sldId id="279" r:id="rId35"/>
    <p:sldId id="325" r:id="rId36"/>
    <p:sldId id="326" r:id="rId37"/>
    <p:sldId id="280" r:id="rId38"/>
    <p:sldId id="281" r:id="rId39"/>
    <p:sldId id="282" r:id="rId40"/>
    <p:sldId id="283" r:id="rId41"/>
    <p:sldId id="327" r:id="rId42"/>
    <p:sldId id="285" r:id="rId43"/>
    <p:sldId id="284" r:id="rId44"/>
    <p:sldId id="328" r:id="rId45"/>
    <p:sldId id="286" r:id="rId46"/>
    <p:sldId id="287" r:id="rId47"/>
    <p:sldId id="329" r:id="rId48"/>
    <p:sldId id="330" r:id="rId49"/>
    <p:sldId id="288" r:id="rId50"/>
    <p:sldId id="289" r:id="rId51"/>
    <p:sldId id="331" r:id="rId52"/>
    <p:sldId id="290" r:id="rId53"/>
    <p:sldId id="291" r:id="rId54"/>
    <p:sldId id="333" r:id="rId55"/>
    <p:sldId id="292" r:id="rId56"/>
    <p:sldId id="293" r:id="rId57"/>
    <p:sldId id="294" r:id="rId58"/>
    <p:sldId id="334" r:id="rId59"/>
    <p:sldId id="295" r:id="rId60"/>
    <p:sldId id="296" r:id="rId61"/>
    <p:sldId id="297" r:id="rId62"/>
    <p:sldId id="298" r:id="rId63"/>
    <p:sldId id="303" r:id="rId64"/>
    <p:sldId id="335" r:id="rId65"/>
    <p:sldId id="300" r:id="rId66"/>
    <p:sldId id="301" r:id="rId67"/>
    <p:sldId id="336" r:id="rId68"/>
    <p:sldId id="302" r:id="rId69"/>
    <p:sldId id="304" r:id="rId70"/>
    <p:sldId id="306" r:id="rId71"/>
    <p:sldId id="307" r:id="rId72"/>
    <p:sldId id="305" r:id="rId73"/>
    <p:sldId id="308" r:id="rId74"/>
    <p:sldId id="309" r:id="rId75"/>
    <p:sldId id="310" r:id="rId76"/>
    <p:sldId id="311" r:id="rId77"/>
    <p:sldId id="312" r:id="rId78"/>
    <p:sldId id="313" r:id="rId79"/>
    <p:sldId id="314" r:id="rId80"/>
    <p:sldId id="332"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7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1547813" y="1701800"/>
            <a:ext cx="6908800"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D8BD707-D9CF-40AE-B4C6-C98DA3205C09}" type="datetimeFigureOut">
              <a:rPr lang="en-US" smtClean="0"/>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6F15528-21DE-4FAA-801E-634DDDAF4B2B}"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6F15528-21DE-4FAA-801E-634DDDAF4B2B}"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p:nvPicPr>
        <p:blipFill>
          <a:blip r:embed="rId12"/>
          <a:stretch>
            <a:fillRect/>
          </a:stretch>
        </p:blipFill>
        <p:spPr>
          <a:xfrm>
            <a:off x="-6350" y="0"/>
            <a:ext cx="915035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1D8BD707-D9CF-40AE-B4C6-C98DA3205C09}" type="datetimeFigureOut">
              <a:rPr lang="en-US" smtClean="0"/>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hyperlink" Target="http://www.google.co.in/url?sa=i&amp;rct=j&amp;q=&amp;esrc=s&amp;frm=1&amp;source=images&amp;cd=&amp;cad=rja&amp;uact=8&amp;ved=0ahUKEwj8w-bNzoDRAhVEOo8KHaY2Ab4QjRwIBw&amp;url=http://potencialgestante.com.br/5-meses-sansa/&amp;bvm=bv.142059868,d.c2I&amp;psig=AFQjCNHtoKvFEviaKvy1OjA_mr1a2CbpiA&amp;ust=1482249133752610"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hyperlink" Target="http://www.google.co.in/url?sa=i&amp;rct=j&amp;q=&amp;esrc=s&amp;frm=1&amp;source=images&amp;cd=&amp;cad=rja&amp;uact=8&amp;ved=0ahUKEwj__vjWyoDRAhXCpo8KHeOnBDgQjRwIBw&amp;url=http://www.newkidscenter.com/When-Do-Babies-Roll-Over.html&amp;bvm=bv.142059868,d.c2I&amp;psig=AFQjCNEDByyyOYndiAxUG9JYshu6s10qMQ&amp;ust=1482248027867597"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hyperlink" Target="https://www.google.co.in/url?sa=i&amp;rct=j&amp;q=&amp;esrc=s&amp;frm=1&amp;source=images&amp;cd=&amp;cad=rja&amp;uact=8&amp;ved=0ahUKEwin9Lqsy4DRAhVLQo8KHTw3DNYQjRwIBw&amp;url=https://www.studyblue.com/notes/note/n/peds-exam-1/deck/15463895&amp;bvm=bv.142059868,d.c2I&amp;psig=AFQjCNEyrpcXRi9htdRU5dmPwY1-dJpV1w&amp;ust=148224820026114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3.jpeg"/><Relationship Id="rId7" Type="http://schemas.openxmlformats.org/officeDocument/2006/relationships/hyperlink" Target="http://www.google.co.in/url?sa=i&amp;rct=j&amp;q=&amp;esrc=s&amp;frm=1&amp;source=images&amp;cd=&amp;cad=rja&amp;uact=8&amp;ved=0ahUKEwiotOSB0IDRAhXCPo8KHfqjDmcQjRwIBw&amp;url=http://www.tinylove.com/en/articles/tummy-time-head-lifting&amp;bvm=bv.142059868,d.c2I&amp;psig=AFQjCNHmRqA7oF6qiMAgAUA2wcWs6YlaHg&amp;ust=1482249533188492" TargetMode="External"/><Relationship Id="rId6" Type="http://schemas.openxmlformats.org/officeDocument/2006/relationships/image" Target="../media/image12.jpeg"/><Relationship Id="rId5" Type="http://schemas.openxmlformats.org/officeDocument/2006/relationships/hyperlink" Target="https://www.google.co.in/url?sa=i&amp;rct=j&amp;q=&amp;esrc=s&amp;frm=1&amp;source=images&amp;cd=&amp;cad=rja&amp;uact=8&amp;ved=0ahUKEwilxd25z4DRAhUUTo8KHcM2ByYQjRwIBw&amp;url=https://www.youtube.com/watch?v=odepcD8i8R4&amp;bvm=bv.142059868,d.c2I&amp;psig=AFQjCNHNWqFIQRzFO7rEwrEhpQVE4UgCsw&amp;ust=1482249365545218" TargetMode="External"/><Relationship Id="rId4" Type="http://schemas.openxmlformats.org/officeDocument/2006/relationships/image" Target="../media/image11.jpeg"/><Relationship Id="rId3" Type="http://schemas.openxmlformats.org/officeDocument/2006/relationships/hyperlink" Target="http://www.google.co.in/url?sa=i&amp;rct=j&amp;q=&amp;esrc=s&amp;frm=1&amp;source=images&amp;cd=&amp;cad=rja&amp;uact=8&amp;ved=0ahUKEwicwPeEz4DRAhUcTY8KHWN4Dz8QjRwIBw&amp;url=http://bebemamae.com/desenvolvimento-do-bebe/bebes-meninas-sao-mais-independentes-e-sociaveis-do-que-meninos&amp;bvm=bv.142059868,d.c2I&amp;psig=AFQjCNHtoKvFEviaKvy1OjA_mr1a2CbpiA&amp;ust=1482249133752610" TargetMode="External"/><Relationship Id="rId2" Type="http://schemas.openxmlformats.org/officeDocument/2006/relationships/image" Target="../media/image10.jpeg"/><Relationship Id="rId1" Type="http://schemas.openxmlformats.org/officeDocument/2006/relationships/hyperlink" Target="https://www.google.co.in/url?sa=i&amp;rct=j&amp;q=&amp;esrc=s&amp;frm=1&amp;source=images&amp;cd=&amp;cad=rja&amp;uact=8&amp;ved=0ahUKEwjJorHLzYDRAhWIPo8KHQrJAJgQjRwIBw&amp;url=https://www.shutterstock.com/search/prone&amp;bvm=bv.142059868,d.c2I&amp;psig=AFQjCNGk8zWj8t2oelXYUl_rcs71bULmpA&amp;ust=148224886804214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hyperlink" Target="http://www.google.co.in/url?sa=i&amp;rct=j&amp;q=&amp;esrc=s&amp;frm=1&amp;source=images&amp;cd=&amp;cad=rja&amp;uact=8&amp;ved=0ahUKEwiY6o7N0IDRAhUkSo8KHUa_AOoQjRwIBw&amp;url=http://www.secretsofbabybehavior.com/2011/07/babies-firsts-science-behind-rolling.html&amp;bvm=bv.142059868,d.c2I&amp;psig=AFQjCNHu7iE9M9b3v_tdnMMkyAoSCDaQPQ&amp;ust=1482249661572329" TargetMode="External"/><Relationship Id="rId2" Type="http://schemas.openxmlformats.org/officeDocument/2006/relationships/image" Target="../media/image14.jpeg"/><Relationship Id="rId1" Type="http://schemas.openxmlformats.org/officeDocument/2006/relationships/hyperlink" Target="http://www.google.co.in/url?sa=i&amp;rct=j&amp;q=&amp;esrc=s&amp;frm=1&amp;source=images&amp;cd=&amp;cad=rja&amp;uact=8&amp;ved=0ahUKEwiViqyh0IDRAhVLPI8KHa8pAo0QjRwIBw&amp;url=http://www.parents.com/baby/development/physical/tummy-time-guide/&amp;bvm=bv.142059868,d.c2I&amp;psig=AFQjCNHMQeALiFd5N8WJxN-hKTlzP7K7lg&amp;ust=1482249604687125" TargetMode="Externa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hyperlink" Target="http://www.google.co.in/url?sa=i&amp;rct=j&amp;q=&amp;esrc=s&amp;frm=1&amp;source=images&amp;cd=&amp;cad=rja&amp;uact=8&amp;ved=0ahUKEwjq7fG80oDRAhXMQo8KHX_kCo8QjRwIBw&amp;url=http://www.parents.com/baby/development/physical/stages-of-sitting/&amp;bvm=bv.142059868,d.c2I&amp;psig=AFQjCNGql5qZ58kmy_DVgiQKNsvtArbcVQ&amp;ust=1482249941722618" TargetMode="External"/><Relationship Id="rId2" Type="http://schemas.openxmlformats.org/officeDocument/2006/relationships/image" Target="../media/image16.jpeg"/><Relationship Id="rId1" Type="http://schemas.openxmlformats.org/officeDocument/2006/relationships/hyperlink" Target="http://mamaot.com/exersaucers-the-good-the-bad-the-bett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google.co.in/url?sa=i&amp;rct=j&amp;q=&amp;esrc=s&amp;frm=1&amp;source=images&amp;cd=&amp;cad=rja&amp;uact=8&amp;ved=0ahUKEwjp6qzE14DRAhXIu48KHVcTDegQjRwIBw&amp;url=https://www.babble.com/baby/when-do-babies-pull-up/&amp;psig=AFQjCNFbBLly6na61fQ8Zydx4IP1x7AmfA&amp;ust=1482251540531545" TargetMode="External"/><Relationship Id="rId3" Type="http://schemas.openxmlformats.org/officeDocument/2006/relationships/image" Target="../media/image22.jpeg"/><Relationship Id="rId2" Type="http://schemas.openxmlformats.org/officeDocument/2006/relationships/hyperlink" Target="http://www.google.co.in/url?sa=i&amp;rct=j&amp;q=&amp;esrc=s&amp;frm=1&amp;source=images&amp;cd=&amp;cad=rja&amp;uact=8&amp;ved=0ahUKEwir18Wa14DRAhUHOY8KHbDGBtgQjRwIBw&amp;url=http://www.webmd.com/parenting/baby/ss/slideshow-baby-milestones-first-year&amp;psig=AFQjCNFvUZBWlBERaRGx2DkVPeBWS1DmUA&amp;ust=1482251366734116" TargetMode="External"/><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hyperlink" Target="http://www.google.co.in/url?sa=i&amp;rct=j&amp;q=&amp;esrc=s&amp;frm=1&amp;source=images&amp;cd=&amp;cad=rja&amp;uact=8&amp;ved=0ahUKEwj8lszx2IDRAhXIgI8KHRWQCPsQjRwIBw&amp;url=http://ellietheurer.blogspot.com/2010_06_01_archive.html&amp;psig=AFQjCNHkqlfK5NVlPS9j1T0F5SROQaxtFQ&amp;ust=1482251895547888" TargetMode="Externa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www.google.co.in/url?sa=i&amp;rct=j&amp;q=&amp;esrc=s&amp;frm=1&amp;source=images&amp;cd=&amp;cad=rja&amp;uact=8&amp;ved=0ahUKEwj57pTw2oDRAhVJOo8KHWJwBQoQjRwIBw&amp;url=https://www.aliexpress.com/w/wholesale-inflatable-chair.html&amp;psig=AFQjCNEiDbCqF0HNzkOUapH_y7TPL0eEdg&amp;ust=1482252437051147" TargetMode="External"/><Relationship Id="rId3" Type="http://schemas.openxmlformats.org/officeDocument/2006/relationships/image" Target="../media/image27.jpeg"/><Relationship Id="rId2" Type="http://schemas.openxmlformats.org/officeDocument/2006/relationships/hyperlink" Target="http://www.google.co.in/url?sa=i&amp;rct=j&amp;q=&amp;esrc=s&amp;frm=1&amp;source=images&amp;cd=&amp;cad=rja&amp;uact=8&amp;ved=0ahUKEwjhnZjI2oDRAhVLPo8KHTZaCMMQjRwIBw&amp;url=http://www.featurepics.com/online/Baby-Walks-Upstairs-1330045.aspx&amp;psig=AFQjCNEWP0_9NgH5dI4mXCAq8jm_Gq5vhQ&amp;ust=1482252311726610" TargetMode="External"/><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hyperlink" Target="http://www.google.co.in/url?sa=i&amp;rct=j&amp;q=&amp;esrc=s&amp;frm=1&amp;source=images&amp;cd=&amp;cad=rja&amp;uact=8&amp;ved=0ahUKEwj6mfvE3IDRAhVJv48KHUQRDrQQjRwIBw&amp;url=http://deansomerset.com/adults-cant-squat-like-babies-stop-trying/&amp;psig=AFQjCNFv5jP5Xq6oDLnPysWQUyiOqfNzOg&amp;ust=1482252905229837" TargetMode="External"/><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GIF"/><Relationship Id="rId2" Type="http://schemas.openxmlformats.org/officeDocument/2006/relationships/hyperlink" Target="https://www.google.co.in/url?sa=i&amp;rct=j&amp;q=&amp;esrc=s&amp;frm=1&amp;source=images&amp;cd=&amp;cad=rja&amp;uact=8&amp;ved=0ahUKEwib2oTS3oDRAhWMpI8KHaWzCSUQjRwIBw&amp;url=https://www.healthunit.com/fundamental-movement-skills&amp;psig=AFQjCNFMWYsnYCAg-CO2-VCNaZoYhvOlEA&amp;ust=1482253451688319" TargetMode="External"/><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hyperlink" Target="https://www.google.co.in/url?sa=i&amp;rct=j&amp;q=&amp;esrc=s&amp;frm=1&amp;source=images&amp;cd=&amp;cad=rja&amp;uact=8&amp;ved=0ahUKEwiR3O_c34DRAhUOSI8KHXM7B4oQjRwIBw&amp;url=https://www.amazon.com/Fisher-Price-Rock-Trike-Amazon-Exclusive/dp/B00JCA5DPG&amp;psig=AFQjCNHRWTS66tTgMKTw8YPXF1MhNdQXOg&amp;ust=1482253712188799" TargetMode="External"/><Relationship Id="rId1" Type="http://schemas.openxmlformats.org/officeDocument/2006/relationships/image" Target="../media/image33.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hyperlink" Target="https://www.google.co.in/url?sa=i&amp;rct=j&amp;q=&amp;esrc=s&amp;frm=1&amp;source=images&amp;cd=&amp;cad=rja&amp;uact=8&amp;ved=0ahUKEwj4_ori4IDRAhXJgI8KHVbpCycQjRwIBw&amp;url=https://www.shutterstock.com/search/climbing+stairs&amp;psig=AFQjCNFfCfM8zdx0Py37_cg9SbKkMvmanA&amp;ust=1482254022406450" TargetMode="External"/><Relationship Id="rId1"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hyperlink" Target="http://www.google.co.in/url?sa=i&amp;rct=j&amp;q=&amp;esrc=s&amp;frm=1&amp;source=images&amp;cd=&amp;cad=rja&amp;uact=8&amp;ved=0ahUKEwje4d_04YDRAhVIgI8KHQWHCTYQjRwIBw&amp;url=http://nursekey.com/the-preschooler-and-family/&amp;psig=AFQjCNFJ7hfIYLt0ZREBkMTKHuCGdofaog&amp;ust=1482254320931380"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hyperlink" Target="http://www.google.co.in/url?sa=i&amp;rct=j&amp;q=&amp;esrc=s&amp;frm=1&amp;source=images&amp;cd=&amp;cad=rja&amp;uact=8&amp;ved=0ahUKEwjLtsS054DRAhUDPY8KHRnVDZUQjRwIBw&amp;url=http://www.parents.com/baby/development/growth/4-7month-milestones/&amp;psig=AFQjCNH52vsMN2E0ekgL04cIn2oYaLDOdA&amp;ust=1482255771795600" TargetMode="External"/><Relationship Id="rId1"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jpeg"/><Relationship Id="rId1"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image" Target="../media/image5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jpeg"/><Relationship Id="rId1" Type="http://schemas.openxmlformats.org/officeDocument/2006/relationships/image" Target="../media/image5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u="sng" dirty="0"/>
              <a:t>NORMAL DEVELOPMENT OF CHILD</a:t>
            </a:r>
            <a:endParaRPr lang="en-IN" dirty="0"/>
          </a:p>
        </p:txBody>
      </p:sp>
      <p:sp>
        <p:nvSpPr>
          <p:cNvPr id="3" name="Subtitle 2"/>
          <p:cNvSpPr>
            <a:spLocks noGrp="1"/>
          </p:cNvSpPr>
          <p:nvPr>
            <p:ph type="subTitle" idx="1"/>
          </p:nvPr>
        </p:nvSpPr>
        <p:spPr/>
        <p:txBody>
          <a:bodyPr/>
          <a:lstStyle/>
          <a:p>
            <a:r>
              <a:rPr lang="en-IN" dirty="0"/>
              <a:t>BY: Dr. Dhwani Chanpura</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br>
              <a:rPr lang="en-IN" b="1" dirty="0"/>
            </a:br>
            <a:r>
              <a:rPr lang="en-IN" b="1" dirty="0"/>
              <a:t>At 2 months:</a:t>
            </a:r>
            <a:br>
              <a:rPr lang="en-IN" dirty="0"/>
            </a:br>
            <a:endParaRPr lang="en-IN" dirty="0"/>
          </a:p>
        </p:txBody>
      </p:sp>
      <p:sp>
        <p:nvSpPr>
          <p:cNvPr id="3" name="Content Placeholder 2"/>
          <p:cNvSpPr>
            <a:spLocks noGrp="1"/>
          </p:cNvSpPr>
          <p:nvPr>
            <p:ph idx="1"/>
          </p:nvPr>
        </p:nvSpPr>
        <p:spPr>
          <a:xfrm>
            <a:off x="457200" y="1066800"/>
            <a:ext cx="8229600" cy="5059363"/>
          </a:xfrm>
        </p:spPr>
        <p:txBody>
          <a:bodyPr>
            <a:normAutofit/>
          </a:bodyPr>
          <a:lstStyle/>
          <a:p>
            <a:pPr lvl="0"/>
            <a:r>
              <a:rPr lang="en-US" sz="2800" dirty="0"/>
              <a:t>Period of maximum asymmetry                              </a:t>
            </a:r>
            <a:endParaRPr lang="en-IN" sz="2800" dirty="0"/>
          </a:p>
          <a:p>
            <a:pPr lvl="0"/>
            <a:r>
              <a:rPr lang="en-US" sz="2800" dirty="0"/>
              <a:t>Head rarely in midline(ATNR)</a:t>
            </a:r>
            <a:endParaRPr lang="en-IN" sz="2800" dirty="0"/>
          </a:p>
          <a:p>
            <a:pPr lvl="0"/>
            <a:r>
              <a:rPr lang="en-US" sz="2800" dirty="0"/>
              <a:t>Physiological flexion reduces                       </a:t>
            </a:r>
            <a:endParaRPr lang="en-IN" sz="2800" dirty="0"/>
          </a:p>
          <a:p>
            <a:pPr lvl="0"/>
            <a:r>
              <a:rPr lang="en-US" sz="2800" dirty="0"/>
              <a:t>Lifts head to 45degrees</a:t>
            </a:r>
            <a:endParaRPr lang="en-IN" sz="2800" dirty="0"/>
          </a:p>
          <a:p>
            <a:pPr lvl="0"/>
            <a:r>
              <a:rPr lang="en-US" sz="2800" dirty="0"/>
              <a:t>Pushes through elbows in prone</a:t>
            </a:r>
            <a:endParaRPr lang="en-IN" sz="2800" dirty="0"/>
          </a:p>
          <a:p>
            <a:pPr lvl="0"/>
            <a:r>
              <a:rPr lang="en-US" sz="2800" dirty="0"/>
              <a:t>May not take weight in standing </a:t>
            </a:r>
            <a:endParaRPr lang="en-US" sz="2800" dirty="0"/>
          </a:p>
          <a:p>
            <a:pPr lvl="0"/>
            <a:endParaRPr lang="en-IN" sz="2800" dirty="0"/>
          </a:p>
          <a:p>
            <a:endParaRPr lang="en-IN"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lvl="0"/>
            <a:br>
              <a:rPr lang="en-IN" b="1" dirty="0"/>
            </a:br>
            <a:r>
              <a:rPr lang="en-IN" b="1" dirty="0"/>
              <a:t>1) Gross Motor Milestone:</a:t>
            </a:r>
            <a:br>
              <a:rPr lang="en-IN" dirty="0"/>
            </a:br>
            <a:endParaRPr lang="en-IN" dirty="0"/>
          </a:p>
        </p:txBody>
      </p:sp>
      <p:sp>
        <p:nvSpPr>
          <p:cNvPr id="3" name="Content Placeholder 2"/>
          <p:cNvSpPr>
            <a:spLocks noGrp="1"/>
          </p:cNvSpPr>
          <p:nvPr>
            <p:ph idx="1"/>
          </p:nvPr>
        </p:nvSpPr>
        <p:spPr>
          <a:xfrm>
            <a:off x="457200" y="838200"/>
            <a:ext cx="8229600" cy="5791200"/>
          </a:xfrm>
        </p:spPr>
        <p:txBody>
          <a:bodyPr>
            <a:normAutofit/>
          </a:bodyPr>
          <a:lstStyle/>
          <a:p>
            <a:pPr marL="0" indent="0" algn="ctr">
              <a:buNone/>
            </a:pPr>
            <a:r>
              <a:rPr lang="en-IN" sz="2800" b="1" u="sng" dirty="0"/>
              <a:t>3 Months</a:t>
            </a:r>
            <a:endParaRPr lang="en-IN" sz="2800" u="sng" dirty="0"/>
          </a:p>
          <a:p>
            <a:pPr marL="0" lvl="0" indent="0">
              <a:buNone/>
            </a:pPr>
            <a:r>
              <a:rPr lang="en-IN" sz="2800" b="1" u="sng" dirty="0"/>
              <a:t>Prone </a:t>
            </a:r>
            <a:endParaRPr lang="en-IN" sz="2800" b="1" u="sng" dirty="0"/>
          </a:p>
          <a:p>
            <a:pPr lvl="0"/>
            <a:r>
              <a:rPr lang="en-IN" sz="2800" dirty="0"/>
              <a:t>Head compensates when held in ventral suspension.</a:t>
            </a:r>
            <a:endParaRPr lang="en-IN" sz="2800" dirty="0"/>
          </a:p>
          <a:p>
            <a:pPr lvl="0"/>
            <a:r>
              <a:rPr lang="en-IN" sz="2800" dirty="0"/>
              <a:t>Lifts head when resting on forearm.</a:t>
            </a:r>
            <a:endParaRPr lang="en-IN" sz="2800" dirty="0"/>
          </a:p>
          <a:p>
            <a:pPr lvl="0"/>
            <a:r>
              <a:rPr lang="en-IN" sz="2800" dirty="0"/>
              <a:t>On verge of rolling to supine.</a:t>
            </a:r>
            <a:endParaRPr lang="en-IN" sz="2800" dirty="0"/>
          </a:p>
          <a:p>
            <a:pPr lvl="0"/>
            <a:r>
              <a:rPr lang="en-IN" sz="2800" dirty="0"/>
              <a:t>Head rotates and extends.</a:t>
            </a:r>
            <a:endParaRPr lang="en-IN" sz="2800" dirty="0"/>
          </a:p>
          <a:p>
            <a:pPr marL="0" indent="0" algn="ctr">
              <a:buNone/>
            </a:pPr>
            <a:endParaRPr lang="en-IN" sz="2800" b="1" u="sng" dirty="0"/>
          </a:p>
        </p:txBody>
      </p:sp>
      <p:pic>
        <p:nvPicPr>
          <p:cNvPr id="51204" name="Picture 4" descr="Related image">
            <a:hlinkClick r:id="rId1"/>
          </p:cNvPr>
          <p:cNvPicPr>
            <a:picLocks noChangeAspect="1" noChangeArrowheads="1"/>
          </p:cNvPicPr>
          <p:nvPr/>
        </p:nvPicPr>
        <p:blipFill>
          <a:blip r:embed="rId2"/>
          <a:srcRect/>
          <a:stretch>
            <a:fillRect/>
          </a:stretch>
        </p:blipFill>
        <p:spPr bwMode="auto">
          <a:xfrm>
            <a:off x="1371600" y="3886200"/>
            <a:ext cx="6096000" cy="259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IN" b="1" u="sng" dirty="0"/>
              <a:t>Supine</a:t>
            </a:r>
            <a:endParaRPr lang="en-IN" b="1" u="sng" dirty="0"/>
          </a:p>
          <a:p>
            <a:pPr lvl="0"/>
            <a:r>
              <a:rPr lang="en-IN" dirty="0"/>
              <a:t>Symmetrical head and arm posture.</a:t>
            </a:r>
            <a:endParaRPr lang="en-IN" dirty="0"/>
          </a:p>
          <a:p>
            <a:pPr lvl="0"/>
            <a:r>
              <a:rPr lang="en-IN" dirty="0"/>
              <a:t>Rolls part way to side.</a:t>
            </a:r>
            <a:endParaRPr lang="en-IN" dirty="0"/>
          </a:p>
          <a:p>
            <a:pPr marL="0" indent="0">
              <a:buNone/>
            </a:pPr>
            <a:endParaRPr lang="en-IN" dirty="0"/>
          </a:p>
        </p:txBody>
      </p:sp>
      <p:pic>
        <p:nvPicPr>
          <p:cNvPr id="50178" name="Picture 2" descr="Related image">
            <a:hlinkClick r:id="rId1"/>
          </p:cNvPr>
          <p:cNvPicPr>
            <a:picLocks noChangeAspect="1" noChangeArrowheads="1"/>
          </p:cNvPicPr>
          <p:nvPr/>
        </p:nvPicPr>
        <p:blipFill>
          <a:blip r:embed="rId2"/>
          <a:srcRect/>
          <a:stretch>
            <a:fillRect/>
          </a:stretch>
        </p:blipFill>
        <p:spPr bwMode="auto">
          <a:xfrm>
            <a:off x="1447800" y="2590800"/>
            <a:ext cx="6400800" cy="2971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IN" b="1" u="sng" dirty="0"/>
              <a:t>Supported Sitting</a:t>
            </a:r>
            <a:endParaRPr lang="en-IN" b="1" u="sng" dirty="0"/>
          </a:p>
          <a:p>
            <a:pPr lvl="0"/>
            <a:r>
              <a:rPr lang="en-IN" dirty="0"/>
              <a:t>Slight head lag when pulled to sitting</a:t>
            </a:r>
            <a:endParaRPr lang="en-IN" dirty="0"/>
          </a:p>
          <a:p>
            <a:r>
              <a:rPr lang="en-IN" dirty="0"/>
              <a:t>Head steady lumbar curve</a:t>
            </a:r>
            <a:endParaRPr lang="en-IN" dirty="0"/>
          </a:p>
        </p:txBody>
      </p:sp>
      <p:sp>
        <p:nvSpPr>
          <p:cNvPr id="49154" name="AutoShape 2" descr="Image result for head lag">
            <a:hlinkClick r:id="rId1"/>
          </p:cNvPr>
          <p:cNvSpPr>
            <a:spLocks noChangeAspect="1" noChangeArrowheads="1"/>
          </p:cNvSpPr>
          <p:nvPr/>
        </p:nvSpPr>
        <p:spPr bwMode="auto">
          <a:xfrm>
            <a:off x="155575" y="-1951038"/>
            <a:ext cx="4219575" cy="4076701"/>
          </a:xfrm>
          <a:prstGeom prst="rect">
            <a:avLst/>
          </a:prstGeom>
          <a:noFill/>
        </p:spPr>
        <p:txBody>
          <a:bodyPr vert="horz" wrap="square" lIns="91440" tIns="45720" rIns="91440" bIns="45720" numCol="1" anchor="t" anchorCtr="0" compatLnSpc="1"/>
          <a:lstStyle/>
          <a:p>
            <a:endParaRPr lang="en-US"/>
          </a:p>
        </p:txBody>
      </p:sp>
      <p:pic>
        <p:nvPicPr>
          <p:cNvPr id="49156" name="Picture 4" descr="Image result for head lag">
            <a:hlinkClick r:id="rId1"/>
          </p:cNvPr>
          <p:cNvPicPr>
            <a:picLocks noChangeAspect="1" noChangeArrowheads="1"/>
          </p:cNvPicPr>
          <p:nvPr/>
        </p:nvPicPr>
        <p:blipFill>
          <a:blip r:embed="rId2"/>
          <a:srcRect/>
          <a:stretch>
            <a:fillRect/>
          </a:stretch>
        </p:blipFill>
        <p:spPr bwMode="auto">
          <a:xfrm>
            <a:off x="1219200" y="2971800"/>
            <a:ext cx="5715000" cy="33147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IN" b="1" u="sng" dirty="0"/>
              <a:t>Supported Standing</a:t>
            </a:r>
            <a:endParaRPr lang="en-IN" b="1" u="sng" dirty="0"/>
          </a:p>
          <a:p>
            <a:pPr lvl="0"/>
            <a:r>
              <a:rPr lang="en-IN" dirty="0"/>
              <a:t>Bears small fraction of weight on legs briefly</a:t>
            </a:r>
            <a:endParaRPr lang="en-IN" dirty="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b="1" dirty="0"/>
              <a:t>6 Months</a:t>
            </a:r>
            <a:endParaRPr lang="en-US" dirty="0"/>
          </a:p>
        </p:txBody>
      </p:sp>
      <p:sp>
        <p:nvSpPr>
          <p:cNvPr id="3" name="Content Placeholder 2"/>
          <p:cNvSpPr>
            <a:spLocks noGrp="1"/>
          </p:cNvSpPr>
          <p:nvPr>
            <p:ph idx="1"/>
          </p:nvPr>
        </p:nvSpPr>
        <p:spPr>
          <a:xfrm>
            <a:off x="457200" y="838200"/>
            <a:ext cx="8229600" cy="5287963"/>
          </a:xfrm>
        </p:spPr>
        <p:txBody>
          <a:bodyPr/>
          <a:lstStyle/>
          <a:p>
            <a:r>
              <a:rPr lang="en-US" dirty="0" err="1"/>
              <a:t>Cghvjbkn</a:t>
            </a:r>
            <a:r>
              <a:rPr lang="en-US" dirty="0"/>
              <a:t> .m,</a:t>
            </a:r>
            <a:endParaRPr lang="en-US" dirty="0"/>
          </a:p>
          <a:p>
            <a:endParaRPr lang="en-US" dirty="0"/>
          </a:p>
        </p:txBody>
      </p:sp>
      <p:pic>
        <p:nvPicPr>
          <p:cNvPr id="4" name="Picture 2" descr="Related image">
            <a:hlinkClick r:id="rId1"/>
          </p:cNvPr>
          <p:cNvPicPr>
            <a:picLocks noChangeAspect="1" noChangeArrowheads="1"/>
          </p:cNvPicPr>
          <p:nvPr/>
        </p:nvPicPr>
        <p:blipFill>
          <a:blip r:embed="rId2"/>
          <a:srcRect/>
          <a:stretch>
            <a:fillRect/>
          </a:stretch>
        </p:blipFill>
        <p:spPr bwMode="auto">
          <a:xfrm>
            <a:off x="685800" y="914401"/>
            <a:ext cx="3429000" cy="2209800"/>
          </a:xfrm>
          <a:prstGeom prst="rect">
            <a:avLst/>
          </a:prstGeom>
          <a:noFill/>
        </p:spPr>
      </p:pic>
      <p:pic>
        <p:nvPicPr>
          <p:cNvPr id="74756" name="Picture 4" descr="Related image">
            <a:hlinkClick r:id="rId3"/>
          </p:cNvPr>
          <p:cNvPicPr>
            <a:picLocks noChangeAspect="1" noChangeArrowheads="1"/>
          </p:cNvPicPr>
          <p:nvPr/>
        </p:nvPicPr>
        <p:blipFill>
          <a:blip r:embed="rId4"/>
          <a:srcRect/>
          <a:stretch>
            <a:fillRect/>
          </a:stretch>
        </p:blipFill>
        <p:spPr bwMode="auto">
          <a:xfrm>
            <a:off x="762000" y="3733800"/>
            <a:ext cx="3352800" cy="2447926"/>
          </a:xfrm>
          <a:prstGeom prst="rect">
            <a:avLst/>
          </a:prstGeom>
          <a:noFill/>
        </p:spPr>
      </p:pic>
      <p:pic>
        <p:nvPicPr>
          <p:cNvPr id="74758" name="Picture 6" descr="Image result for circular pivoting  baby">
            <a:hlinkClick r:id="rId5"/>
          </p:cNvPr>
          <p:cNvPicPr>
            <a:picLocks noChangeAspect="1" noChangeArrowheads="1"/>
          </p:cNvPicPr>
          <p:nvPr/>
        </p:nvPicPr>
        <p:blipFill>
          <a:blip r:embed="rId6"/>
          <a:srcRect/>
          <a:stretch>
            <a:fillRect/>
          </a:stretch>
        </p:blipFill>
        <p:spPr bwMode="auto">
          <a:xfrm>
            <a:off x="5410200" y="3886200"/>
            <a:ext cx="3352800" cy="2438400"/>
          </a:xfrm>
          <a:prstGeom prst="rect">
            <a:avLst/>
          </a:prstGeom>
          <a:noFill/>
        </p:spPr>
      </p:pic>
      <p:pic>
        <p:nvPicPr>
          <p:cNvPr id="74760" name="Picture 8" descr="Image result for lifts head">
            <a:hlinkClick r:id="rId7"/>
          </p:cNvPr>
          <p:cNvPicPr>
            <a:picLocks noChangeAspect="1" noChangeArrowheads="1"/>
          </p:cNvPicPr>
          <p:nvPr/>
        </p:nvPicPr>
        <p:blipFill>
          <a:blip r:embed="rId8"/>
          <a:srcRect/>
          <a:stretch>
            <a:fillRect/>
          </a:stretch>
        </p:blipFill>
        <p:spPr bwMode="auto">
          <a:xfrm>
            <a:off x="5105400" y="762000"/>
            <a:ext cx="3124200" cy="2362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b="1" dirty="0"/>
              <a:t>6 Months</a:t>
            </a:r>
            <a:endParaRPr lang="en-US" dirty="0"/>
          </a:p>
        </p:txBody>
      </p:sp>
      <p:sp>
        <p:nvSpPr>
          <p:cNvPr id="3" name="Content Placeholder 2"/>
          <p:cNvSpPr>
            <a:spLocks noGrp="1"/>
          </p:cNvSpPr>
          <p:nvPr>
            <p:ph idx="1"/>
          </p:nvPr>
        </p:nvSpPr>
        <p:spPr>
          <a:xfrm>
            <a:off x="457200" y="990600"/>
            <a:ext cx="8229600" cy="5410200"/>
          </a:xfrm>
        </p:spPr>
        <p:txBody>
          <a:bodyPr/>
          <a:lstStyle/>
          <a:p>
            <a:r>
              <a:rPr lang="en-IN" b="1" dirty="0"/>
              <a:t> Prone:</a:t>
            </a:r>
            <a:endParaRPr lang="en-IN" b="1" dirty="0"/>
          </a:p>
          <a:p>
            <a:pPr lvl="0"/>
            <a:r>
              <a:rPr lang="en-IN" dirty="0"/>
              <a:t>Legs and arms extended, weight on Hands.</a:t>
            </a:r>
            <a:endParaRPr lang="en-US" dirty="0"/>
          </a:p>
          <a:p>
            <a:pPr lvl="0"/>
            <a:r>
              <a:rPr lang="en-IN" dirty="0"/>
              <a:t>Lifts arm with stimultion</a:t>
            </a:r>
            <a:endParaRPr lang="en-US" dirty="0"/>
          </a:p>
          <a:p>
            <a:pPr lvl="0"/>
            <a:r>
              <a:rPr lang="en-IN" dirty="0"/>
              <a:t>Rolls to supine</a:t>
            </a:r>
            <a:endParaRPr lang="en-US" dirty="0"/>
          </a:p>
          <a:p>
            <a:pPr lvl="0"/>
            <a:r>
              <a:rPr lang="en-IN" dirty="0"/>
              <a:t>Circular pivoting</a:t>
            </a:r>
            <a:endParaRPr lang="en-IN" dirty="0"/>
          </a:p>
          <a:p>
            <a:pPr lvl="0">
              <a:buNone/>
            </a:pPr>
            <a:endParaRPr lang="en-US" dirty="0"/>
          </a:p>
          <a:p>
            <a:pPr marL="0" indent="0">
              <a:buNone/>
            </a:pP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IN" b="1" u="sng" dirty="0"/>
              <a:t>Supine</a:t>
            </a:r>
            <a:endParaRPr lang="en-US" b="1" u="sng" dirty="0"/>
          </a:p>
          <a:p>
            <a:pPr lvl="0"/>
            <a:r>
              <a:rPr lang="en-IN" dirty="0"/>
              <a:t>Lifts Head</a:t>
            </a:r>
            <a:endParaRPr lang="en-US" dirty="0"/>
          </a:p>
          <a:p>
            <a:pPr lvl="0"/>
            <a:r>
              <a:rPr lang="en-IN" dirty="0"/>
              <a:t>Rolls to prone</a:t>
            </a:r>
            <a:endParaRPr lang="en-IN" dirty="0"/>
          </a:p>
          <a:p>
            <a:pPr lvl="0"/>
            <a:endParaRPr lang="en-US" dirty="0"/>
          </a:p>
          <a:p>
            <a:pPr marL="0" indent="0">
              <a:buNone/>
            </a:pPr>
            <a:endParaRPr lang="en-US" dirty="0"/>
          </a:p>
        </p:txBody>
      </p:sp>
      <p:pic>
        <p:nvPicPr>
          <p:cNvPr id="46082" name="Picture 2" descr="Image result for lifts head in children">
            <a:hlinkClick r:id="rId1"/>
          </p:cNvPr>
          <p:cNvPicPr>
            <a:picLocks noChangeAspect="1" noChangeArrowheads="1"/>
          </p:cNvPicPr>
          <p:nvPr/>
        </p:nvPicPr>
        <p:blipFill>
          <a:blip r:embed="rId2"/>
          <a:srcRect/>
          <a:stretch>
            <a:fillRect/>
          </a:stretch>
        </p:blipFill>
        <p:spPr bwMode="auto">
          <a:xfrm>
            <a:off x="685800" y="2362200"/>
            <a:ext cx="2895600" cy="3429001"/>
          </a:xfrm>
          <a:prstGeom prst="rect">
            <a:avLst/>
          </a:prstGeom>
          <a:noFill/>
        </p:spPr>
      </p:pic>
      <p:pic>
        <p:nvPicPr>
          <p:cNvPr id="46084" name="Picture 4" descr="Image result for Rolls to prone in children">
            <a:hlinkClick r:id="rId3"/>
          </p:cNvPr>
          <p:cNvPicPr>
            <a:picLocks noChangeAspect="1" noChangeArrowheads="1"/>
          </p:cNvPicPr>
          <p:nvPr/>
        </p:nvPicPr>
        <p:blipFill>
          <a:blip r:embed="rId4"/>
          <a:srcRect/>
          <a:stretch>
            <a:fillRect/>
          </a:stretch>
        </p:blipFill>
        <p:spPr bwMode="auto">
          <a:xfrm>
            <a:off x="4572000" y="2209800"/>
            <a:ext cx="3657600" cy="37719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IN" b="1" u="sng" dirty="0"/>
              <a:t>Supported Sitting</a:t>
            </a:r>
            <a:endParaRPr lang="en-US" b="1" u="sng" dirty="0"/>
          </a:p>
          <a:p>
            <a:pPr lvl="0"/>
            <a:r>
              <a:rPr lang="en-IN" dirty="0"/>
              <a:t>Lifts head and assists in pull to sitting</a:t>
            </a:r>
            <a:endParaRPr lang="en-US" dirty="0"/>
          </a:p>
          <a:p>
            <a:pPr lvl="0"/>
            <a:r>
              <a:rPr lang="en-IN" dirty="0"/>
              <a:t>Holds head erect when leaning forward</a:t>
            </a:r>
            <a:endParaRPr lang="en-US" dirty="0"/>
          </a:p>
          <a:p>
            <a:pPr lvl="0"/>
            <a:r>
              <a:rPr lang="en-IN" dirty="0"/>
              <a:t>Active in supported sitting</a:t>
            </a:r>
            <a:endParaRPr lang="en-US" dirty="0"/>
          </a:p>
          <a:p>
            <a:pPr lvl="0"/>
            <a:r>
              <a:rPr lang="en-IN" dirty="0"/>
              <a:t>Sit momentarily, leaning on hands</a:t>
            </a:r>
            <a:endParaRPr lang="en-US" dirty="0"/>
          </a:p>
          <a:p>
            <a:endParaRPr lang="en-US" dirty="0"/>
          </a:p>
        </p:txBody>
      </p:sp>
      <p:pic>
        <p:nvPicPr>
          <p:cNvPr id="45060" name="Picture 4" descr="Image result for supported sitting">
            <a:hlinkClick r:id="rId1"/>
          </p:cNvPr>
          <p:cNvPicPr>
            <a:picLocks noChangeAspect="1" noChangeArrowheads="1"/>
          </p:cNvPicPr>
          <p:nvPr/>
        </p:nvPicPr>
        <p:blipFill>
          <a:blip r:embed="rId2" cstate="print"/>
          <a:srcRect/>
          <a:stretch>
            <a:fillRect/>
          </a:stretch>
        </p:blipFill>
        <p:spPr bwMode="auto">
          <a:xfrm>
            <a:off x="381000" y="3352800"/>
            <a:ext cx="3505200" cy="3162301"/>
          </a:xfrm>
          <a:prstGeom prst="rect">
            <a:avLst/>
          </a:prstGeom>
          <a:noFill/>
        </p:spPr>
      </p:pic>
      <p:pic>
        <p:nvPicPr>
          <p:cNvPr id="45062" name="Picture 6" descr="Image result for supported sitting">
            <a:hlinkClick r:id="rId3"/>
          </p:cNvPr>
          <p:cNvPicPr>
            <a:picLocks noChangeAspect="1" noChangeArrowheads="1"/>
          </p:cNvPicPr>
          <p:nvPr/>
        </p:nvPicPr>
        <p:blipFill>
          <a:blip r:embed="rId4"/>
          <a:srcRect/>
          <a:stretch>
            <a:fillRect/>
          </a:stretch>
        </p:blipFill>
        <p:spPr bwMode="auto">
          <a:xfrm>
            <a:off x="5181600" y="3276600"/>
            <a:ext cx="3429000" cy="3429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IN" b="1" u="sng" dirty="0"/>
              <a:t>Supported Standing</a:t>
            </a:r>
            <a:endParaRPr lang="en-US" b="1" u="sng" dirty="0"/>
          </a:p>
          <a:p>
            <a:pPr lvl="0"/>
            <a:r>
              <a:rPr lang="en-IN" dirty="0"/>
              <a:t>Bears large fraction of weight on legs and bounces.</a:t>
            </a:r>
            <a:endParaRPr lang="en-US" dirty="0"/>
          </a:p>
          <a:p>
            <a:pPr marL="0" indent="0">
              <a:buNone/>
            </a:pP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563562"/>
          </a:xfrm>
        </p:spPr>
        <p:txBody>
          <a:bodyPr>
            <a:normAutofit fontScale="90000"/>
          </a:bodyPr>
          <a:lstStyle/>
          <a:p>
            <a:br>
              <a:rPr lang="en-IN" b="1" u="sng" dirty="0"/>
            </a:br>
            <a:r>
              <a:rPr lang="en-IN" b="1" u="sng" dirty="0"/>
              <a:t>NORMAL DEVELOPMENT</a:t>
            </a:r>
            <a:br>
              <a:rPr lang="en-IN" dirty="0"/>
            </a:br>
            <a:endParaRPr lang="en-IN" dirty="0"/>
          </a:p>
        </p:txBody>
      </p:sp>
      <p:sp>
        <p:nvSpPr>
          <p:cNvPr id="3" name="Content Placeholder 2"/>
          <p:cNvSpPr>
            <a:spLocks noGrp="1"/>
          </p:cNvSpPr>
          <p:nvPr>
            <p:ph idx="1"/>
          </p:nvPr>
        </p:nvSpPr>
        <p:spPr>
          <a:xfrm>
            <a:off x="457200" y="1066800"/>
            <a:ext cx="8229600" cy="5059363"/>
          </a:xfrm>
        </p:spPr>
        <p:txBody>
          <a:bodyPr/>
          <a:lstStyle/>
          <a:p>
            <a:r>
              <a:rPr lang="en-IN" dirty="0"/>
              <a:t>Child development is a process where every child goes through. This process involves learning and mastering skills like sitting, walking, talking,etc,...These skills, called developmental milestones, appear at predictable time periods.</a:t>
            </a:r>
            <a:endParaRPr lang="en-IN" dirty="0"/>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IN" b="1" dirty="0"/>
              <a:t>9 Months</a:t>
            </a:r>
            <a:endParaRPr lang="en-US" dirty="0"/>
          </a:p>
        </p:txBody>
      </p:sp>
      <p:sp>
        <p:nvSpPr>
          <p:cNvPr id="3" name="Content Placeholder 2"/>
          <p:cNvSpPr>
            <a:spLocks noGrp="1"/>
          </p:cNvSpPr>
          <p:nvPr>
            <p:ph idx="1"/>
          </p:nvPr>
        </p:nvSpPr>
        <p:spPr>
          <a:xfrm>
            <a:off x="457200" y="914400"/>
            <a:ext cx="8229600" cy="5211763"/>
          </a:xfrm>
        </p:spPr>
        <p:txBody>
          <a:bodyPr/>
          <a:lstStyle/>
          <a:p>
            <a:pPr lvl="0"/>
            <a:r>
              <a:rPr lang="en-IN" b="1" u="sng" dirty="0"/>
              <a:t>Prone</a:t>
            </a:r>
            <a:endParaRPr lang="en-US" b="1" u="sng" dirty="0"/>
          </a:p>
          <a:p>
            <a:pPr lvl="0"/>
            <a:r>
              <a:rPr lang="en-IN" dirty="0"/>
              <a:t>Assumes hand knee creeping position</a:t>
            </a:r>
            <a:endParaRPr lang="en-US" dirty="0"/>
          </a:p>
          <a:p>
            <a:r>
              <a:rPr lang="en-IN" dirty="0"/>
              <a:t>Creeps on all fours, hitch on buttocks</a:t>
            </a:r>
            <a:endParaRPr lang="en-IN" dirty="0"/>
          </a:p>
          <a:p>
            <a:endParaRPr lang="en-IN" dirty="0"/>
          </a:p>
          <a:p>
            <a:pPr>
              <a:buNone/>
            </a:pPr>
            <a:endParaRPr lang="en-IN" dirty="0"/>
          </a:p>
        </p:txBody>
      </p:sp>
      <p:pic>
        <p:nvPicPr>
          <p:cNvPr id="6" name="Picture 1" descr="C:\Users\Mihir\Desktop\888622_stock-photo-creeping-baby.jpg"/>
          <p:cNvPicPr>
            <a:picLocks noChangeAspect="1" noChangeArrowheads="1"/>
          </p:cNvPicPr>
          <p:nvPr/>
        </p:nvPicPr>
        <p:blipFill>
          <a:blip r:embed="rId1"/>
          <a:srcRect/>
          <a:stretch>
            <a:fillRect/>
          </a:stretch>
        </p:blipFill>
        <p:spPr bwMode="auto">
          <a:xfrm>
            <a:off x="1981200" y="2743199"/>
            <a:ext cx="4800600" cy="33528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IN" b="1" u="sng" dirty="0"/>
              <a:t>Sitting</a:t>
            </a:r>
            <a:endParaRPr lang="en-US" b="1" u="sng" dirty="0"/>
          </a:p>
          <a:p>
            <a:pPr lvl="0"/>
            <a:r>
              <a:rPr lang="en-IN" dirty="0"/>
              <a:t>Sits independently, unsupported</a:t>
            </a:r>
            <a:endParaRPr lang="en-US" dirty="0"/>
          </a:p>
          <a:p>
            <a:pPr lvl="0"/>
            <a:r>
              <a:rPr lang="en-IN" dirty="0"/>
              <a:t>Assumes sitting without assistance</a:t>
            </a:r>
            <a:endParaRPr lang="en-IN" dirty="0"/>
          </a:p>
          <a:p>
            <a:pPr lvl="0"/>
            <a:endParaRPr lang="en-US" dirty="0"/>
          </a:p>
          <a:p>
            <a:endParaRPr lang="en-US" dirty="0"/>
          </a:p>
        </p:txBody>
      </p:sp>
      <p:pic>
        <p:nvPicPr>
          <p:cNvPr id="5" name="Picture 1" descr="C:\Users\Mihir\Desktop\stock-photo-hispanic-baby-sitting-isolated-over-white-background-121685173.jpg"/>
          <p:cNvPicPr>
            <a:picLocks noChangeAspect="1" noChangeArrowheads="1"/>
          </p:cNvPicPr>
          <p:nvPr/>
        </p:nvPicPr>
        <p:blipFill>
          <a:blip r:embed="rId1"/>
          <a:srcRect/>
          <a:stretch>
            <a:fillRect/>
          </a:stretch>
        </p:blipFill>
        <p:spPr bwMode="auto">
          <a:xfrm>
            <a:off x="1905000" y="2438399"/>
            <a:ext cx="4953000" cy="3810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237"/>
            <a:ext cx="8229600" cy="5668963"/>
          </a:xfrm>
        </p:spPr>
        <p:txBody>
          <a:bodyPr/>
          <a:lstStyle/>
          <a:p>
            <a:pPr marL="0" indent="0">
              <a:buNone/>
            </a:pPr>
            <a:r>
              <a:rPr lang="en-IN" b="1" u="sng" dirty="0"/>
              <a:t>Standing</a:t>
            </a:r>
            <a:endParaRPr lang="en-US" b="1" u="sng" dirty="0"/>
          </a:p>
          <a:p>
            <a:pPr lvl="0"/>
            <a:r>
              <a:rPr lang="en-IN" dirty="0"/>
              <a:t>Pulls to standing at rail or furniture</a:t>
            </a:r>
            <a:endParaRPr lang="en-US" dirty="0"/>
          </a:p>
          <a:p>
            <a:pPr lvl="0"/>
            <a:r>
              <a:rPr lang="en-IN" dirty="0"/>
              <a:t>Lowers to floor at rail or furniture</a:t>
            </a:r>
            <a:endParaRPr lang="en-IN" dirty="0"/>
          </a:p>
          <a:p>
            <a:pPr lvl="0"/>
            <a:endParaRPr lang="en-IN" dirty="0"/>
          </a:p>
          <a:p>
            <a:pPr lvl="0"/>
            <a:endParaRPr lang="en-IN" dirty="0"/>
          </a:p>
          <a:p>
            <a:pPr lvl="0"/>
            <a:endParaRPr lang="en-US"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Mihir\Desktop\learning-to-stand-down-syndrome-when.jpg"/>
          <p:cNvPicPr>
            <a:picLocks noGrp="1" noChangeAspect="1" noChangeArrowheads="1"/>
          </p:cNvPicPr>
          <p:nvPr>
            <p:ph idx="1"/>
          </p:nvPr>
        </p:nvPicPr>
        <p:blipFill>
          <a:blip r:embed="rId1"/>
          <a:srcRect/>
          <a:stretch>
            <a:fillRect/>
          </a:stretch>
        </p:blipFill>
        <p:spPr bwMode="auto">
          <a:xfrm>
            <a:off x="548922" y="1600200"/>
            <a:ext cx="8046156" cy="4525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IN" b="1" dirty="0"/>
              <a:t>12 Months</a:t>
            </a:r>
            <a:endParaRPr lang="en-US" dirty="0"/>
          </a:p>
        </p:txBody>
      </p:sp>
      <p:sp>
        <p:nvSpPr>
          <p:cNvPr id="3" name="Content Placeholder 2"/>
          <p:cNvSpPr>
            <a:spLocks noGrp="1"/>
          </p:cNvSpPr>
          <p:nvPr>
            <p:ph idx="1"/>
          </p:nvPr>
        </p:nvSpPr>
        <p:spPr>
          <a:xfrm>
            <a:off x="457200" y="990600"/>
            <a:ext cx="8229600" cy="5334000"/>
          </a:xfrm>
        </p:spPr>
        <p:txBody>
          <a:bodyPr/>
          <a:lstStyle/>
          <a:p>
            <a:pPr lvl="0"/>
            <a:r>
              <a:rPr lang="en-IN" dirty="0"/>
              <a:t>Pivots in sitting</a:t>
            </a:r>
            <a:endParaRPr lang="en-US" dirty="0"/>
          </a:p>
          <a:p>
            <a:pPr lvl="0"/>
            <a:r>
              <a:rPr lang="en-IN" dirty="0"/>
              <a:t>Cruises at rail</a:t>
            </a:r>
            <a:endParaRPr lang="en-US" dirty="0"/>
          </a:p>
          <a:p>
            <a:pPr lvl="0"/>
            <a:r>
              <a:rPr lang="en-IN" dirty="0"/>
              <a:t>Walks with one hand held</a:t>
            </a:r>
            <a:endParaRPr lang="en-US" dirty="0"/>
          </a:p>
          <a:p>
            <a:pPr lvl="0"/>
            <a:r>
              <a:rPr lang="en-IN" dirty="0"/>
              <a:t>Creeps or hitches upstairs</a:t>
            </a: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Mihir\Desktop\AM_b_dev_When_will_baby_walk_or_cruise_WP.jpg"/>
          <p:cNvPicPr>
            <a:picLocks noGrp="1" noChangeAspect="1" noChangeArrowheads="1"/>
          </p:cNvPicPr>
          <p:nvPr>
            <p:ph idx="1"/>
          </p:nvPr>
        </p:nvPicPr>
        <p:blipFill>
          <a:blip r:embed="rId1" cstate="print"/>
          <a:srcRect/>
          <a:stretch>
            <a:fillRect/>
          </a:stretch>
        </p:blipFill>
        <p:spPr bwMode="auto">
          <a:xfrm>
            <a:off x="381000" y="609600"/>
            <a:ext cx="3794478" cy="2667000"/>
          </a:xfrm>
          <a:prstGeom prst="rect">
            <a:avLst/>
          </a:prstGeom>
          <a:noFill/>
        </p:spPr>
      </p:pic>
      <p:pic>
        <p:nvPicPr>
          <p:cNvPr id="76804" name="Picture 4" descr="Image result for cruising of baby">
            <a:hlinkClick r:id="rId2"/>
          </p:cNvPr>
          <p:cNvPicPr>
            <a:picLocks noChangeAspect="1" noChangeArrowheads="1"/>
          </p:cNvPicPr>
          <p:nvPr/>
        </p:nvPicPr>
        <p:blipFill>
          <a:blip r:embed="rId3"/>
          <a:srcRect/>
          <a:stretch>
            <a:fillRect/>
          </a:stretch>
        </p:blipFill>
        <p:spPr bwMode="auto">
          <a:xfrm>
            <a:off x="1828800" y="3657600"/>
            <a:ext cx="4695825" cy="2667000"/>
          </a:xfrm>
          <a:prstGeom prst="rect">
            <a:avLst/>
          </a:prstGeom>
          <a:noFill/>
        </p:spPr>
      </p:pic>
      <p:pic>
        <p:nvPicPr>
          <p:cNvPr id="76806" name="Picture 6" descr="Image result for walking of baby">
            <a:hlinkClick r:id="rId4"/>
          </p:cNvPr>
          <p:cNvPicPr>
            <a:picLocks noChangeAspect="1" noChangeArrowheads="1"/>
          </p:cNvPicPr>
          <p:nvPr/>
        </p:nvPicPr>
        <p:blipFill>
          <a:blip r:embed="rId5"/>
          <a:srcRect/>
          <a:stretch>
            <a:fillRect/>
          </a:stretch>
        </p:blipFill>
        <p:spPr bwMode="auto">
          <a:xfrm>
            <a:off x="4724400" y="533400"/>
            <a:ext cx="4000500" cy="27813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15 Months</a:t>
            </a:r>
            <a:endParaRPr lang="en-US" dirty="0"/>
          </a:p>
        </p:txBody>
      </p:sp>
      <p:pic>
        <p:nvPicPr>
          <p:cNvPr id="78850" name="Picture 2" descr="C:\Users\Mihir\Desktop\untitled.png"/>
          <p:cNvPicPr>
            <a:picLocks noGrp="1" noChangeAspect="1" noChangeArrowheads="1"/>
          </p:cNvPicPr>
          <p:nvPr>
            <p:ph idx="1"/>
          </p:nvPr>
        </p:nvPicPr>
        <p:blipFill>
          <a:blip r:embed="rId1"/>
          <a:srcRect/>
          <a:stretch>
            <a:fillRect/>
          </a:stretch>
        </p:blipFill>
        <p:spPr bwMode="auto">
          <a:xfrm>
            <a:off x="381000" y="1600200"/>
            <a:ext cx="3505200" cy="4038600"/>
          </a:xfrm>
          <a:prstGeom prst="rect">
            <a:avLst/>
          </a:prstGeom>
          <a:noFill/>
        </p:spPr>
      </p:pic>
      <p:pic>
        <p:nvPicPr>
          <p:cNvPr id="78852" name="Picture 4" descr="Related image">
            <a:hlinkClick r:id="rId2"/>
          </p:cNvPr>
          <p:cNvPicPr>
            <a:picLocks noChangeAspect="1" noChangeArrowheads="1"/>
          </p:cNvPicPr>
          <p:nvPr/>
        </p:nvPicPr>
        <p:blipFill>
          <a:blip r:embed="rId3"/>
          <a:srcRect/>
          <a:stretch>
            <a:fillRect/>
          </a:stretch>
        </p:blipFill>
        <p:spPr bwMode="auto">
          <a:xfrm>
            <a:off x="4572000" y="1447800"/>
            <a:ext cx="4267200" cy="43815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15 Months</a:t>
            </a:r>
            <a:endParaRPr lang="en-US" dirty="0"/>
          </a:p>
        </p:txBody>
      </p:sp>
      <p:sp>
        <p:nvSpPr>
          <p:cNvPr id="3" name="Content Placeholder 2"/>
          <p:cNvSpPr>
            <a:spLocks noGrp="1"/>
          </p:cNvSpPr>
          <p:nvPr>
            <p:ph idx="1"/>
          </p:nvPr>
        </p:nvSpPr>
        <p:spPr>
          <a:xfrm>
            <a:off x="457200" y="1066800"/>
            <a:ext cx="8229600" cy="5257800"/>
          </a:xfrm>
        </p:spPr>
        <p:txBody>
          <a:bodyPr/>
          <a:lstStyle/>
          <a:p>
            <a:pPr lvl="0"/>
            <a:r>
              <a:rPr lang="en-IN" dirty="0"/>
              <a:t>Walks alone several steps</a:t>
            </a:r>
            <a:endParaRPr lang="en-US" dirty="0"/>
          </a:p>
          <a:p>
            <a:pPr lvl="0"/>
            <a:r>
              <a:rPr lang="en-IN" dirty="0"/>
              <a:t>Assumes and maintain kneeling balance</a:t>
            </a:r>
            <a:endParaRPr lang="en-US" dirty="0"/>
          </a:p>
          <a:p>
            <a:pPr lvl="0"/>
            <a:r>
              <a:rPr lang="en-IN" dirty="0"/>
              <a:t>Falls by sitting</a:t>
            </a:r>
            <a:endParaRPr lang="en-US" dirty="0"/>
          </a:p>
          <a:p>
            <a:pPr lvl="0"/>
            <a:r>
              <a:rPr lang="en-IN" dirty="0"/>
              <a:t>Rises to standing independently</a:t>
            </a: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b="1" dirty="0"/>
              <a:t>18 Months</a:t>
            </a:r>
            <a:endParaRPr lang="en-US" dirty="0"/>
          </a:p>
        </p:txBody>
      </p:sp>
      <p:pic>
        <p:nvPicPr>
          <p:cNvPr id="79874" name="Picture 2" descr="C:\Users\Mihir\Desktop\baby.jpg"/>
          <p:cNvPicPr>
            <a:picLocks noGrp="1" noChangeAspect="1" noChangeArrowheads="1"/>
          </p:cNvPicPr>
          <p:nvPr>
            <p:ph idx="1"/>
          </p:nvPr>
        </p:nvPicPr>
        <p:blipFill>
          <a:blip r:embed="rId1"/>
          <a:srcRect/>
          <a:stretch>
            <a:fillRect/>
          </a:stretch>
        </p:blipFill>
        <p:spPr bwMode="auto">
          <a:xfrm>
            <a:off x="1524000" y="1219200"/>
            <a:ext cx="2667000" cy="2619375"/>
          </a:xfrm>
          <a:prstGeom prst="rect">
            <a:avLst/>
          </a:prstGeom>
          <a:noFill/>
        </p:spPr>
      </p:pic>
      <p:pic>
        <p:nvPicPr>
          <p:cNvPr id="79876" name="Picture 4" descr="Image result for upstairs  baby">
            <a:hlinkClick r:id="rId2"/>
          </p:cNvPr>
          <p:cNvPicPr>
            <a:picLocks noChangeAspect="1" noChangeArrowheads="1"/>
          </p:cNvPicPr>
          <p:nvPr/>
        </p:nvPicPr>
        <p:blipFill>
          <a:blip r:embed="rId3" cstate="print"/>
          <a:srcRect/>
          <a:stretch>
            <a:fillRect/>
          </a:stretch>
        </p:blipFill>
        <p:spPr bwMode="auto">
          <a:xfrm>
            <a:off x="6019800" y="1143000"/>
            <a:ext cx="2533650" cy="2819400"/>
          </a:xfrm>
          <a:prstGeom prst="rect">
            <a:avLst/>
          </a:prstGeom>
          <a:noFill/>
        </p:spPr>
      </p:pic>
      <p:pic>
        <p:nvPicPr>
          <p:cNvPr id="79878" name="Picture 6" descr="Related image">
            <a:hlinkClick r:id="rId4"/>
          </p:cNvPr>
          <p:cNvPicPr>
            <a:picLocks noChangeAspect="1" noChangeArrowheads="1"/>
          </p:cNvPicPr>
          <p:nvPr/>
        </p:nvPicPr>
        <p:blipFill>
          <a:blip r:embed="rId5" cstate="print"/>
          <a:srcRect/>
          <a:stretch>
            <a:fillRect/>
          </a:stretch>
        </p:blipFill>
        <p:spPr bwMode="auto">
          <a:xfrm>
            <a:off x="3048000" y="4114799"/>
            <a:ext cx="4076700" cy="27432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b="1" dirty="0"/>
              <a:t>18 Months</a:t>
            </a:r>
            <a:endParaRPr lang="en-US" dirty="0"/>
          </a:p>
        </p:txBody>
      </p:sp>
      <p:sp>
        <p:nvSpPr>
          <p:cNvPr id="3" name="Content Placeholder 2"/>
          <p:cNvSpPr>
            <a:spLocks noGrp="1"/>
          </p:cNvSpPr>
          <p:nvPr>
            <p:ph idx="1"/>
          </p:nvPr>
        </p:nvSpPr>
        <p:spPr>
          <a:xfrm>
            <a:off x="457200" y="914400"/>
            <a:ext cx="8229600" cy="5211763"/>
          </a:xfrm>
        </p:spPr>
        <p:txBody>
          <a:bodyPr/>
          <a:lstStyle/>
          <a:p>
            <a:pPr lvl="0"/>
            <a:r>
              <a:rPr lang="en-IN" dirty="0"/>
              <a:t>Walks alone, seldom falls</a:t>
            </a:r>
            <a:endParaRPr lang="en-US" dirty="0"/>
          </a:p>
          <a:p>
            <a:pPr lvl="0"/>
            <a:r>
              <a:rPr lang="en-IN" dirty="0"/>
              <a:t>Upstairs with one hand</a:t>
            </a:r>
            <a:endParaRPr lang="en-US" dirty="0"/>
          </a:p>
          <a:p>
            <a:pPr lvl="0"/>
            <a:r>
              <a:rPr lang="en-IN" dirty="0"/>
              <a:t>Seats self in small chair</a:t>
            </a: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dirty="0"/>
              <a:t>PRINCIPLES OF DEVELOPMENT </a:t>
            </a:r>
            <a:endParaRPr lang="en-IN" dirty="0"/>
          </a:p>
        </p:txBody>
      </p:sp>
      <p:sp>
        <p:nvSpPr>
          <p:cNvPr id="3" name="Content Placeholder 2"/>
          <p:cNvSpPr>
            <a:spLocks noGrp="1"/>
          </p:cNvSpPr>
          <p:nvPr>
            <p:ph idx="1"/>
          </p:nvPr>
        </p:nvSpPr>
        <p:spPr>
          <a:xfrm>
            <a:off x="457200" y="1066800"/>
            <a:ext cx="8229600" cy="5059363"/>
          </a:xfrm>
        </p:spPr>
        <p:txBody>
          <a:bodyPr>
            <a:normAutofit/>
          </a:bodyPr>
          <a:lstStyle/>
          <a:p>
            <a:pPr marL="0" lvl="0" indent="0">
              <a:buNone/>
            </a:pPr>
            <a:r>
              <a:rPr lang="en-IN" sz="2800" dirty="0"/>
              <a:t>1) Development is a continuous process from conception to maturity. It must not be thought of mere milestones. Before any ‘milestone’ is reached a child has to go through many preceding stages of development and for developmental diagnosis one has to be conversant with all these stages. </a:t>
            </a:r>
            <a:endParaRPr lang="en-IN" sz="2800" dirty="0"/>
          </a:p>
          <a:p>
            <a:pPr marL="0" indent="0">
              <a:buNone/>
            </a:pPr>
            <a:endParaRPr lang="en-IN" sz="2800" dirty="0"/>
          </a:p>
          <a:p>
            <a:pPr marL="0" lvl="0" indent="0">
              <a:buNone/>
            </a:pPr>
            <a:r>
              <a:rPr lang="en-IN" sz="2800" dirty="0"/>
              <a:t>2) Development depends on the maturation and myelination of the nervous system. </a:t>
            </a:r>
            <a:endParaRPr lang="en-IN" sz="2800" dirty="0"/>
          </a:p>
          <a:p>
            <a:pPr marL="0" indent="0">
              <a:buNone/>
            </a:pPr>
            <a:endParaRPr lang="en-IN" sz="2800" dirty="0"/>
          </a:p>
          <a:p>
            <a:endParaRPr lang="en-IN"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b="1" dirty="0"/>
              <a:t>21 Months</a:t>
            </a:r>
            <a:endParaRPr lang="en-US" dirty="0"/>
          </a:p>
        </p:txBody>
      </p:sp>
      <p:pic>
        <p:nvPicPr>
          <p:cNvPr id="81922" name="Picture 2" descr="C:\Users\Mihir\Desktop\mother-baby-girl-walking-down-stairs-healthy-52675117.jpg"/>
          <p:cNvPicPr>
            <a:picLocks noGrp="1" noChangeAspect="1" noChangeArrowheads="1"/>
          </p:cNvPicPr>
          <p:nvPr>
            <p:ph idx="1"/>
          </p:nvPr>
        </p:nvPicPr>
        <p:blipFill>
          <a:blip r:embed="rId1"/>
          <a:srcRect/>
          <a:stretch>
            <a:fillRect/>
          </a:stretch>
        </p:blipFill>
        <p:spPr bwMode="auto">
          <a:xfrm>
            <a:off x="914400" y="1219200"/>
            <a:ext cx="3429000" cy="3695700"/>
          </a:xfrm>
          <a:prstGeom prst="rect">
            <a:avLst/>
          </a:prstGeom>
          <a:noFill/>
        </p:spPr>
      </p:pic>
      <p:sp>
        <p:nvSpPr>
          <p:cNvPr id="81924" name="AutoShape 4" descr="Image result for Squat in play">
            <a:hlinkClick r:id="rId2"/>
          </p:cNvPr>
          <p:cNvSpPr>
            <a:spLocks noChangeAspect="1" noChangeArrowheads="1"/>
          </p:cNvSpPr>
          <p:nvPr/>
        </p:nvSpPr>
        <p:spPr bwMode="auto">
          <a:xfrm>
            <a:off x="117475" y="-1257300"/>
            <a:ext cx="2514600" cy="2619375"/>
          </a:xfrm>
          <a:prstGeom prst="rect">
            <a:avLst/>
          </a:prstGeom>
          <a:noFill/>
        </p:spPr>
        <p:txBody>
          <a:bodyPr vert="horz" wrap="square" lIns="91440" tIns="45720" rIns="91440" bIns="45720" numCol="1" anchor="t" anchorCtr="0" compatLnSpc="1"/>
          <a:lstStyle/>
          <a:p>
            <a:endParaRPr lang="en-US"/>
          </a:p>
        </p:txBody>
      </p:sp>
      <p:sp>
        <p:nvSpPr>
          <p:cNvPr id="81926" name="AutoShape 6" descr="Image result for Squat in play">
            <a:hlinkClick r:id="rId2"/>
          </p:cNvPr>
          <p:cNvSpPr>
            <a:spLocks noChangeAspect="1" noChangeArrowheads="1"/>
          </p:cNvSpPr>
          <p:nvPr/>
        </p:nvSpPr>
        <p:spPr bwMode="auto">
          <a:xfrm>
            <a:off x="117475" y="-1257300"/>
            <a:ext cx="2514600" cy="2619375"/>
          </a:xfrm>
          <a:prstGeom prst="rect">
            <a:avLst/>
          </a:prstGeom>
          <a:noFill/>
        </p:spPr>
        <p:txBody>
          <a:bodyPr vert="horz" wrap="square" lIns="91440" tIns="45720" rIns="91440" bIns="45720" numCol="1" anchor="t" anchorCtr="0" compatLnSpc="1"/>
          <a:lstStyle/>
          <a:p>
            <a:endParaRPr lang="en-US"/>
          </a:p>
        </p:txBody>
      </p:sp>
      <p:pic>
        <p:nvPicPr>
          <p:cNvPr id="81927" name="Picture 7" descr="C:\Users\Mihir\Desktop\untitled.png"/>
          <p:cNvPicPr>
            <a:picLocks noChangeAspect="1" noChangeArrowheads="1"/>
          </p:cNvPicPr>
          <p:nvPr/>
        </p:nvPicPr>
        <p:blipFill>
          <a:blip r:embed="rId3"/>
          <a:srcRect/>
          <a:stretch>
            <a:fillRect/>
          </a:stretch>
        </p:blipFill>
        <p:spPr bwMode="auto">
          <a:xfrm>
            <a:off x="5410200" y="1219200"/>
            <a:ext cx="3124200" cy="3429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21 Months</a:t>
            </a:r>
            <a:endParaRPr lang="en-US" dirty="0"/>
          </a:p>
        </p:txBody>
      </p:sp>
      <p:sp>
        <p:nvSpPr>
          <p:cNvPr id="3" name="Content Placeholder 2"/>
          <p:cNvSpPr>
            <a:spLocks noGrp="1"/>
          </p:cNvSpPr>
          <p:nvPr>
            <p:ph idx="1"/>
          </p:nvPr>
        </p:nvSpPr>
        <p:spPr>
          <a:xfrm>
            <a:off x="457200" y="1066800"/>
            <a:ext cx="8229600" cy="5059363"/>
          </a:xfrm>
        </p:spPr>
        <p:txBody>
          <a:bodyPr/>
          <a:lstStyle/>
          <a:p>
            <a:pPr lvl="0"/>
            <a:r>
              <a:rPr lang="en-IN" dirty="0"/>
              <a:t>Upstairs holding one rail</a:t>
            </a:r>
            <a:endParaRPr lang="en-US" dirty="0"/>
          </a:p>
          <a:p>
            <a:pPr lvl="0"/>
            <a:r>
              <a:rPr lang="en-IN" dirty="0"/>
              <a:t>Downstairs with one hand help</a:t>
            </a:r>
            <a:endParaRPr lang="en-US" dirty="0"/>
          </a:p>
          <a:p>
            <a:pPr lvl="0"/>
            <a:r>
              <a:rPr lang="en-IN" dirty="0"/>
              <a:t>Squat in play</a:t>
            </a:r>
            <a:endParaRPr lang="en-IN" dirty="0"/>
          </a:p>
          <a:p>
            <a:pPr lvl="0"/>
            <a:endParaRPr lang="en-IN" dirty="0"/>
          </a:p>
          <a:p>
            <a:pPr lvl="0"/>
            <a:endParaRPr lang="en-US" dirty="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2 Years</a:t>
            </a:r>
            <a:endParaRPr lang="en-US" dirty="0"/>
          </a:p>
        </p:txBody>
      </p:sp>
      <p:pic>
        <p:nvPicPr>
          <p:cNvPr id="82946" name="Picture 2" descr="C:\Users\Mihir\Desktop\102766196_XS.jpg"/>
          <p:cNvPicPr>
            <a:picLocks noGrp="1" noChangeAspect="1" noChangeArrowheads="1"/>
          </p:cNvPicPr>
          <p:nvPr>
            <p:ph idx="1"/>
          </p:nvPr>
        </p:nvPicPr>
        <p:blipFill>
          <a:blip r:embed="rId1"/>
          <a:srcRect/>
          <a:stretch>
            <a:fillRect/>
          </a:stretch>
        </p:blipFill>
        <p:spPr bwMode="auto">
          <a:xfrm>
            <a:off x="685800" y="1219200"/>
            <a:ext cx="3505200" cy="4368006"/>
          </a:xfrm>
          <a:prstGeom prst="rect">
            <a:avLst/>
          </a:prstGeom>
          <a:noFill/>
        </p:spPr>
      </p:pic>
      <p:pic>
        <p:nvPicPr>
          <p:cNvPr id="82948" name="Picture 4" descr="Image result for baby kicking ball">
            <a:hlinkClick r:id="rId2"/>
          </p:cNvPr>
          <p:cNvPicPr>
            <a:picLocks noChangeAspect="1" noChangeArrowheads="1"/>
          </p:cNvPicPr>
          <p:nvPr/>
        </p:nvPicPr>
        <p:blipFill>
          <a:blip r:embed="rId3"/>
          <a:srcRect/>
          <a:stretch>
            <a:fillRect/>
          </a:stretch>
        </p:blipFill>
        <p:spPr bwMode="auto">
          <a:xfrm>
            <a:off x="5334000" y="1295400"/>
            <a:ext cx="3429000" cy="4267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b="1" dirty="0"/>
              <a:t>2 Years</a:t>
            </a:r>
            <a:endParaRPr lang="en-US" dirty="0"/>
          </a:p>
        </p:txBody>
      </p:sp>
      <p:sp>
        <p:nvSpPr>
          <p:cNvPr id="3" name="Content Placeholder 2"/>
          <p:cNvSpPr>
            <a:spLocks noGrp="1"/>
          </p:cNvSpPr>
          <p:nvPr>
            <p:ph idx="1"/>
          </p:nvPr>
        </p:nvSpPr>
        <p:spPr>
          <a:xfrm>
            <a:off x="457200" y="990600"/>
            <a:ext cx="8229600" cy="5334000"/>
          </a:xfrm>
        </p:spPr>
        <p:txBody>
          <a:bodyPr/>
          <a:lstStyle/>
          <a:p>
            <a:pPr lvl="0"/>
            <a:r>
              <a:rPr lang="en-IN" dirty="0"/>
              <a:t>Runs fairly well</a:t>
            </a:r>
            <a:endParaRPr lang="en-US" dirty="0"/>
          </a:p>
          <a:p>
            <a:pPr lvl="0"/>
            <a:r>
              <a:rPr lang="en-IN" dirty="0"/>
              <a:t>Upstairs and downstairs alone</a:t>
            </a:r>
            <a:endParaRPr lang="en-US" dirty="0"/>
          </a:p>
          <a:p>
            <a:pPr lvl="0"/>
            <a:r>
              <a:rPr lang="en-IN" dirty="0"/>
              <a:t>Kicks in standing</a:t>
            </a:r>
            <a:endParaRPr lang="en-IN" dirty="0"/>
          </a:p>
          <a:p>
            <a:pPr lvl="0"/>
            <a:endParaRPr lang="en-US" dirty="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b="1" dirty="0"/>
              <a:t>3 Years</a:t>
            </a:r>
            <a:endParaRPr lang="en-US" dirty="0"/>
          </a:p>
        </p:txBody>
      </p:sp>
      <p:pic>
        <p:nvPicPr>
          <p:cNvPr id="83970" name="Picture 2" descr="C:\Users\Mihir\Desktop\55133752-standing-on-tiptoe-portrait-of-blonde-baby-boy-in-red-shorts-walking-in-summer-park.jpg"/>
          <p:cNvPicPr>
            <a:picLocks noGrp="1" noChangeAspect="1" noChangeArrowheads="1"/>
          </p:cNvPicPr>
          <p:nvPr>
            <p:ph idx="1"/>
          </p:nvPr>
        </p:nvPicPr>
        <p:blipFill>
          <a:blip r:embed="rId1"/>
          <a:srcRect/>
          <a:stretch>
            <a:fillRect/>
          </a:stretch>
        </p:blipFill>
        <p:spPr bwMode="auto">
          <a:xfrm>
            <a:off x="990600" y="1295400"/>
            <a:ext cx="2971800" cy="4114800"/>
          </a:xfrm>
          <a:prstGeom prst="rect">
            <a:avLst/>
          </a:prstGeom>
          <a:noFill/>
        </p:spPr>
      </p:pic>
      <p:pic>
        <p:nvPicPr>
          <p:cNvPr id="83972" name="Picture 4" descr="Image result for ride tricycles baby">
            <a:hlinkClick r:id="rId2"/>
          </p:cNvPr>
          <p:cNvPicPr>
            <a:picLocks noChangeAspect="1" noChangeArrowheads="1"/>
          </p:cNvPicPr>
          <p:nvPr/>
        </p:nvPicPr>
        <p:blipFill>
          <a:blip r:embed="rId3" cstate="print"/>
          <a:srcRect/>
          <a:stretch>
            <a:fillRect/>
          </a:stretch>
        </p:blipFill>
        <p:spPr bwMode="auto">
          <a:xfrm>
            <a:off x="4572000" y="1371600"/>
            <a:ext cx="3448050" cy="407670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Mihir\Desktop\3143336892_09d68b94e3_z.jpg"/>
          <p:cNvPicPr>
            <a:picLocks noGrp="1" noChangeAspect="1" noChangeArrowheads="1"/>
          </p:cNvPicPr>
          <p:nvPr>
            <p:ph idx="1"/>
          </p:nvPr>
        </p:nvPicPr>
        <p:blipFill>
          <a:blip r:embed="rId1"/>
          <a:srcRect/>
          <a:stretch>
            <a:fillRect/>
          </a:stretch>
        </p:blipFill>
        <p:spPr bwMode="auto">
          <a:xfrm>
            <a:off x="381000" y="304800"/>
            <a:ext cx="3014291" cy="4525963"/>
          </a:xfrm>
          <a:prstGeom prst="rect">
            <a:avLst/>
          </a:prstGeom>
          <a:noFill/>
        </p:spPr>
      </p:pic>
      <p:pic>
        <p:nvPicPr>
          <p:cNvPr id="84996" name="Picture 4" descr="Image result for upstair climbing baby">
            <a:hlinkClick r:id="rId2"/>
          </p:cNvPr>
          <p:cNvPicPr>
            <a:picLocks noChangeAspect="1" noChangeArrowheads="1"/>
          </p:cNvPicPr>
          <p:nvPr/>
        </p:nvPicPr>
        <p:blipFill>
          <a:blip r:embed="rId3"/>
          <a:srcRect/>
          <a:stretch>
            <a:fillRect/>
          </a:stretch>
        </p:blipFill>
        <p:spPr bwMode="auto">
          <a:xfrm>
            <a:off x="4419600" y="457200"/>
            <a:ext cx="4286250" cy="4648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b="1" dirty="0"/>
              <a:t>3 Years</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IN" dirty="0"/>
              <a:t>Walks on tip toe</a:t>
            </a:r>
            <a:endParaRPr lang="en-US" dirty="0"/>
          </a:p>
          <a:p>
            <a:pPr lvl="0"/>
            <a:r>
              <a:rPr lang="en-IN" dirty="0"/>
              <a:t>Runs on toes</a:t>
            </a:r>
            <a:endParaRPr lang="en-US" dirty="0"/>
          </a:p>
          <a:p>
            <a:pPr lvl="0"/>
            <a:r>
              <a:rPr lang="en-IN" dirty="0"/>
              <a:t>Rides tricycles</a:t>
            </a:r>
            <a:endParaRPr lang="en-US" dirty="0"/>
          </a:p>
          <a:p>
            <a:pPr lvl="0"/>
            <a:r>
              <a:rPr lang="en-IN" dirty="0"/>
              <a:t>Jumps on both feet</a:t>
            </a:r>
            <a:endParaRPr lang="en-US" dirty="0"/>
          </a:p>
          <a:p>
            <a:pPr lvl="0"/>
            <a:r>
              <a:rPr lang="en-IN" dirty="0"/>
              <a:t>Upstairs alternate feet</a:t>
            </a:r>
            <a:endParaRPr lang="en-US" dirty="0"/>
          </a:p>
          <a:p>
            <a:pPr lvl="0"/>
            <a:r>
              <a:rPr lang="en-IN" dirty="0"/>
              <a:t>Momentary one foot standing</a:t>
            </a:r>
            <a:endParaRPr lang="en-US" dirty="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IN" b="1" dirty="0"/>
              <a:t>4 Years</a:t>
            </a:r>
            <a:endParaRPr lang="en-US" dirty="0"/>
          </a:p>
        </p:txBody>
      </p:sp>
      <p:sp>
        <p:nvSpPr>
          <p:cNvPr id="3" name="Content Placeholder 2"/>
          <p:cNvSpPr>
            <a:spLocks noGrp="1"/>
          </p:cNvSpPr>
          <p:nvPr>
            <p:ph idx="1"/>
          </p:nvPr>
        </p:nvSpPr>
        <p:spPr>
          <a:xfrm>
            <a:off x="457200" y="1066800"/>
            <a:ext cx="8229600" cy="5257800"/>
          </a:xfrm>
        </p:spPr>
        <p:txBody>
          <a:bodyPr/>
          <a:lstStyle/>
          <a:p>
            <a:pPr lvl="0"/>
            <a:r>
              <a:rPr lang="en-IN" dirty="0"/>
              <a:t>Downstairs alternating feet</a:t>
            </a:r>
            <a:endParaRPr lang="en-US" dirty="0"/>
          </a:p>
          <a:p>
            <a:pPr lvl="0"/>
            <a:r>
              <a:rPr lang="en-IN" dirty="0"/>
              <a:t>One foot standing balance 4-8 sec</a:t>
            </a:r>
            <a:endParaRPr lang="en-US" dirty="0"/>
          </a:p>
          <a:p>
            <a:pPr lvl="0"/>
            <a:r>
              <a:rPr lang="en-IN" dirty="0"/>
              <a:t>Skips on one foot</a:t>
            </a:r>
            <a:endParaRPr lang="en-IN" dirty="0"/>
          </a:p>
          <a:p>
            <a:pPr lvl="0"/>
            <a:endParaRPr lang="en-US" dirty="0"/>
          </a:p>
          <a:p>
            <a:endParaRPr lang="en-US" dirty="0"/>
          </a:p>
        </p:txBody>
      </p:sp>
      <p:pic>
        <p:nvPicPr>
          <p:cNvPr id="33794" name="Picture 2" descr="Image result for Skips on one foot baby">
            <a:hlinkClick r:id="rId1"/>
          </p:cNvPr>
          <p:cNvPicPr>
            <a:picLocks noChangeAspect="1" noChangeArrowheads="1"/>
          </p:cNvPicPr>
          <p:nvPr/>
        </p:nvPicPr>
        <p:blipFill>
          <a:blip r:embed="rId2"/>
          <a:srcRect/>
          <a:stretch>
            <a:fillRect/>
          </a:stretch>
        </p:blipFill>
        <p:spPr bwMode="auto">
          <a:xfrm>
            <a:off x="4419600" y="2209800"/>
            <a:ext cx="3000375" cy="407670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5 Years</a:t>
            </a:r>
            <a:endParaRPr lang="en-US" dirty="0"/>
          </a:p>
        </p:txBody>
      </p:sp>
      <p:sp>
        <p:nvSpPr>
          <p:cNvPr id="3" name="Content Placeholder 2"/>
          <p:cNvSpPr>
            <a:spLocks noGrp="1"/>
          </p:cNvSpPr>
          <p:nvPr>
            <p:ph idx="1"/>
          </p:nvPr>
        </p:nvSpPr>
        <p:spPr>
          <a:xfrm>
            <a:off x="457200" y="1066800"/>
            <a:ext cx="8229600" cy="5059363"/>
          </a:xfrm>
        </p:spPr>
        <p:txBody>
          <a:bodyPr/>
          <a:lstStyle/>
          <a:p>
            <a:pPr lvl="0"/>
            <a:r>
              <a:rPr lang="en-IN" dirty="0"/>
              <a:t>Skips with alternating feet</a:t>
            </a:r>
            <a:endParaRPr lang="en-US" dirty="0"/>
          </a:p>
          <a:p>
            <a:pPr lvl="0"/>
            <a:r>
              <a:rPr lang="en-IN" dirty="0"/>
              <a:t>One foot standing balance, 8 sec plus</a:t>
            </a:r>
            <a:endParaRPr lang="en-US" dirty="0"/>
          </a:p>
          <a:p>
            <a:pPr lvl="0"/>
            <a:r>
              <a:rPr lang="en-IN" dirty="0"/>
              <a:t>Walking broad- full length</a:t>
            </a:r>
            <a:endParaRPr lang="en-IN" dirty="0"/>
          </a:p>
          <a:p>
            <a:pPr lvl="0"/>
            <a:endParaRPr lang="en-IN" dirty="0"/>
          </a:p>
          <a:p>
            <a:pPr lvl="0"/>
            <a:endParaRPr lang="en-US" dirty="0"/>
          </a:p>
          <a:p>
            <a:endParaRPr lang="en-US" dirty="0"/>
          </a:p>
        </p:txBody>
      </p:sp>
      <p:pic>
        <p:nvPicPr>
          <p:cNvPr id="5" name="Picture 2" descr="C:\Users\Mihir\Desktop\IMG_1578.JPG"/>
          <p:cNvPicPr>
            <a:picLocks noChangeAspect="1" noChangeArrowheads="1"/>
          </p:cNvPicPr>
          <p:nvPr/>
        </p:nvPicPr>
        <p:blipFill>
          <a:blip r:embed="rId1" cstate="print"/>
          <a:srcRect/>
          <a:stretch>
            <a:fillRect/>
          </a:stretch>
        </p:blipFill>
        <p:spPr bwMode="auto">
          <a:xfrm>
            <a:off x="5715000" y="2209800"/>
            <a:ext cx="3015423" cy="3733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6 Years</a:t>
            </a:r>
            <a:endParaRPr lang="en-US" dirty="0"/>
          </a:p>
        </p:txBody>
      </p:sp>
      <p:sp>
        <p:nvSpPr>
          <p:cNvPr id="3" name="Content Placeholder 2"/>
          <p:cNvSpPr>
            <a:spLocks noGrp="1"/>
          </p:cNvSpPr>
          <p:nvPr>
            <p:ph idx="1"/>
          </p:nvPr>
        </p:nvSpPr>
        <p:spPr>
          <a:xfrm>
            <a:off x="457200" y="1066800"/>
            <a:ext cx="8229600" cy="5334000"/>
          </a:xfrm>
        </p:spPr>
        <p:txBody>
          <a:bodyPr/>
          <a:lstStyle/>
          <a:p>
            <a:pPr lvl="0"/>
            <a:r>
              <a:rPr lang="en-IN" dirty="0"/>
              <a:t>Jump from height of 12’’landing on to toes</a:t>
            </a:r>
            <a:endParaRPr lang="en-US" dirty="0"/>
          </a:p>
          <a:p>
            <a:pPr lvl="0"/>
            <a:r>
              <a:rPr lang="en-IN" dirty="0"/>
              <a:t>Stands on alternating feet , eyes close</a:t>
            </a:r>
            <a:endParaRPr lang="en-US" dirty="0"/>
          </a:p>
          <a:p>
            <a:pPr lvl="0"/>
            <a:r>
              <a:rPr lang="en-IN" dirty="0"/>
              <a:t>Advanced throwing</a:t>
            </a:r>
            <a:endParaRPr lang="en-IN" dirty="0"/>
          </a:p>
          <a:p>
            <a:pPr lvl="0">
              <a:buNone/>
            </a:pPr>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lvl="0" indent="0">
              <a:buNone/>
            </a:pPr>
            <a:r>
              <a:rPr lang="en-IN" sz="2800" dirty="0"/>
              <a:t>3) The sequence of development is the same for all children, but the RATE of development varies from child to child. </a:t>
            </a:r>
            <a:endParaRPr lang="en-IN" sz="2800" dirty="0"/>
          </a:p>
          <a:p>
            <a:pPr marL="0" indent="0">
              <a:buNone/>
            </a:pPr>
            <a:r>
              <a:rPr lang="en-IN" sz="2800" dirty="0"/>
              <a:t> </a:t>
            </a:r>
            <a:endParaRPr lang="en-IN" sz="2800" dirty="0"/>
          </a:p>
          <a:p>
            <a:pPr marL="0" indent="0">
              <a:buNone/>
            </a:pPr>
            <a:r>
              <a:rPr lang="en-IN" sz="2800" dirty="0"/>
              <a:t>4) Certain primitive reflexes anticipate corresponding voluntary movement and have to be lost before the voluntary movement develops.</a:t>
            </a:r>
            <a:endParaRPr lang="en-IN" sz="2800" dirty="0"/>
          </a:p>
          <a:p>
            <a:pPr marL="0" indent="0">
              <a:buNone/>
            </a:pPr>
            <a:endParaRPr lang="en-IN" sz="2800" dirty="0"/>
          </a:p>
          <a:p>
            <a:pPr marL="0" indent="0">
              <a:buNone/>
            </a:pPr>
            <a:endParaRPr lang="en-IN"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Mihir\Desktop\untitled.png"/>
          <p:cNvPicPr>
            <a:picLocks noGrp="1" noChangeAspect="1" noChangeArrowheads="1"/>
          </p:cNvPicPr>
          <p:nvPr>
            <p:ph idx="1"/>
          </p:nvPr>
        </p:nvPicPr>
        <p:blipFill>
          <a:blip r:embed="rId1"/>
          <a:srcRect/>
          <a:stretch>
            <a:fillRect/>
          </a:stretch>
        </p:blipFill>
        <p:spPr bwMode="auto">
          <a:xfrm>
            <a:off x="1600200" y="685800"/>
            <a:ext cx="6934200" cy="423941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a:t>Fine Motor Milestone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3 Months</a:t>
            </a:r>
            <a:endParaRPr lang="en-US" dirty="0"/>
          </a:p>
        </p:txBody>
      </p:sp>
      <p:sp>
        <p:nvSpPr>
          <p:cNvPr id="3" name="Content Placeholder 2"/>
          <p:cNvSpPr>
            <a:spLocks noGrp="1"/>
          </p:cNvSpPr>
          <p:nvPr>
            <p:ph idx="1"/>
          </p:nvPr>
        </p:nvSpPr>
        <p:spPr>
          <a:xfrm>
            <a:off x="457200" y="1066800"/>
            <a:ext cx="8229600" cy="5059363"/>
          </a:xfrm>
        </p:spPr>
        <p:txBody>
          <a:bodyPr/>
          <a:lstStyle/>
          <a:p>
            <a:pPr lvl="0"/>
            <a:r>
              <a:rPr lang="en-IN" b="1" dirty="0"/>
              <a:t>Hand Use</a:t>
            </a:r>
            <a:endParaRPr lang="en-US" dirty="0"/>
          </a:p>
          <a:p>
            <a:pPr lvl="0"/>
            <a:r>
              <a:rPr lang="en-IN" dirty="0"/>
              <a:t>Hold toy actively (1/2 inch peg)</a:t>
            </a:r>
            <a:endParaRPr lang="en-US" dirty="0"/>
          </a:p>
          <a:p>
            <a:pPr lvl="0"/>
            <a:r>
              <a:rPr lang="en-IN" dirty="0"/>
              <a:t>Arms activate on sight of toy</a:t>
            </a:r>
            <a:endParaRPr lang="en-US" dirty="0"/>
          </a:p>
          <a:p>
            <a:pPr lvl="0"/>
            <a:r>
              <a:rPr lang="en-IN" dirty="0"/>
              <a:t>Symmetrical head and arm posture(supine)</a:t>
            </a:r>
            <a:endParaRPr lang="en-US" dirty="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Mihir\Desktop\maxresdefault.jpg"/>
          <p:cNvPicPr>
            <a:picLocks noGrp="1" noChangeAspect="1" noChangeArrowheads="1"/>
          </p:cNvPicPr>
          <p:nvPr>
            <p:ph idx="1"/>
          </p:nvPr>
        </p:nvPicPr>
        <p:blipFill>
          <a:blip r:embed="rId1"/>
          <a:srcRect/>
          <a:stretch>
            <a:fillRect/>
          </a:stretch>
        </p:blipFill>
        <p:spPr bwMode="auto">
          <a:xfrm>
            <a:off x="548922" y="762000"/>
            <a:ext cx="3794478" cy="5364163"/>
          </a:xfrm>
          <a:prstGeom prst="rect">
            <a:avLst/>
          </a:prstGeom>
          <a:noFill/>
        </p:spPr>
      </p:pic>
      <p:pic>
        <p:nvPicPr>
          <p:cNvPr id="88068" name="Picture 4" descr="Image result for transfer of toys in hands">
            <a:hlinkClick r:id="rId2"/>
          </p:cNvPr>
          <p:cNvPicPr>
            <a:picLocks noChangeAspect="1" noChangeArrowheads="1"/>
          </p:cNvPicPr>
          <p:nvPr/>
        </p:nvPicPr>
        <p:blipFill>
          <a:blip r:embed="rId3"/>
          <a:srcRect/>
          <a:stretch>
            <a:fillRect/>
          </a:stretch>
        </p:blipFill>
        <p:spPr bwMode="auto">
          <a:xfrm>
            <a:off x="5105400" y="914400"/>
            <a:ext cx="3438525" cy="52578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6 Months</a:t>
            </a:r>
            <a:endParaRPr lang="en-US" dirty="0"/>
          </a:p>
        </p:txBody>
      </p:sp>
      <p:sp>
        <p:nvSpPr>
          <p:cNvPr id="3" name="Content Placeholder 2"/>
          <p:cNvSpPr>
            <a:spLocks noGrp="1"/>
          </p:cNvSpPr>
          <p:nvPr>
            <p:ph idx="1"/>
          </p:nvPr>
        </p:nvSpPr>
        <p:spPr>
          <a:xfrm>
            <a:off x="457200" y="1066800"/>
            <a:ext cx="8229600" cy="5334000"/>
          </a:xfrm>
        </p:spPr>
        <p:txBody>
          <a:bodyPr/>
          <a:lstStyle/>
          <a:p>
            <a:pPr lvl="0"/>
            <a:r>
              <a:rPr lang="en-IN" b="1" dirty="0"/>
              <a:t>Hand Use</a:t>
            </a:r>
            <a:endParaRPr lang="en-US" dirty="0"/>
          </a:p>
          <a:p>
            <a:pPr lvl="0"/>
            <a:r>
              <a:rPr lang="en-IN" dirty="0"/>
              <a:t>Reaches purposefully</a:t>
            </a:r>
            <a:endParaRPr lang="en-US" dirty="0"/>
          </a:p>
          <a:p>
            <a:pPr lvl="0"/>
            <a:r>
              <a:rPr lang="en-IN" dirty="0"/>
              <a:t>Transfer objects</a:t>
            </a:r>
            <a:endParaRPr lang="en-US" dirty="0"/>
          </a:p>
          <a:p>
            <a:pPr lvl="0"/>
            <a:r>
              <a:rPr lang="en-IN" dirty="0"/>
              <a:t>Drops objects</a:t>
            </a:r>
            <a:endParaRPr lang="en-US" dirty="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b="1" dirty="0"/>
              <a:t>9 Months</a:t>
            </a:r>
            <a:endParaRPr lang="en-US" dirty="0"/>
          </a:p>
        </p:txBody>
      </p:sp>
      <p:sp>
        <p:nvSpPr>
          <p:cNvPr id="3" name="Content Placeholder 2"/>
          <p:cNvSpPr>
            <a:spLocks noGrp="1"/>
          </p:cNvSpPr>
          <p:nvPr>
            <p:ph idx="1"/>
          </p:nvPr>
        </p:nvSpPr>
        <p:spPr>
          <a:xfrm>
            <a:off x="457200" y="990600"/>
            <a:ext cx="8229600" cy="5135563"/>
          </a:xfrm>
        </p:spPr>
        <p:txBody>
          <a:bodyPr/>
          <a:lstStyle/>
          <a:p>
            <a:pPr marL="0" lvl="0" indent="0">
              <a:buNone/>
            </a:pPr>
            <a:r>
              <a:rPr lang="en-IN" b="1" dirty="0"/>
              <a:t>                 Hand Use</a:t>
            </a:r>
            <a:endParaRPr lang="en-US" dirty="0"/>
          </a:p>
          <a:p>
            <a:pPr lvl="0"/>
            <a:r>
              <a:rPr lang="en-IN" dirty="0"/>
              <a:t>Extended  reach and grasp</a:t>
            </a:r>
            <a:endParaRPr lang="en-US" dirty="0"/>
          </a:p>
          <a:p>
            <a:pPr lvl="0"/>
            <a:r>
              <a:rPr lang="en-IN" dirty="0"/>
              <a:t>Opposed grasp</a:t>
            </a:r>
            <a:endParaRPr lang="en-US" dirty="0"/>
          </a:p>
          <a:p>
            <a:pPr marL="0" lvl="0" indent="0">
              <a:buNone/>
            </a:pPr>
            <a:r>
              <a:rPr lang="en-IN" b="1" dirty="0"/>
              <a:t>                     Feeding</a:t>
            </a:r>
            <a:endParaRPr lang="en-US" dirty="0"/>
          </a:p>
          <a:p>
            <a:pPr lvl="0"/>
            <a:r>
              <a:rPr lang="en-IN" dirty="0"/>
              <a:t>Finger feeding       </a:t>
            </a:r>
            <a:endParaRPr lang="en-US" dirty="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Mihir\Desktop\clara-vert-e1358133206147.jpg"/>
          <p:cNvPicPr>
            <a:picLocks noGrp="1" noChangeAspect="1" noChangeArrowheads="1"/>
          </p:cNvPicPr>
          <p:nvPr>
            <p:ph idx="1"/>
          </p:nvPr>
        </p:nvPicPr>
        <p:blipFill>
          <a:blip r:embed="rId1"/>
          <a:srcRect/>
          <a:stretch>
            <a:fillRect/>
          </a:stretch>
        </p:blipFill>
        <p:spPr bwMode="auto">
          <a:xfrm>
            <a:off x="5410200" y="1676400"/>
            <a:ext cx="3205356" cy="4525963"/>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b="1" dirty="0"/>
              <a:t>1 Year</a:t>
            </a:r>
            <a:endParaRPr lang="en-US" dirty="0"/>
          </a:p>
        </p:txBody>
      </p:sp>
      <p:pic>
        <p:nvPicPr>
          <p:cNvPr id="3077" name="Picture 5" descr="Image result for feeding baby with spoon"/>
          <p:cNvPicPr>
            <a:picLocks noChangeAspect="1" noChangeArrowheads="1"/>
          </p:cNvPicPr>
          <p:nvPr/>
        </p:nvPicPr>
        <p:blipFill>
          <a:blip r:embed="rId1"/>
          <a:srcRect/>
          <a:stretch>
            <a:fillRect/>
          </a:stretch>
        </p:blipFill>
        <p:spPr bwMode="auto">
          <a:xfrm>
            <a:off x="0" y="2971800"/>
            <a:ext cx="4267200" cy="3095625"/>
          </a:xfrm>
          <a:prstGeom prst="rect">
            <a:avLst/>
          </a:prstGeom>
          <a:noFill/>
        </p:spPr>
      </p:pic>
      <p:pic>
        <p:nvPicPr>
          <p:cNvPr id="3080" name="Picture 8" descr="C:\Users\Mihir\Desktop\images (2).jpg"/>
          <p:cNvPicPr>
            <a:picLocks noGrp="1" noChangeAspect="1" noChangeArrowheads="1"/>
          </p:cNvPicPr>
          <p:nvPr>
            <p:ph idx="1"/>
          </p:nvPr>
        </p:nvPicPr>
        <p:blipFill>
          <a:blip r:embed="rId2"/>
          <a:srcRect/>
          <a:stretch>
            <a:fillRect/>
          </a:stretch>
        </p:blipFill>
        <p:spPr bwMode="auto">
          <a:xfrm>
            <a:off x="4648200" y="3810000"/>
            <a:ext cx="4191000" cy="3048000"/>
          </a:xfrm>
          <a:prstGeom prst="rect">
            <a:avLst/>
          </a:prstGeom>
          <a:noFill/>
        </p:spPr>
      </p:pic>
      <p:pic>
        <p:nvPicPr>
          <p:cNvPr id="3082" name="Picture 10" descr="Image result for children play with toys"/>
          <p:cNvPicPr>
            <a:picLocks noChangeAspect="1" noChangeArrowheads="1"/>
          </p:cNvPicPr>
          <p:nvPr/>
        </p:nvPicPr>
        <p:blipFill>
          <a:blip r:embed="rId3" cstate="print"/>
          <a:srcRect/>
          <a:stretch>
            <a:fillRect/>
          </a:stretch>
        </p:blipFill>
        <p:spPr bwMode="auto">
          <a:xfrm>
            <a:off x="5181600" y="914400"/>
            <a:ext cx="3810000" cy="2895600"/>
          </a:xfrm>
          <a:prstGeom prst="rect">
            <a:avLst/>
          </a:prstGeom>
          <a:noFill/>
        </p:spPr>
      </p:pic>
      <p:pic>
        <p:nvPicPr>
          <p:cNvPr id="3084" name="Picture 12" descr="Image result for children play with toys"/>
          <p:cNvPicPr>
            <a:picLocks noChangeAspect="1" noChangeArrowheads="1"/>
          </p:cNvPicPr>
          <p:nvPr/>
        </p:nvPicPr>
        <p:blipFill>
          <a:blip r:embed="rId4"/>
          <a:srcRect/>
          <a:stretch>
            <a:fillRect/>
          </a:stretch>
        </p:blipFill>
        <p:spPr bwMode="auto">
          <a:xfrm>
            <a:off x="228600" y="304800"/>
            <a:ext cx="3467100" cy="237172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1 Year</a:t>
            </a:r>
            <a:endParaRPr lang="en-US" dirty="0"/>
          </a:p>
        </p:txBody>
      </p:sp>
      <p:sp>
        <p:nvSpPr>
          <p:cNvPr id="3" name="Content Placeholder 2"/>
          <p:cNvSpPr>
            <a:spLocks noGrp="1"/>
          </p:cNvSpPr>
          <p:nvPr>
            <p:ph idx="1"/>
          </p:nvPr>
        </p:nvSpPr>
        <p:spPr>
          <a:xfrm>
            <a:off x="457200" y="1066800"/>
            <a:ext cx="8229600" cy="5059363"/>
          </a:xfrm>
        </p:spPr>
        <p:txBody>
          <a:bodyPr/>
          <a:lstStyle/>
          <a:p>
            <a:pPr marL="0" lvl="0" indent="0">
              <a:buNone/>
            </a:pPr>
            <a:r>
              <a:rPr lang="en-IN" b="1" dirty="0"/>
              <a:t>                 Hand Use</a:t>
            </a:r>
            <a:endParaRPr lang="en-US" dirty="0"/>
          </a:p>
          <a:p>
            <a:pPr lvl="0"/>
            <a:r>
              <a:rPr lang="en-IN" dirty="0"/>
              <a:t>Voluntary release</a:t>
            </a:r>
            <a:endParaRPr lang="en-US" dirty="0"/>
          </a:p>
          <a:p>
            <a:pPr lvl="0"/>
            <a:r>
              <a:rPr lang="en-IN" dirty="0"/>
              <a:t>Bring one block over another</a:t>
            </a:r>
            <a:endParaRPr lang="en-US" dirty="0"/>
          </a:p>
          <a:p>
            <a:pPr lvl="0"/>
            <a:r>
              <a:rPr lang="en-IN" dirty="0"/>
              <a:t>Rolls ball imitatively</a:t>
            </a:r>
            <a:endParaRPr lang="en-US" dirty="0"/>
          </a:p>
          <a:p>
            <a:pPr lvl="0"/>
            <a:r>
              <a:rPr lang="en-IN" dirty="0"/>
              <a:t>Puts cube in container</a:t>
            </a:r>
            <a:endParaRPr lang="en-US" dirty="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IN" b="1" dirty="0"/>
              <a:t>Feeding</a:t>
            </a:r>
            <a:endParaRPr lang="en-US" dirty="0"/>
          </a:p>
          <a:p>
            <a:pPr lvl="0"/>
            <a:r>
              <a:rPr lang="en-IN" dirty="0"/>
              <a:t>Grasp spoon</a:t>
            </a:r>
            <a:endParaRPr lang="en-US" dirty="0"/>
          </a:p>
          <a:p>
            <a:pPr lvl="0"/>
            <a:r>
              <a:rPr lang="en-IN" dirty="0"/>
              <a:t>Chews food</a:t>
            </a:r>
            <a:endParaRPr lang="en-US" dirty="0"/>
          </a:p>
          <a:p>
            <a:pPr marL="0" indent="0">
              <a:buNone/>
            </a:pPr>
            <a:r>
              <a:rPr lang="en-IN" b="1" dirty="0"/>
              <a:t>Dressing</a:t>
            </a:r>
            <a:endParaRPr lang="en-US" dirty="0"/>
          </a:p>
          <a:p>
            <a:pPr lvl="0"/>
            <a:r>
              <a:rPr lang="en-IN" dirty="0"/>
              <a:t>Cooperates with dressing</a:t>
            </a:r>
            <a:endParaRPr lang="en-US" dirty="0"/>
          </a:p>
          <a:p>
            <a:pPr marL="0" indent="0">
              <a:buNone/>
            </a:pPr>
            <a:r>
              <a:rPr lang="en-IN" b="1" dirty="0"/>
              <a:t>Writing</a:t>
            </a:r>
            <a:endParaRPr lang="en-US" dirty="0"/>
          </a:p>
          <a:p>
            <a:pPr lvl="0"/>
            <a:r>
              <a:rPr lang="en-IN" dirty="0"/>
              <a:t>Contacts paper with crayon</a:t>
            </a:r>
            <a:endParaRPr lang="en-US" dirty="0"/>
          </a:p>
          <a:p>
            <a:pPr marL="0" indent="0">
              <a:buNone/>
            </a:pP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lvl="0" indent="0">
              <a:buNone/>
            </a:pPr>
            <a:r>
              <a:rPr lang="en-IN" sz="2800" dirty="0"/>
              <a:t>5) The direction of development is </a:t>
            </a:r>
            <a:r>
              <a:rPr lang="en-IN" sz="2800" dirty="0" err="1"/>
              <a:t>cephalocaudal</a:t>
            </a:r>
            <a:r>
              <a:rPr lang="en-IN" sz="2800" dirty="0"/>
              <a:t>. The first step in the development of locomotion is the acquisition of head control, involving the neck muscles. Later the spinal muscles develop coordination so that the child is able to sit up with a straight back instead of a round one. </a:t>
            </a:r>
            <a:endParaRPr lang="en-IN" sz="2800" dirty="0"/>
          </a:p>
          <a:p>
            <a:pPr marL="0" indent="0">
              <a:buNone/>
            </a:pPr>
            <a:r>
              <a:rPr lang="en-IN" sz="2800" dirty="0"/>
              <a:t> </a:t>
            </a:r>
            <a:endParaRPr lang="en-IN" sz="2800" dirty="0"/>
          </a:p>
          <a:p>
            <a:pPr marL="0" lvl="0" indent="0">
              <a:buNone/>
            </a:pPr>
            <a:r>
              <a:rPr lang="en-IN" sz="2800" dirty="0"/>
              <a:t>6) Generalized mass activity gives way to specific individual responses. </a:t>
            </a:r>
            <a:endParaRPr lang="en-IN" sz="2800" dirty="0"/>
          </a:p>
          <a:p>
            <a:endParaRPr lang="en-IN"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b="1" dirty="0"/>
              <a:t>18 Months</a:t>
            </a:r>
            <a:endParaRPr lang="en-US" dirty="0"/>
          </a:p>
        </p:txBody>
      </p:sp>
      <p:pic>
        <p:nvPicPr>
          <p:cNvPr id="5" name="Picture 2" descr="C:\Users\Mihir\Desktop\baby_with_blocks.jpg"/>
          <p:cNvPicPr>
            <a:picLocks noChangeAspect="1" noChangeArrowheads="1"/>
          </p:cNvPicPr>
          <p:nvPr/>
        </p:nvPicPr>
        <p:blipFill>
          <a:blip r:embed="rId1"/>
          <a:srcRect/>
          <a:stretch>
            <a:fillRect/>
          </a:stretch>
        </p:blipFill>
        <p:spPr bwMode="auto">
          <a:xfrm>
            <a:off x="228600" y="914400"/>
            <a:ext cx="3505200" cy="3124200"/>
          </a:xfrm>
          <a:prstGeom prst="rect">
            <a:avLst/>
          </a:prstGeom>
          <a:noFill/>
        </p:spPr>
      </p:pic>
      <p:pic>
        <p:nvPicPr>
          <p:cNvPr id="88066" name="Picture 2" descr="Image result for baby playing with crayons"/>
          <p:cNvPicPr>
            <a:picLocks noChangeAspect="1" noChangeArrowheads="1"/>
          </p:cNvPicPr>
          <p:nvPr/>
        </p:nvPicPr>
        <p:blipFill>
          <a:blip r:embed="rId2"/>
          <a:srcRect/>
          <a:stretch>
            <a:fillRect/>
          </a:stretch>
        </p:blipFill>
        <p:spPr bwMode="auto">
          <a:xfrm>
            <a:off x="685800" y="3590925"/>
            <a:ext cx="4333875" cy="3267075"/>
          </a:xfrm>
          <a:prstGeom prst="rect">
            <a:avLst/>
          </a:prstGeom>
          <a:noFill/>
        </p:spPr>
      </p:pic>
      <p:pic>
        <p:nvPicPr>
          <p:cNvPr id="88069" name="Picture 5" descr="Related image"/>
          <p:cNvPicPr>
            <a:picLocks noChangeAspect="1" noChangeArrowheads="1"/>
          </p:cNvPicPr>
          <p:nvPr/>
        </p:nvPicPr>
        <p:blipFill>
          <a:blip r:embed="rId3"/>
          <a:srcRect/>
          <a:stretch>
            <a:fillRect/>
          </a:stretch>
        </p:blipFill>
        <p:spPr bwMode="auto">
          <a:xfrm>
            <a:off x="4648201" y="1828800"/>
            <a:ext cx="3581400" cy="4124326"/>
          </a:xfrm>
          <a:prstGeom prst="rect">
            <a:avLst/>
          </a:prstGeom>
          <a:noFill/>
        </p:spPr>
      </p:pic>
      <p:sp>
        <p:nvSpPr>
          <p:cNvPr id="10" name="Content Placeholder 9"/>
          <p:cNvSpPr>
            <a:spLocks noGrp="1"/>
          </p:cNvSpPr>
          <p:nvPr>
            <p:ph idx="1"/>
          </p:nvPr>
        </p:nvSpPr>
        <p:spPr>
          <a:xfrm>
            <a:off x="457200" y="990600"/>
            <a:ext cx="8229600" cy="5135563"/>
          </a:xfrm>
        </p:spPr>
        <p:txBody>
          <a:bodyPr/>
          <a:lstStyle/>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b="1" dirty="0"/>
              <a:t>18 Months</a:t>
            </a:r>
            <a:endParaRPr lang="en-US" dirty="0"/>
          </a:p>
        </p:txBody>
      </p:sp>
      <p:sp>
        <p:nvSpPr>
          <p:cNvPr id="3" name="Content Placeholder 2"/>
          <p:cNvSpPr>
            <a:spLocks noGrp="1"/>
          </p:cNvSpPr>
          <p:nvPr>
            <p:ph idx="1"/>
          </p:nvPr>
        </p:nvSpPr>
        <p:spPr>
          <a:xfrm>
            <a:off x="457200" y="1066800"/>
            <a:ext cx="8229600" cy="5059363"/>
          </a:xfrm>
        </p:spPr>
        <p:txBody>
          <a:bodyPr/>
          <a:lstStyle/>
          <a:p>
            <a:pPr marL="0" lvl="0" indent="0">
              <a:buNone/>
            </a:pPr>
            <a:r>
              <a:rPr lang="en-IN" b="1" dirty="0"/>
              <a:t>           Hand Use</a:t>
            </a:r>
            <a:endParaRPr lang="en-US" dirty="0"/>
          </a:p>
          <a:p>
            <a:pPr lvl="0"/>
            <a:r>
              <a:rPr lang="en-IN" dirty="0"/>
              <a:t>Builds 3 block tower (1 inch block)</a:t>
            </a:r>
            <a:endParaRPr lang="en-US" dirty="0"/>
          </a:p>
          <a:p>
            <a:pPr lvl="0"/>
            <a:r>
              <a:rPr lang="en-IN" dirty="0"/>
              <a:t>Places peg in hole (1 inch peg)</a:t>
            </a:r>
            <a:endParaRPr lang="en-US" dirty="0"/>
          </a:p>
          <a:p>
            <a:pPr lvl="0"/>
            <a:r>
              <a:rPr lang="en-IN" dirty="0"/>
              <a:t>Turn pages (2 or 3 at a time)</a:t>
            </a:r>
            <a:endParaRPr lang="en-US" dirty="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IN" b="1" dirty="0"/>
              <a:t>Feeding</a:t>
            </a:r>
            <a:endParaRPr lang="en-US" dirty="0"/>
          </a:p>
          <a:p>
            <a:pPr lvl="0"/>
            <a:r>
              <a:rPr lang="en-IN" dirty="0"/>
              <a:t>Fills spoon with food</a:t>
            </a:r>
            <a:endParaRPr lang="en-US" dirty="0"/>
          </a:p>
          <a:p>
            <a:pPr marL="0" indent="0">
              <a:buNone/>
            </a:pPr>
            <a:r>
              <a:rPr lang="en-IN" b="1" dirty="0"/>
              <a:t>Dressing</a:t>
            </a:r>
            <a:endParaRPr lang="en-US" dirty="0"/>
          </a:p>
          <a:p>
            <a:pPr lvl="0"/>
            <a:r>
              <a:rPr lang="en-IN" dirty="0"/>
              <a:t>Removes socks</a:t>
            </a:r>
            <a:endParaRPr lang="en-US" dirty="0"/>
          </a:p>
          <a:p>
            <a:pPr marL="0" indent="0">
              <a:buNone/>
            </a:pPr>
            <a:r>
              <a:rPr lang="en-IN" b="1" dirty="0"/>
              <a:t>Writing</a:t>
            </a:r>
            <a:endParaRPr lang="en-US" dirty="0"/>
          </a:p>
          <a:p>
            <a:pPr lvl="0"/>
            <a:r>
              <a:rPr lang="en-IN" dirty="0"/>
              <a:t>Picks up crayon and scribbles</a:t>
            </a:r>
            <a:endParaRPr lang="en-US" dirty="0"/>
          </a:p>
          <a:p>
            <a:pPr marL="0" indent="0">
              <a:buNone/>
            </a:pPr>
            <a:endParaRPr lang="en-US" dirty="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b="1" dirty="0"/>
              <a:t>2 Years</a:t>
            </a:r>
            <a:endParaRPr lang="en-US" dirty="0"/>
          </a:p>
        </p:txBody>
      </p:sp>
      <p:pic>
        <p:nvPicPr>
          <p:cNvPr id="90113" name="Picture 1" descr="C:\Users\Mihir\Desktop\stock-photo-child-little-girl-playing-wooden-toys-at-home-or-kindergarten-324698291.jpg"/>
          <p:cNvPicPr>
            <a:picLocks noGrp="1" noChangeAspect="1" noChangeArrowheads="1"/>
          </p:cNvPicPr>
          <p:nvPr>
            <p:ph idx="1"/>
          </p:nvPr>
        </p:nvPicPr>
        <p:blipFill>
          <a:blip r:embed="rId1"/>
          <a:srcRect/>
          <a:stretch>
            <a:fillRect/>
          </a:stretch>
        </p:blipFill>
        <p:spPr bwMode="auto">
          <a:xfrm>
            <a:off x="762000" y="1066800"/>
            <a:ext cx="4343400" cy="2743200"/>
          </a:xfrm>
          <a:prstGeom prst="rect">
            <a:avLst/>
          </a:prstGeom>
          <a:noFill/>
        </p:spPr>
      </p:pic>
      <p:pic>
        <p:nvPicPr>
          <p:cNvPr id="90115" name="Picture 3" descr="Image result for baby playing with BLOCK TRAIN"/>
          <p:cNvPicPr>
            <a:picLocks noChangeAspect="1" noChangeArrowheads="1"/>
          </p:cNvPicPr>
          <p:nvPr/>
        </p:nvPicPr>
        <p:blipFill>
          <a:blip r:embed="rId2"/>
          <a:srcRect/>
          <a:stretch>
            <a:fillRect/>
          </a:stretch>
        </p:blipFill>
        <p:spPr bwMode="auto">
          <a:xfrm>
            <a:off x="1219200" y="4114800"/>
            <a:ext cx="4572000" cy="2543175"/>
          </a:xfrm>
          <a:prstGeom prst="rect">
            <a:avLst/>
          </a:prstGeom>
          <a:noFill/>
        </p:spPr>
      </p:pic>
      <p:pic>
        <p:nvPicPr>
          <p:cNvPr id="90117" name="Picture 5" descr="Related image"/>
          <p:cNvPicPr>
            <a:picLocks noChangeAspect="1" noChangeArrowheads="1"/>
          </p:cNvPicPr>
          <p:nvPr/>
        </p:nvPicPr>
        <p:blipFill>
          <a:blip r:embed="rId3"/>
          <a:srcRect/>
          <a:stretch>
            <a:fillRect/>
          </a:stretch>
        </p:blipFill>
        <p:spPr bwMode="auto">
          <a:xfrm>
            <a:off x="6172200" y="609600"/>
            <a:ext cx="2667000" cy="4267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2 Years</a:t>
            </a:r>
            <a:endParaRPr lang="en-US" dirty="0"/>
          </a:p>
        </p:txBody>
      </p:sp>
      <p:sp>
        <p:nvSpPr>
          <p:cNvPr id="3" name="Content Placeholder 2"/>
          <p:cNvSpPr>
            <a:spLocks noGrp="1"/>
          </p:cNvSpPr>
          <p:nvPr>
            <p:ph idx="1"/>
          </p:nvPr>
        </p:nvSpPr>
        <p:spPr>
          <a:xfrm>
            <a:off x="457200" y="1066800"/>
            <a:ext cx="8229600" cy="5257800"/>
          </a:xfrm>
        </p:spPr>
        <p:txBody>
          <a:bodyPr/>
          <a:lstStyle/>
          <a:p>
            <a:pPr marL="0" lvl="0" indent="0">
              <a:buNone/>
            </a:pPr>
            <a:r>
              <a:rPr lang="en-IN" b="1" dirty="0"/>
              <a:t>                       Hand Use</a:t>
            </a:r>
            <a:endParaRPr lang="en-US" dirty="0"/>
          </a:p>
          <a:p>
            <a:pPr lvl="0"/>
            <a:r>
              <a:rPr lang="en-IN" dirty="0"/>
              <a:t>Build 6 block tower (1 inch block)</a:t>
            </a:r>
            <a:endParaRPr lang="en-US" dirty="0"/>
          </a:p>
          <a:p>
            <a:pPr lvl="0"/>
            <a:r>
              <a:rPr lang="en-IN" dirty="0"/>
              <a:t>Build 3 block train (1 inch block)</a:t>
            </a:r>
            <a:endParaRPr lang="en-US" dirty="0"/>
          </a:p>
          <a:p>
            <a:pPr lvl="0"/>
            <a:r>
              <a:rPr lang="en-IN" dirty="0"/>
              <a:t>Turn pages (1 at a time)</a:t>
            </a:r>
            <a:endParaRPr lang="en-US" dirty="0"/>
          </a:p>
          <a:p>
            <a:pPr lvl="0"/>
            <a:r>
              <a:rPr lang="en-IN" dirty="0"/>
              <a:t>Throw ball inaccurately</a:t>
            </a:r>
            <a:endParaRPr lang="en-US" dirty="0"/>
          </a:p>
          <a:p>
            <a:pPr lvl="0"/>
            <a:r>
              <a:rPr lang="en-IN" dirty="0"/>
              <a:t>Strings bed (1 inch beans)</a:t>
            </a:r>
            <a:endParaRPr lang="en-US" dirty="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IN" b="1" dirty="0"/>
              <a:t>Feeding</a:t>
            </a:r>
            <a:endParaRPr lang="en-US" dirty="0"/>
          </a:p>
          <a:p>
            <a:pPr lvl="0"/>
            <a:r>
              <a:rPr lang="en-IN" dirty="0"/>
              <a:t>Drinks from cups</a:t>
            </a:r>
            <a:endParaRPr lang="en-US" dirty="0"/>
          </a:p>
          <a:p>
            <a:pPr lvl="0"/>
            <a:r>
              <a:rPr lang="en-IN" dirty="0"/>
              <a:t>Drinks from glass( 2 inch diameter)</a:t>
            </a:r>
            <a:endParaRPr lang="en-US" dirty="0"/>
          </a:p>
          <a:p>
            <a:pPr marL="0" indent="0">
              <a:buNone/>
            </a:pPr>
            <a:r>
              <a:rPr lang="en-IN" b="1" dirty="0"/>
              <a:t> </a:t>
            </a:r>
            <a:endParaRPr lang="en-US" dirty="0"/>
          </a:p>
          <a:p>
            <a:pPr marL="0" indent="0">
              <a:buNone/>
            </a:pPr>
            <a:r>
              <a:rPr lang="en-IN" b="1" dirty="0"/>
              <a:t>Dressing</a:t>
            </a:r>
            <a:endParaRPr lang="en-US" dirty="0"/>
          </a:p>
          <a:p>
            <a:pPr lvl="0"/>
            <a:r>
              <a:rPr lang="en-IN" dirty="0"/>
              <a:t>Removes shoes( laces undone)</a:t>
            </a:r>
            <a:endParaRPr lang="en-US" dirty="0"/>
          </a:p>
          <a:p>
            <a:pPr lvl="0"/>
            <a:r>
              <a:rPr lang="en-IN" dirty="0"/>
              <a:t>Removes pants(assistance over hips)</a:t>
            </a:r>
            <a:endParaRPr lang="en-US" dirty="0"/>
          </a:p>
          <a:p>
            <a:pPr marL="0" indent="0">
              <a:buNone/>
            </a:pPr>
            <a:r>
              <a:rPr lang="en-IN" dirty="0"/>
              <a:t> </a:t>
            </a:r>
            <a:endParaRPr lang="en-US" dirty="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b="1" dirty="0"/>
              <a:t>2</a:t>
            </a:r>
            <a:r>
              <a:rPr lang="en-IN" b="1" baseline="30000" dirty="0"/>
              <a:t>1/2</a:t>
            </a:r>
            <a:r>
              <a:rPr lang="en-IN" b="1" dirty="0"/>
              <a:t> Years</a:t>
            </a:r>
            <a:endParaRPr lang="en-US" dirty="0"/>
          </a:p>
        </p:txBody>
      </p:sp>
      <p:sp>
        <p:nvSpPr>
          <p:cNvPr id="3" name="Content Placeholder 2"/>
          <p:cNvSpPr>
            <a:spLocks noGrp="1"/>
          </p:cNvSpPr>
          <p:nvPr>
            <p:ph idx="1"/>
          </p:nvPr>
        </p:nvSpPr>
        <p:spPr>
          <a:xfrm>
            <a:off x="457200" y="990600"/>
            <a:ext cx="8229600" cy="5135563"/>
          </a:xfrm>
        </p:spPr>
        <p:txBody>
          <a:bodyPr/>
          <a:lstStyle/>
          <a:p>
            <a:pPr marL="0" indent="0">
              <a:buNone/>
            </a:pPr>
            <a:r>
              <a:rPr lang="en-IN" b="1" dirty="0"/>
              <a:t> Writing</a:t>
            </a:r>
            <a:endParaRPr lang="en-US" dirty="0"/>
          </a:p>
          <a:p>
            <a:pPr lvl="0"/>
            <a:r>
              <a:rPr lang="en-IN" dirty="0"/>
              <a:t>Imitates vertical stroke</a:t>
            </a:r>
            <a:endParaRPr lang="en-US" dirty="0"/>
          </a:p>
          <a:p>
            <a:pPr marL="0" lvl="0" indent="0">
              <a:buNone/>
            </a:pPr>
            <a:r>
              <a:rPr lang="en-IN" dirty="0"/>
              <a:t>  </a:t>
            </a:r>
            <a:r>
              <a:rPr lang="en-IN" b="1" dirty="0"/>
              <a:t>Grooming </a:t>
            </a:r>
            <a:endParaRPr lang="en-US" dirty="0"/>
          </a:p>
          <a:p>
            <a:pPr lvl="0"/>
            <a:r>
              <a:rPr lang="en-IN" dirty="0"/>
              <a:t>Washes and dries hands partially</a:t>
            </a:r>
            <a:endParaRPr lang="en-US" dirty="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Mihir\Desktop\Page-12.png"/>
          <p:cNvPicPr>
            <a:picLocks noGrp="1" noChangeAspect="1" noChangeArrowheads="1"/>
          </p:cNvPicPr>
          <p:nvPr>
            <p:ph idx="1"/>
          </p:nvPr>
        </p:nvPicPr>
        <p:blipFill>
          <a:blip r:embed="rId1"/>
          <a:srcRect/>
          <a:stretch>
            <a:fillRect/>
          </a:stretch>
        </p:blipFill>
        <p:spPr bwMode="auto">
          <a:xfrm>
            <a:off x="5257800" y="1905000"/>
            <a:ext cx="3535363" cy="4525963"/>
          </a:xfrm>
          <a:prstGeom prst="rect">
            <a:avLst/>
          </a:prstGeom>
          <a:noFill/>
        </p:spPr>
      </p:pic>
      <p:pic>
        <p:nvPicPr>
          <p:cNvPr id="91140" name="Picture 4" descr="Image result for vertical stroke drawn by children"/>
          <p:cNvPicPr>
            <a:picLocks noChangeAspect="1" noChangeArrowheads="1"/>
          </p:cNvPicPr>
          <p:nvPr/>
        </p:nvPicPr>
        <p:blipFill>
          <a:blip r:embed="rId2"/>
          <a:srcRect/>
          <a:stretch>
            <a:fillRect/>
          </a:stretch>
        </p:blipFill>
        <p:spPr bwMode="auto">
          <a:xfrm>
            <a:off x="533400" y="609600"/>
            <a:ext cx="4343400" cy="50292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b="1" dirty="0"/>
              <a:t>3 Years</a:t>
            </a:r>
            <a:endParaRPr lang="en-US" dirty="0"/>
          </a:p>
        </p:txBody>
      </p:sp>
      <p:sp>
        <p:nvSpPr>
          <p:cNvPr id="3" name="Content Placeholder 2"/>
          <p:cNvSpPr>
            <a:spLocks noGrp="1"/>
          </p:cNvSpPr>
          <p:nvPr>
            <p:ph idx="1"/>
          </p:nvPr>
        </p:nvSpPr>
        <p:spPr>
          <a:xfrm>
            <a:off x="457200" y="990600"/>
            <a:ext cx="8229600" cy="5135563"/>
          </a:xfrm>
        </p:spPr>
        <p:txBody>
          <a:bodyPr/>
          <a:lstStyle/>
          <a:p>
            <a:pPr marL="0" lvl="0" indent="0">
              <a:buNone/>
            </a:pPr>
            <a:r>
              <a:rPr lang="en-IN" b="1" dirty="0"/>
              <a:t> Hand Use</a:t>
            </a:r>
            <a:endParaRPr lang="en-US" dirty="0"/>
          </a:p>
          <a:p>
            <a:pPr lvl="0"/>
            <a:r>
              <a:rPr lang="en-IN" dirty="0"/>
              <a:t>Builds 9 block tower(1 inch block)</a:t>
            </a:r>
            <a:endParaRPr lang="en-US" dirty="0"/>
          </a:p>
          <a:p>
            <a:pPr lvl="0"/>
            <a:r>
              <a:rPr lang="en-IN" dirty="0"/>
              <a:t>Builds 3 block bridge</a:t>
            </a:r>
            <a:endParaRPr lang="en-IN" dirty="0"/>
          </a:p>
          <a:p>
            <a:pPr marL="0" lvl="0" indent="0">
              <a:buNone/>
            </a:pPr>
            <a:endParaRPr lang="en-US" dirty="0"/>
          </a:p>
          <a:p>
            <a:pPr marL="0" indent="0">
              <a:buNone/>
            </a:pPr>
            <a:r>
              <a:rPr lang="en-IN" b="1" dirty="0"/>
              <a:t>Feeding</a:t>
            </a:r>
            <a:endParaRPr lang="en-US" dirty="0"/>
          </a:p>
          <a:p>
            <a:pPr lvl="0"/>
            <a:r>
              <a:rPr lang="en-IN" dirty="0"/>
              <a:t>Feeds self independently</a:t>
            </a:r>
            <a:endParaRPr lang="en-US" dirty="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IN" b="1" dirty="0"/>
              <a:t>Dressing</a:t>
            </a:r>
            <a:endParaRPr lang="en-US" dirty="0"/>
          </a:p>
          <a:p>
            <a:pPr lvl="0"/>
            <a:r>
              <a:rPr lang="en-IN" dirty="0"/>
              <a:t>Unbuttons medium shirt buttons</a:t>
            </a:r>
            <a:endParaRPr lang="en-US" dirty="0"/>
          </a:p>
          <a:p>
            <a:pPr lvl="0"/>
            <a:r>
              <a:rPr lang="en-IN" dirty="0"/>
              <a:t>Unlaces shoes</a:t>
            </a:r>
            <a:endParaRPr lang="en-US" dirty="0"/>
          </a:p>
          <a:p>
            <a:pPr lvl="0"/>
            <a:r>
              <a:rPr lang="en-IN" dirty="0"/>
              <a:t>Removes clothing completely( no back or small fastening)</a:t>
            </a:r>
            <a:endParaRPr lang="en-US" dirty="0"/>
          </a:p>
          <a:p>
            <a:pPr lvl="0"/>
            <a:r>
              <a:rPr lang="en-IN" dirty="0"/>
              <a:t>Puts on underpants</a:t>
            </a:r>
            <a:endParaRPr lang="en-US" dirty="0"/>
          </a:p>
          <a:p>
            <a:pPr lvl="0"/>
            <a:r>
              <a:rPr lang="en-IN" dirty="0"/>
              <a:t>Puts on socks</a:t>
            </a:r>
            <a:endParaRPr lang="en-US" dirty="0"/>
          </a:p>
          <a:p>
            <a:pPr lvl="0"/>
            <a:r>
              <a:rPr lang="en-IN" dirty="0"/>
              <a:t>Puts on shoes</a:t>
            </a: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br>
              <a:rPr lang="en-IN" b="1" dirty="0"/>
            </a:br>
            <a:r>
              <a:rPr lang="en-IN" b="1" dirty="0"/>
              <a:t>At 1 month:</a:t>
            </a:r>
            <a:br>
              <a:rPr lang="en-IN" dirty="0"/>
            </a:br>
            <a:endParaRPr lang="en-IN" dirty="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09600" y="1586706"/>
            <a:ext cx="3657600" cy="4052094"/>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586706"/>
            <a:ext cx="3886200" cy="405209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IN" b="1" dirty="0"/>
              <a:t>Writing</a:t>
            </a:r>
            <a:endParaRPr lang="en-US" dirty="0"/>
          </a:p>
          <a:p>
            <a:pPr lvl="0"/>
            <a:r>
              <a:rPr lang="en-IN" dirty="0"/>
              <a:t>Imitates horizontal stroke</a:t>
            </a:r>
            <a:endParaRPr lang="en-US" dirty="0"/>
          </a:p>
          <a:p>
            <a:pPr lvl="0"/>
            <a:r>
              <a:rPr lang="en-IN" dirty="0"/>
              <a:t>Copies circle </a:t>
            </a:r>
            <a:endParaRPr lang="en-US" dirty="0"/>
          </a:p>
          <a:p>
            <a:pPr marL="0" indent="0">
              <a:buNone/>
            </a:pPr>
            <a:r>
              <a:rPr lang="en-IN" b="1" dirty="0"/>
              <a:t>Grooming</a:t>
            </a:r>
            <a:endParaRPr lang="en-US" dirty="0"/>
          </a:p>
          <a:p>
            <a:pPr lvl="0"/>
            <a:r>
              <a:rPr lang="en-IN" dirty="0"/>
              <a:t>Washes  and dries hands</a:t>
            </a:r>
            <a:endParaRPr lang="en-US" dirty="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a:t>4 Years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0" lvl="0" indent="0">
              <a:buNone/>
            </a:pPr>
            <a:r>
              <a:rPr lang="en-IN" b="1" dirty="0"/>
              <a:t> Dressing</a:t>
            </a:r>
            <a:endParaRPr lang="en-US" dirty="0"/>
          </a:p>
          <a:p>
            <a:pPr lvl="0"/>
            <a:r>
              <a:rPr lang="en-IN" dirty="0"/>
              <a:t>Buttons large buttons on shirts</a:t>
            </a:r>
            <a:endParaRPr lang="en-US" dirty="0"/>
          </a:p>
          <a:p>
            <a:pPr lvl="0"/>
            <a:r>
              <a:rPr lang="en-IN" dirty="0"/>
              <a:t>Laces shoes</a:t>
            </a:r>
            <a:endParaRPr lang="en-IN" dirty="0"/>
          </a:p>
          <a:p>
            <a:pPr marL="0" lvl="0" indent="0">
              <a:buNone/>
            </a:pPr>
            <a:endParaRPr lang="en-US" dirty="0"/>
          </a:p>
          <a:p>
            <a:r>
              <a:rPr lang="en-IN" b="1" dirty="0"/>
              <a:t>Writing</a:t>
            </a:r>
            <a:endParaRPr lang="en-US" dirty="0"/>
          </a:p>
          <a:p>
            <a:pPr lvl="0"/>
            <a:r>
              <a:rPr lang="en-IN" dirty="0"/>
              <a:t>Copies  cross vertical and horizontal lines</a:t>
            </a:r>
            <a:endParaRPr lang="en-US" dirty="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IN" b="1" dirty="0"/>
              <a:t>Grooming</a:t>
            </a:r>
            <a:endParaRPr lang="en-US" dirty="0"/>
          </a:p>
          <a:p>
            <a:pPr lvl="0"/>
            <a:r>
              <a:rPr lang="en-IN" dirty="0"/>
              <a:t>Brushes teeth</a:t>
            </a:r>
            <a:endParaRPr lang="en-US" dirty="0"/>
          </a:p>
          <a:p>
            <a:pPr lvl="0"/>
            <a:r>
              <a:rPr lang="en-IN" dirty="0"/>
              <a:t>Washes and dries face</a:t>
            </a:r>
            <a:endParaRPr lang="en-US" dirty="0"/>
          </a:p>
          <a:p>
            <a:r>
              <a:rPr lang="en-IN" dirty="0"/>
              <a:t>Takes responsibility for toilet</a:t>
            </a:r>
            <a:endParaRPr lang="en-IN" dirty="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Mihir\Desktop\Teeth-cleaning-brushing-technique-for-kids.jpg"/>
          <p:cNvPicPr>
            <a:picLocks noGrp="1" noChangeAspect="1" noChangeArrowheads="1"/>
          </p:cNvPicPr>
          <p:nvPr>
            <p:ph idx="1"/>
          </p:nvPr>
        </p:nvPicPr>
        <p:blipFill>
          <a:blip r:embed="rId1"/>
          <a:srcRect/>
          <a:stretch>
            <a:fillRect/>
          </a:stretch>
        </p:blipFill>
        <p:spPr bwMode="auto">
          <a:xfrm>
            <a:off x="533400" y="457200"/>
            <a:ext cx="3048000" cy="5668963"/>
          </a:xfrm>
          <a:prstGeom prst="rect">
            <a:avLst/>
          </a:prstGeom>
          <a:noFill/>
        </p:spPr>
      </p:pic>
      <p:pic>
        <p:nvPicPr>
          <p:cNvPr id="92164" name="Picture 4" descr="Image result for children Washes and dries face"/>
          <p:cNvPicPr>
            <a:picLocks noChangeAspect="1" noChangeArrowheads="1"/>
          </p:cNvPicPr>
          <p:nvPr/>
        </p:nvPicPr>
        <p:blipFill>
          <a:blip r:embed="rId2"/>
          <a:srcRect/>
          <a:stretch>
            <a:fillRect/>
          </a:stretch>
        </p:blipFill>
        <p:spPr bwMode="auto">
          <a:xfrm>
            <a:off x="4038600" y="990600"/>
            <a:ext cx="4572000" cy="4305301"/>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b="1" dirty="0"/>
              <a:t>5 Years</a:t>
            </a:r>
            <a:endParaRPr lang="en-US" dirty="0"/>
          </a:p>
        </p:txBody>
      </p:sp>
      <p:sp>
        <p:nvSpPr>
          <p:cNvPr id="3" name="Content Placeholder 2"/>
          <p:cNvSpPr>
            <a:spLocks noGrp="1"/>
          </p:cNvSpPr>
          <p:nvPr>
            <p:ph idx="1"/>
          </p:nvPr>
        </p:nvSpPr>
        <p:spPr>
          <a:xfrm>
            <a:off x="457200" y="1143000"/>
            <a:ext cx="8229600" cy="4983163"/>
          </a:xfrm>
        </p:spPr>
        <p:txBody>
          <a:bodyPr/>
          <a:lstStyle/>
          <a:p>
            <a:pPr lvl="0"/>
            <a:r>
              <a:rPr lang="en-IN" b="1" dirty="0"/>
              <a:t>Dressing</a:t>
            </a:r>
            <a:endParaRPr lang="en-US" dirty="0"/>
          </a:p>
          <a:p>
            <a:pPr lvl="0"/>
            <a:r>
              <a:rPr lang="en-IN" dirty="0"/>
              <a:t>Buttons medium buttons on shirt</a:t>
            </a:r>
            <a:endParaRPr lang="en-US" dirty="0"/>
          </a:p>
          <a:p>
            <a:pPr lvl="0"/>
            <a:r>
              <a:rPr lang="en-IN" dirty="0"/>
              <a:t>Dress self (except for bows and small buttons)</a:t>
            </a:r>
            <a:endParaRPr lang="en-IN" dirty="0"/>
          </a:p>
          <a:p>
            <a:pPr marL="0" lvl="0" indent="0">
              <a:buNone/>
            </a:pPr>
            <a:endParaRPr lang="en-US" dirty="0"/>
          </a:p>
          <a:p>
            <a:r>
              <a:rPr lang="en-IN" b="1" dirty="0"/>
              <a:t>Writing</a:t>
            </a:r>
            <a:endParaRPr lang="en-US" dirty="0"/>
          </a:p>
          <a:p>
            <a:pPr lvl="0"/>
            <a:r>
              <a:rPr lang="en-IN" dirty="0"/>
              <a:t>Imitates square</a:t>
            </a:r>
            <a:endParaRPr lang="en-US" dirty="0"/>
          </a:p>
          <a:p>
            <a:pPr lvl="0"/>
            <a:r>
              <a:rPr lang="en-IN" dirty="0"/>
              <a:t>Draws recognizable man</a:t>
            </a:r>
            <a:endParaRPr lang="en-US" dirty="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b="1" dirty="0"/>
              <a:t>6 Years</a:t>
            </a:r>
            <a:endParaRPr lang="en-US" dirty="0"/>
          </a:p>
        </p:txBody>
      </p:sp>
      <p:sp>
        <p:nvSpPr>
          <p:cNvPr id="3" name="Content Placeholder 2"/>
          <p:cNvSpPr>
            <a:spLocks noGrp="1"/>
          </p:cNvSpPr>
          <p:nvPr>
            <p:ph idx="1"/>
          </p:nvPr>
        </p:nvSpPr>
        <p:spPr>
          <a:xfrm>
            <a:off x="457200" y="1143000"/>
            <a:ext cx="8229600" cy="5257800"/>
          </a:xfrm>
        </p:spPr>
        <p:txBody>
          <a:bodyPr>
            <a:normAutofit lnSpcReduction="10000"/>
          </a:bodyPr>
          <a:lstStyle/>
          <a:p>
            <a:pPr lvl="0"/>
            <a:r>
              <a:rPr lang="en-IN" b="1" dirty="0"/>
              <a:t>Feeding</a:t>
            </a:r>
            <a:endParaRPr lang="en-US" dirty="0"/>
          </a:p>
          <a:p>
            <a:pPr lvl="0"/>
            <a:r>
              <a:rPr lang="en-IN" dirty="0"/>
              <a:t>Cuts bread (chapatti)</a:t>
            </a:r>
            <a:endParaRPr lang="en-US" dirty="0"/>
          </a:p>
          <a:p>
            <a:pPr lvl="0"/>
            <a:r>
              <a:rPr lang="en-IN" dirty="0"/>
              <a:t>Ties bows on shoes</a:t>
            </a:r>
            <a:endParaRPr lang="en-US" dirty="0"/>
          </a:p>
          <a:p>
            <a:pPr lvl="0"/>
            <a:r>
              <a:rPr lang="en-IN" dirty="0"/>
              <a:t>Buttons small buttons on shirt</a:t>
            </a:r>
            <a:endParaRPr lang="en-US" dirty="0"/>
          </a:p>
          <a:p>
            <a:r>
              <a:rPr lang="en-IN" b="1" dirty="0"/>
              <a:t>Writing</a:t>
            </a:r>
            <a:endParaRPr lang="en-US" dirty="0"/>
          </a:p>
          <a:p>
            <a:pPr lvl="0"/>
            <a:r>
              <a:rPr lang="en-IN" dirty="0"/>
              <a:t>Copies printing</a:t>
            </a:r>
            <a:endParaRPr lang="en-US" dirty="0"/>
          </a:p>
          <a:p>
            <a:r>
              <a:rPr lang="en-IN" b="1" dirty="0"/>
              <a:t>Grooming</a:t>
            </a:r>
            <a:endParaRPr lang="en-US" dirty="0"/>
          </a:p>
          <a:p>
            <a:pPr lvl="0"/>
            <a:r>
              <a:rPr lang="en-IN" dirty="0"/>
              <a:t>Combs and brushes hair </a:t>
            </a:r>
            <a:endParaRPr lang="en-US" dirty="0"/>
          </a:p>
          <a:p>
            <a:pPr lvl="0"/>
            <a:r>
              <a:rPr lang="en-IN" dirty="0"/>
              <a:t>Blows and cleans nose</a:t>
            </a:r>
            <a:endParaRPr lang="en-US" dirty="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Mihir\Desktop\images (3).jpg"/>
          <p:cNvPicPr>
            <a:picLocks noGrp="1" noChangeAspect="1" noChangeArrowheads="1"/>
          </p:cNvPicPr>
          <p:nvPr>
            <p:ph idx="1"/>
          </p:nvPr>
        </p:nvPicPr>
        <p:blipFill>
          <a:blip r:embed="rId1"/>
          <a:srcRect/>
          <a:stretch>
            <a:fillRect/>
          </a:stretch>
        </p:blipFill>
        <p:spPr bwMode="auto">
          <a:xfrm>
            <a:off x="914400" y="1828800"/>
            <a:ext cx="3810000" cy="2886075"/>
          </a:xfrm>
          <a:prstGeom prst="rect">
            <a:avLst/>
          </a:prstGeom>
          <a:noFill/>
        </p:spPr>
      </p:pic>
      <p:pic>
        <p:nvPicPr>
          <p:cNvPr id="93187" name="Picture 3" descr="C:\Users\Mihir\Desktop\37510041-sick-child-wiping-or-cleaning-nose-with-tissue-isolated-on-white-Stock-Photo.jpg"/>
          <p:cNvPicPr>
            <a:picLocks noChangeAspect="1" noChangeArrowheads="1"/>
          </p:cNvPicPr>
          <p:nvPr/>
        </p:nvPicPr>
        <p:blipFill>
          <a:blip r:embed="rId2"/>
          <a:srcRect/>
          <a:stretch>
            <a:fillRect/>
          </a:stretch>
        </p:blipFill>
        <p:spPr bwMode="auto">
          <a:xfrm>
            <a:off x="5257800" y="1371600"/>
            <a:ext cx="3325813" cy="39624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a:t>Language Milestone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a:bodyPr>
          <a:lstStyle/>
          <a:p>
            <a:r>
              <a:rPr lang="en-IN" b="1" u="sng" dirty="0"/>
              <a:t>AGE</a:t>
            </a:r>
            <a:r>
              <a:rPr lang="en-IN" b="1" dirty="0"/>
              <a:t>                                              </a:t>
            </a:r>
            <a:r>
              <a:rPr lang="en-IN" b="1" u="sng" dirty="0"/>
              <a:t>MILESTONE</a:t>
            </a:r>
            <a:endParaRPr lang="en-US" dirty="0"/>
          </a:p>
          <a:p>
            <a:pPr algn="just"/>
            <a:endParaRPr lang="en-IN" dirty="0"/>
          </a:p>
          <a:p>
            <a:pPr algn="just"/>
            <a:r>
              <a:rPr lang="en-IN" dirty="0"/>
              <a:t>1 months                    Turns head to sound.							</a:t>
            </a:r>
            <a:endParaRPr lang="en-IN" dirty="0"/>
          </a:p>
          <a:p>
            <a:pPr algn="just"/>
            <a:r>
              <a:rPr lang="en-IN" dirty="0"/>
              <a:t>3 months                                        Cooing</a:t>
            </a:r>
            <a:endParaRPr lang="en-US" dirty="0"/>
          </a:p>
          <a:p>
            <a:pPr algn="just"/>
            <a:r>
              <a:rPr lang="en-IN" dirty="0"/>
              <a:t>6 months                                       Monosyllables</a:t>
            </a:r>
            <a:endParaRPr lang="en-US" dirty="0"/>
          </a:p>
          <a:p>
            <a:pPr algn="just"/>
            <a:r>
              <a:rPr lang="en-IN" dirty="0"/>
              <a:t>9 months                                      </a:t>
            </a:r>
            <a:r>
              <a:rPr lang="en-IN" dirty="0" err="1"/>
              <a:t>Bisyllables</a:t>
            </a:r>
            <a:endParaRPr lang="en-US" dirty="0"/>
          </a:p>
          <a:p>
            <a:pPr algn="just"/>
            <a:r>
              <a:rPr lang="en-IN" dirty="0"/>
              <a:t>12 months                       Two words with meaning</a:t>
            </a:r>
            <a:endParaRPr lang="en-US" dirty="0"/>
          </a:p>
          <a:p>
            <a:pPr algn="just"/>
            <a:r>
              <a:rPr lang="en-IN" dirty="0"/>
              <a:t> 18 months                     Ten words with meaning</a:t>
            </a:r>
            <a:endParaRPr lang="en-US" dirty="0"/>
          </a:p>
          <a:p>
            <a:pPr algn="just"/>
            <a:r>
              <a:rPr lang="en-IN" dirty="0"/>
              <a:t>24 months                                    Simple sentence</a:t>
            </a:r>
            <a:endParaRPr lang="en-US" dirty="0"/>
          </a:p>
          <a:p>
            <a:pPr algn="just"/>
            <a:r>
              <a:rPr lang="en-IN" dirty="0"/>
              <a:t>36 months                                    Telling a story</a:t>
            </a:r>
            <a:endParaRPr lang="en-US" dirty="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a:t>Personal Social Milestone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br>
              <a:rPr lang="en-IN" b="1" dirty="0"/>
            </a:br>
            <a:r>
              <a:rPr lang="en-IN" b="1" dirty="0"/>
              <a:t>At 1 month:</a:t>
            </a:r>
            <a:br>
              <a:rPr lang="en-IN" dirty="0"/>
            </a:br>
            <a:endParaRPr lang="en-IN" dirty="0"/>
          </a:p>
        </p:txBody>
      </p:sp>
      <p:sp>
        <p:nvSpPr>
          <p:cNvPr id="3" name="Content Placeholder 2"/>
          <p:cNvSpPr>
            <a:spLocks noGrp="1"/>
          </p:cNvSpPr>
          <p:nvPr>
            <p:ph idx="1"/>
          </p:nvPr>
        </p:nvSpPr>
        <p:spPr>
          <a:xfrm>
            <a:off x="457200" y="838200"/>
            <a:ext cx="8229600" cy="5562600"/>
          </a:xfrm>
        </p:spPr>
        <p:txBody>
          <a:bodyPr>
            <a:normAutofit/>
          </a:bodyPr>
          <a:lstStyle/>
          <a:p>
            <a:pPr lvl="0"/>
            <a:r>
              <a:rPr lang="en-IN" sz="2800" dirty="0"/>
              <a:t>At birth, the new born neonate is in –physiological / global flexion. </a:t>
            </a:r>
            <a:endParaRPr lang="en-IN" sz="2800" dirty="0"/>
          </a:p>
          <a:p>
            <a:pPr lvl="0"/>
            <a:r>
              <a:rPr lang="en-US" sz="2800" dirty="0"/>
              <a:t>Random movements</a:t>
            </a:r>
            <a:endParaRPr lang="en-IN" sz="2800" dirty="0"/>
          </a:p>
          <a:p>
            <a:pPr lvl="0"/>
            <a:r>
              <a:rPr lang="en-US" sz="2800" dirty="0"/>
              <a:t>Rotate head  in prone</a:t>
            </a:r>
            <a:endParaRPr lang="en-IN" sz="2800" dirty="0"/>
          </a:p>
          <a:p>
            <a:pPr lvl="0"/>
            <a:r>
              <a:rPr lang="en-US" sz="2800" dirty="0"/>
              <a:t>Will take weight on legs in standing</a:t>
            </a:r>
            <a:endParaRPr lang="en-IN" sz="2800" dirty="0"/>
          </a:p>
          <a:p>
            <a:pPr lvl="0"/>
            <a:r>
              <a:rPr lang="en-US" sz="2800" dirty="0"/>
              <a:t>Hands loosely fisted</a:t>
            </a:r>
            <a:endParaRPr lang="en-IN" sz="2800" dirty="0"/>
          </a:p>
          <a:p>
            <a:pPr lvl="0"/>
            <a:r>
              <a:rPr lang="en-US" sz="2800" dirty="0"/>
              <a:t>Visual preferences - 8to 10inches</a:t>
            </a:r>
            <a:endParaRPr lang="en-IN" sz="2800" dirty="0"/>
          </a:p>
          <a:p>
            <a:pPr lvl="0"/>
            <a:r>
              <a:rPr lang="en-US" sz="2800" dirty="0"/>
              <a:t>Enjoys prone position </a:t>
            </a:r>
            <a:endParaRPr lang="en-IN" sz="2800" dirty="0"/>
          </a:p>
          <a:p>
            <a:endParaRPr lang="en-IN"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dirty="0"/>
              <a:t>6 weeks</a:t>
            </a:r>
            <a:endParaRPr lang="en-US" dirty="0"/>
          </a:p>
        </p:txBody>
      </p:sp>
      <p:sp>
        <p:nvSpPr>
          <p:cNvPr id="3" name="Content Placeholder 2"/>
          <p:cNvSpPr>
            <a:spLocks noGrp="1"/>
          </p:cNvSpPr>
          <p:nvPr>
            <p:ph idx="1"/>
          </p:nvPr>
        </p:nvSpPr>
        <p:spPr>
          <a:xfrm>
            <a:off x="457200" y="1143000"/>
            <a:ext cx="8229600" cy="4983163"/>
          </a:xfrm>
        </p:spPr>
        <p:txBody>
          <a:bodyPr/>
          <a:lstStyle/>
          <a:p>
            <a:pPr lvl="0"/>
            <a:r>
              <a:rPr lang="en-IN" dirty="0"/>
              <a:t>Smiles responsively</a:t>
            </a:r>
            <a:endParaRPr lang="en-US" dirty="0"/>
          </a:p>
          <a:p>
            <a:pPr lvl="0"/>
            <a:r>
              <a:rPr lang="en-IN" dirty="0"/>
              <a:t>Coos responsively</a:t>
            </a: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dirty="0"/>
              <a:t>3 months</a:t>
            </a:r>
            <a:endParaRPr lang="en-US" dirty="0"/>
          </a:p>
        </p:txBody>
      </p:sp>
      <p:sp>
        <p:nvSpPr>
          <p:cNvPr id="3" name="Content Placeholder 2"/>
          <p:cNvSpPr>
            <a:spLocks noGrp="1"/>
          </p:cNvSpPr>
          <p:nvPr>
            <p:ph idx="1"/>
          </p:nvPr>
        </p:nvSpPr>
        <p:spPr>
          <a:xfrm>
            <a:off x="457200" y="1143000"/>
            <a:ext cx="8229600" cy="4983163"/>
          </a:xfrm>
        </p:spPr>
        <p:txBody>
          <a:bodyPr/>
          <a:lstStyle/>
          <a:p>
            <a:r>
              <a:rPr lang="en-IN" dirty="0"/>
              <a:t>Recognizing mother</a:t>
            </a:r>
            <a:endParaRPr lang="en-US" dirty="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dirty="0"/>
              <a:t>6 months</a:t>
            </a:r>
            <a:endParaRPr lang="en-US" dirty="0"/>
          </a:p>
        </p:txBody>
      </p:sp>
      <p:sp>
        <p:nvSpPr>
          <p:cNvPr id="3" name="Content Placeholder 2"/>
          <p:cNvSpPr>
            <a:spLocks noGrp="1"/>
          </p:cNvSpPr>
          <p:nvPr>
            <p:ph idx="1"/>
          </p:nvPr>
        </p:nvSpPr>
        <p:spPr>
          <a:xfrm>
            <a:off x="457200" y="1066800"/>
            <a:ext cx="8229600" cy="5059363"/>
          </a:xfrm>
        </p:spPr>
        <p:txBody>
          <a:bodyPr/>
          <a:lstStyle/>
          <a:p>
            <a:pPr lvl="0"/>
            <a:r>
              <a:rPr lang="en-IN" dirty="0"/>
              <a:t>Enjoy bath</a:t>
            </a:r>
            <a:endParaRPr lang="en-US" dirty="0"/>
          </a:p>
          <a:p>
            <a:pPr lvl="0">
              <a:buNone/>
            </a:pPr>
            <a:endParaRPr lang="en-US" dirty="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dirty="0"/>
              <a:t>9 months</a:t>
            </a:r>
            <a:endParaRPr lang="en-US" dirty="0"/>
          </a:p>
        </p:txBody>
      </p:sp>
      <p:sp>
        <p:nvSpPr>
          <p:cNvPr id="3" name="Content Placeholder 2"/>
          <p:cNvSpPr>
            <a:spLocks noGrp="1"/>
          </p:cNvSpPr>
          <p:nvPr>
            <p:ph idx="1"/>
          </p:nvPr>
        </p:nvSpPr>
        <p:spPr>
          <a:xfrm>
            <a:off x="457200" y="1066800"/>
            <a:ext cx="8229600" cy="5059363"/>
          </a:xfrm>
        </p:spPr>
        <p:txBody>
          <a:bodyPr/>
          <a:lstStyle/>
          <a:p>
            <a:pPr lvl="0"/>
            <a:r>
              <a:rPr lang="en-IN" dirty="0"/>
              <a:t>Show objects to mother</a:t>
            </a:r>
            <a:endParaRPr lang="en-US" dirty="0"/>
          </a:p>
          <a:p>
            <a:r>
              <a:rPr lang="en-IN" dirty="0"/>
              <a:t>Mirror image</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dirty="0"/>
              <a:t>12 months</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IN" dirty="0"/>
              <a:t>Comes when called</a:t>
            </a:r>
            <a:endParaRPr lang="en-US" dirty="0"/>
          </a:p>
          <a:p>
            <a:pPr lvl="0"/>
            <a:r>
              <a:rPr lang="en-IN" dirty="0"/>
              <a:t>Finds hidden object</a:t>
            </a:r>
            <a:endParaRPr lang="en-US" dirty="0"/>
          </a:p>
          <a:p>
            <a:pPr lvl="0"/>
            <a:r>
              <a:rPr lang="en-IN" dirty="0"/>
              <a:t>Waves bye </a:t>
            </a:r>
            <a:r>
              <a:rPr lang="en-IN" dirty="0" err="1"/>
              <a:t>bye</a:t>
            </a:r>
            <a:endParaRPr lang="en-US" dirty="0"/>
          </a:p>
          <a:p>
            <a:pPr lvl="0"/>
            <a:r>
              <a:rPr lang="en-IN" dirty="0"/>
              <a:t>Gives toys on request</a:t>
            </a:r>
            <a:endParaRPr lang="en-US" dirty="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dirty="0"/>
              <a:t>18 months</a:t>
            </a:r>
            <a:endParaRPr lang="en-US" dirty="0"/>
          </a:p>
        </p:txBody>
      </p:sp>
      <p:sp>
        <p:nvSpPr>
          <p:cNvPr id="3" name="Content Placeholder 2"/>
          <p:cNvSpPr>
            <a:spLocks noGrp="1"/>
          </p:cNvSpPr>
          <p:nvPr>
            <p:ph idx="1"/>
          </p:nvPr>
        </p:nvSpPr>
        <p:spPr>
          <a:xfrm>
            <a:off x="457200" y="1143000"/>
            <a:ext cx="8229600" cy="4983163"/>
          </a:xfrm>
        </p:spPr>
        <p:txBody>
          <a:bodyPr/>
          <a:lstStyle/>
          <a:p>
            <a:pPr lvl="0"/>
            <a:r>
              <a:rPr lang="en-IN" dirty="0"/>
              <a:t>Cups: Lifts drink put down</a:t>
            </a:r>
            <a:endParaRPr lang="en-US" dirty="0"/>
          </a:p>
          <a:p>
            <a:pPr lvl="0"/>
            <a:r>
              <a:rPr lang="en-IN" dirty="0"/>
              <a:t>Self spoon feeding</a:t>
            </a:r>
            <a:endParaRPr lang="en-US" dirty="0"/>
          </a:p>
          <a:p>
            <a:pPr lvl="0"/>
            <a:r>
              <a:rPr lang="en-IN" dirty="0"/>
              <a:t>Pulls at dirty nappy</a:t>
            </a:r>
            <a:endParaRPr lang="en-US" dirty="0"/>
          </a:p>
          <a:p>
            <a:pPr lvl="0"/>
            <a:r>
              <a:rPr lang="en-IN" dirty="0"/>
              <a:t>Does dusting, sweeping</a:t>
            </a:r>
            <a:endParaRPr lang="en-US" dirty="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dirty="0"/>
              <a:t>2-2</a:t>
            </a:r>
            <a:r>
              <a:rPr lang="en-IN" baseline="30000" dirty="0"/>
              <a:t>1/2 </a:t>
            </a:r>
            <a:r>
              <a:rPr lang="en-IN" dirty="0"/>
              <a:t>years</a:t>
            </a:r>
            <a:endParaRPr lang="en-US" dirty="0"/>
          </a:p>
        </p:txBody>
      </p:sp>
      <p:sp>
        <p:nvSpPr>
          <p:cNvPr id="3" name="Content Placeholder 2"/>
          <p:cNvSpPr>
            <a:spLocks noGrp="1"/>
          </p:cNvSpPr>
          <p:nvPr>
            <p:ph idx="1"/>
          </p:nvPr>
        </p:nvSpPr>
        <p:spPr>
          <a:xfrm>
            <a:off x="457200" y="914400"/>
            <a:ext cx="8229600" cy="5211763"/>
          </a:xfrm>
        </p:spPr>
        <p:txBody>
          <a:bodyPr/>
          <a:lstStyle/>
          <a:p>
            <a:pPr lvl="0"/>
            <a:r>
              <a:rPr lang="en-IN" dirty="0"/>
              <a:t>Plays alone.</a:t>
            </a:r>
            <a:endParaRPr lang="en-US" dirty="0"/>
          </a:p>
          <a:p>
            <a:pPr lvl="0"/>
            <a:r>
              <a:rPr lang="en-IN" dirty="0"/>
              <a:t>Day by day puts on shoes. Socks and Pants</a:t>
            </a:r>
            <a:endParaRPr lang="en-US" dirty="0"/>
          </a:p>
          <a:p>
            <a:pPr lvl="0"/>
            <a:r>
              <a:rPr lang="en-IN" dirty="0"/>
              <a:t>Turns door handles</a:t>
            </a:r>
            <a:endParaRPr lang="en-US" dirty="0"/>
          </a:p>
          <a:p>
            <a:pPr lvl="0"/>
            <a:r>
              <a:rPr lang="en-IN" dirty="0"/>
              <a:t>Uses spoon and fork</a:t>
            </a:r>
            <a:endParaRPr lang="en-US" dirty="0"/>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dirty="0"/>
              <a:t>3 to 3 ½ years</a:t>
            </a:r>
            <a:endParaRPr lang="en-US" dirty="0"/>
          </a:p>
        </p:txBody>
      </p:sp>
      <p:sp>
        <p:nvSpPr>
          <p:cNvPr id="3" name="Content Placeholder 2"/>
          <p:cNvSpPr>
            <a:spLocks noGrp="1"/>
          </p:cNvSpPr>
          <p:nvPr>
            <p:ph idx="1"/>
          </p:nvPr>
        </p:nvSpPr>
        <p:spPr>
          <a:xfrm>
            <a:off x="457200" y="1143000"/>
            <a:ext cx="8229600" cy="4983163"/>
          </a:xfrm>
        </p:spPr>
        <p:txBody>
          <a:bodyPr/>
          <a:lstStyle/>
          <a:p>
            <a:pPr lvl="0"/>
            <a:r>
              <a:rPr lang="en-IN" dirty="0"/>
              <a:t>Goes toilet unassisted</a:t>
            </a:r>
            <a:endParaRPr lang="en-US" dirty="0"/>
          </a:p>
          <a:p>
            <a:pPr lvl="0"/>
            <a:r>
              <a:rPr lang="en-IN" dirty="0"/>
              <a:t>Dresses/ undresses with minimum assistance</a:t>
            </a:r>
            <a:endParaRPr lang="en-US" dirty="0"/>
          </a:p>
          <a:p>
            <a:pPr lvl="0"/>
            <a:r>
              <a:rPr lang="en-IN" dirty="0"/>
              <a:t>Knows some nursery rhymes</a:t>
            </a:r>
            <a:endParaRPr lang="en-US" dirty="0"/>
          </a:p>
          <a:p>
            <a:pPr lvl="0"/>
            <a:r>
              <a:rPr lang="en-IN" dirty="0"/>
              <a:t>Handles knife and fork</a:t>
            </a:r>
            <a:endParaRPr lang="en-US" dirty="0"/>
          </a:p>
          <a:p>
            <a:pPr lvl="0"/>
            <a:r>
              <a:rPr lang="en-IN" dirty="0"/>
              <a:t>Plays with peers</a:t>
            </a:r>
            <a:endParaRPr lang="en-US" dirty="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dirty="0"/>
              <a:t>4 to 5 years</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IN" dirty="0"/>
              <a:t>Wipes own bottom</a:t>
            </a:r>
            <a:endParaRPr lang="en-US" dirty="0"/>
          </a:p>
          <a:p>
            <a:pPr lvl="0"/>
            <a:r>
              <a:rPr lang="en-IN" dirty="0"/>
              <a:t>Eats using knife and fork</a:t>
            </a:r>
            <a:endParaRPr lang="en-US" dirty="0"/>
          </a:p>
          <a:p>
            <a:pPr lvl="0"/>
            <a:r>
              <a:rPr lang="en-IN" dirty="0"/>
              <a:t>Dresses- except for tie and laces</a:t>
            </a:r>
            <a:endParaRPr lang="en-US" dirty="0"/>
          </a:p>
          <a:p>
            <a:pPr lvl="0"/>
            <a:r>
              <a:rPr lang="en-IN" dirty="0"/>
              <a:t>Imaginative play </a:t>
            </a:r>
            <a:endParaRPr lang="en-US" dirty="0"/>
          </a:p>
          <a:p>
            <a:pPr lvl="0"/>
            <a:r>
              <a:rPr lang="en-IN" dirty="0"/>
              <a:t>Plays in group</a:t>
            </a:r>
            <a:endParaRPr lang="en-US" dirty="0"/>
          </a:p>
          <a:p>
            <a:pPr lvl="0"/>
            <a:r>
              <a:rPr lang="en-IN" dirty="0"/>
              <a:t>Shares toy</a:t>
            </a:r>
            <a:endParaRPr lang="en-US" dirty="0"/>
          </a:p>
          <a:p>
            <a:pPr lvl="0"/>
            <a:r>
              <a:rPr lang="en-IN" dirty="0"/>
              <a:t>Obeys rules</a:t>
            </a:r>
            <a:endParaRPr lang="en-US" dirty="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US" dirty="0"/>
          </a:p>
        </p:txBody>
      </p:sp>
      <p:pic>
        <p:nvPicPr>
          <p:cNvPr id="89090" name="Picture 2" descr="C:\Users\Mihir\Desktop\images (1).jpg"/>
          <p:cNvPicPr>
            <a:picLocks noGrp="1" noChangeAspect="1" noChangeArrowheads="1"/>
          </p:cNvPicPr>
          <p:nvPr>
            <p:ph idx="1"/>
          </p:nvPr>
        </p:nvPicPr>
        <p:blipFill>
          <a:blip r:embed="rId1"/>
          <a:srcRect/>
          <a:stretch>
            <a:fillRect/>
          </a:stretch>
        </p:blipFill>
        <p:spPr bwMode="auto">
          <a:xfrm>
            <a:off x="1066800" y="1981200"/>
            <a:ext cx="7315200" cy="364886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sz="2800" dirty="0"/>
              <a:t>Belly breather</a:t>
            </a:r>
            <a:endParaRPr lang="en-IN" sz="2800" dirty="0"/>
          </a:p>
          <a:p>
            <a:pPr lvl="0"/>
            <a:r>
              <a:rPr lang="en-US" sz="2800" dirty="0"/>
              <a:t>Oral reflexes present, roots when hungry</a:t>
            </a:r>
            <a:endParaRPr lang="en-IN" sz="2800" dirty="0"/>
          </a:p>
          <a:p>
            <a:pPr lvl="0"/>
            <a:r>
              <a:rPr lang="en-US" sz="2800" dirty="0"/>
              <a:t>Responds to noises  with startle</a:t>
            </a:r>
            <a:endParaRPr lang="en-IN" sz="2800" dirty="0"/>
          </a:p>
          <a:p>
            <a:pPr lvl="0"/>
            <a:r>
              <a:rPr lang="en-IN" sz="2800" dirty="0"/>
              <a:t>The baby sleeps for the most part of the day, can suck swallow. </a:t>
            </a:r>
            <a:endParaRPr lang="en-IN" sz="2800" dirty="0"/>
          </a:p>
          <a:p>
            <a:pPr lvl="0"/>
            <a:r>
              <a:rPr lang="en-IN" sz="2800" dirty="0"/>
              <a:t>Immediately after birth baby turns to human voice, turn to smell of his mother’s breast.</a:t>
            </a:r>
            <a:endParaRPr lang="en-IN" sz="2800" dirty="0"/>
          </a:p>
          <a:p>
            <a:r>
              <a:rPr lang="en-IN" sz="2800" b="1" dirty="0"/>
              <a:t>Doll’s eye phenomenon</a:t>
            </a:r>
            <a:r>
              <a:rPr lang="en-IN" sz="2800" dirty="0"/>
              <a:t>(the movement of the eyes as a unit in the opposite direction when the head is moved)present at time of birth from birth to 10 days. Spontaneous smile present </a:t>
            </a:r>
            <a:endParaRPr lang="en-IN" sz="2800" dirty="0"/>
          </a:p>
          <a:p>
            <a:endParaRPr lang="en-IN"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endParaRPr lang="en-IN" b="1" dirty="0"/>
          </a:p>
          <a:p>
            <a:endParaRPr lang="en-IN" dirty="0"/>
          </a:p>
          <a:p>
            <a:endParaRPr lang="en-IN" dirty="0"/>
          </a:p>
          <a:p>
            <a:endParaRPr lang="en-IN" dirty="0"/>
          </a:p>
          <a:p>
            <a:endParaRPr lang="en-IN" dirty="0"/>
          </a:p>
          <a:p>
            <a:endParaRPr lang="en-IN"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762000"/>
            <a:ext cx="3200400" cy="502920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762000"/>
            <a:ext cx="3276600" cy="5105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7315</Words>
  <Application>WPS Presentation</Application>
  <PresentationFormat>On-screen Show (4:3)</PresentationFormat>
  <Paragraphs>476</Paragraphs>
  <Slides>79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79</vt:i4>
      </vt:variant>
    </vt:vector>
  </HeadingPairs>
  <TitlesOfParts>
    <vt:vector size="86" baseType="lpstr">
      <vt:lpstr>Arial</vt:lpstr>
      <vt:lpstr>SimSun</vt:lpstr>
      <vt:lpstr>Wingdings</vt:lpstr>
      <vt:lpstr>Calibri</vt:lpstr>
      <vt:lpstr>Microsoft YaHei</vt:lpstr>
      <vt:lpstr>Arial Unicode MS</vt:lpstr>
      <vt:lpstr>Gear Drives</vt:lpstr>
      <vt:lpstr>NORMAL DEVELOPMENT OF CHILD</vt:lpstr>
      <vt:lpstr> NORMAL DEVELOPMENT </vt:lpstr>
      <vt:lpstr>PRINCIPLES OF DEVELOPMENT </vt:lpstr>
      <vt:lpstr>PowerPoint 演示文稿</vt:lpstr>
      <vt:lpstr>PowerPoint 演示文稿</vt:lpstr>
      <vt:lpstr> At 1 month: </vt:lpstr>
      <vt:lpstr> At 1 month: </vt:lpstr>
      <vt:lpstr>PowerPoint 演示文稿</vt:lpstr>
      <vt:lpstr>PowerPoint 演示文稿</vt:lpstr>
      <vt:lpstr> At 2 months: </vt:lpstr>
      <vt:lpstr> 1) Gross Motor Milestone: </vt:lpstr>
      <vt:lpstr>PowerPoint 演示文稿</vt:lpstr>
      <vt:lpstr>PowerPoint 演示文稿</vt:lpstr>
      <vt:lpstr>PowerPoint 演示文稿</vt:lpstr>
      <vt:lpstr>6 Months</vt:lpstr>
      <vt:lpstr>6 Months</vt:lpstr>
      <vt:lpstr>PowerPoint 演示文稿</vt:lpstr>
      <vt:lpstr>PowerPoint 演示文稿</vt:lpstr>
      <vt:lpstr>PowerPoint 演示文稿</vt:lpstr>
      <vt:lpstr>9 Months</vt:lpstr>
      <vt:lpstr>PowerPoint 演示文稿</vt:lpstr>
      <vt:lpstr>PowerPoint 演示文稿</vt:lpstr>
      <vt:lpstr>PowerPoint 演示文稿</vt:lpstr>
      <vt:lpstr>12 Months</vt:lpstr>
      <vt:lpstr>PowerPoint 演示文稿</vt:lpstr>
      <vt:lpstr>15 Months</vt:lpstr>
      <vt:lpstr>15 Months</vt:lpstr>
      <vt:lpstr>18 Months</vt:lpstr>
      <vt:lpstr>18 Months</vt:lpstr>
      <vt:lpstr>21 Months</vt:lpstr>
      <vt:lpstr>21 Months</vt:lpstr>
      <vt:lpstr>2 Years</vt:lpstr>
      <vt:lpstr>2 Years</vt:lpstr>
      <vt:lpstr>3 Years</vt:lpstr>
      <vt:lpstr>PowerPoint 演示文稿</vt:lpstr>
      <vt:lpstr>3 Years</vt:lpstr>
      <vt:lpstr>4 Years</vt:lpstr>
      <vt:lpstr>5 Years</vt:lpstr>
      <vt:lpstr>6 Years</vt:lpstr>
      <vt:lpstr>PowerPoint 演示文稿</vt:lpstr>
      <vt:lpstr>Fine Motor Milestone</vt:lpstr>
      <vt:lpstr>3 Months</vt:lpstr>
      <vt:lpstr>PowerPoint 演示文稿</vt:lpstr>
      <vt:lpstr>6 Months</vt:lpstr>
      <vt:lpstr>9 Months</vt:lpstr>
      <vt:lpstr>PowerPoint 演示文稿</vt:lpstr>
      <vt:lpstr>1 Year</vt:lpstr>
      <vt:lpstr>1 Year</vt:lpstr>
      <vt:lpstr>PowerPoint 演示文稿</vt:lpstr>
      <vt:lpstr>18 Months</vt:lpstr>
      <vt:lpstr>18 Months</vt:lpstr>
      <vt:lpstr>PowerPoint 演示文稿</vt:lpstr>
      <vt:lpstr>2 Years</vt:lpstr>
      <vt:lpstr>2 Years</vt:lpstr>
      <vt:lpstr>PowerPoint 演示文稿</vt:lpstr>
      <vt:lpstr>21/2 Years</vt:lpstr>
      <vt:lpstr>PowerPoint 演示文稿</vt:lpstr>
      <vt:lpstr>3 Years</vt:lpstr>
      <vt:lpstr>PowerPoint 演示文稿</vt:lpstr>
      <vt:lpstr>PowerPoint 演示文稿</vt:lpstr>
      <vt:lpstr>4 Years</vt:lpstr>
      <vt:lpstr>PowerPoint 演示文稿</vt:lpstr>
      <vt:lpstr>PowerPoint 演示文稿</vt:lpstr>
      <vt:lpstr>5 Years</vt:lpstr>
      <vt:lpstr>6 Years</vt:lpstr>
      <vt:lpstr>PowerPoint 演示文稿</vt:lpstr>
      <vt:lpstr>Language Milestone</vt:lpstr>
      <vt:lpstr>PowerPoint 演示文稿</vt:lpstr>
      <vt:lpstr>Personal Social Milestone</vt:lpstr>
      <vt:lpstr>6 weeks</vt:lpstr>
      <vt:lpstr>3 months</vt:lpstr>
      <vt:lpstr>6 months</vt:lpstr>
      <vt:lpstr>9 months</vt:lpstr>
      <vt:lpstr>12 months</vt:lpstr>
      <vt:lpstr>18 months</vt:lpstr>
      <vt:lpstr>2-21/2 years</vt:lpstr>
      <vt:lpstr>3 to 3 ½ years</vt:lpstr>
      <vt:lpstr>4 to 5 years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dc:creator>
  <cp:lastModifiedBy>ACER</cp:lastModifiedBy>
  <cp:revision>192</cp:revision>
  <dcterms:created xsi:type="dcterms:W3CDTF">2006-08-16T00:00:00Z</dcterms:created>
  <dcterms:modified xsi:type="dcterms:W3CDTF">2020-08-14T04:53:37Z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