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4" r:id="rId10"/>
    <p:sldId id="265" r:id="rId11"/>
    <p:sldId id="280" r:id="rId12"/>
    <p:sldId id="267" r:id="rId13"/>
    <p:sldId id="263" r:id="rId14"/>
    <p:sldId id="276" r:id="rId15"/>
    <p:sldId id="277" r:id="rId16"/>
    <p:sldId id="278" r:id="rId17"/>
    <p:sldId id="279" r:id="rId18"/>
    <p:sldId id="270" r:id="rId19"/>
    <p:sldId id="296" r:id="rId20"/>
    <p:sldId id="271" r:id="rId21"/>
    <p:sldId id="272" r:id="rId22"/>
    <p:sldId id="273" r:id="rId23"/>
    <p:sldId id="274" r:id="rId24"/>
    <p:sldId id="297" r:id="rId25"/>
    <p:sldId id="298" r:id="rId26"/>
    <p:sldId id="275" r:id="rId27"/>
    <p:sldId id="268" r:id="rId28"/>
    <p:sldId id="269" r:id="rId29"/>
    <p:sldId id="281" r:id="rId30"/>
    <p:sldId id="283" r:id="rId31"/>
    <p:sldId id="282" r:id="rId32"/>
    <p:sldId id="284" r:id="rId33"/>
    <p:sldId id="299" r:id="rId34"/>
    <p:sldId id="285" r:id="rId35"/>
    <p:sldId id="300" r:id="rId36"/>
    <p:sldId id="286" r:id="rId37"/>
    <p:sldId id="301" r:id="rId38"/>
    <p:sldId id="287" r:id="rId39"/>
    <p:sldId id="303" r:id="rId40"/>
    <p:sldId id="288" r:id="rId41"/>
    <p:sldId id="304" r:id="rId42"/>
    <p:sldId id="289" r:id="rId43"/>
    <p:sldId id="302" r:id="rId44"/>
    <p:sldId id="290" r:id="rId45"/>
    <p:sldId id="291" r:id="rId46"/>
    <p:sldId id="292" r:id="rId47"/>
    <p:sldId id="293" r:id="rId48"/>
    <p:sldId id="294" r:id="rId49"/>
    <p:sldId id="295" r:id="rId50"/>
    <p:sldId id="306" r:id="rId51"/>
    <p:sldId id="307" r:id="rId52"/>
    <p:sldId id="308" r:id="rId53"/>
    <p:sldId id="309" r:id="rId54"/>
    <p:sldId id="310" r:id="rId55"/>
    <p:sldId id="311" r:id="rId56"/>
    <p:sldId id="312" r:id="rId57"/>
    <p:sldId id="313" r:id="rId58"/>
    <p:sldId id="314" r:id="rId59"/>
    <p:sldId id="323" r:id="rId60"/>
    <p:sldId id="315" r:id="rId61"/>
    <p:sldId id="316" r:id="rId62"/>
    <p:sldId id="317" r:id="rId63"/>
    <p:sldId id="319" r:id="rId64"/>
    <p:sldId id="321" r:id="rId65"/>
    <p:sldId id="322" r:id="rId66"/>
    <p:sldId id="318" r:id="rId67"/>
    <p:sldId id="320" r:id="rId68"/>
    <p:sldId id="324" r:id="rId69"/>
    <p:sldId id="325" r:id="rId70"/>
    <p:sldId id="326" r:id="rId71"/>
    <p:sldId id="327" r:id="rId72"/>
    <p:sldId id="328" r:id="rId73"/>
    <p:sldId id="349" r:id="rId74"/>
    <p:sldId id="352" r:id="rId75"/>
    <p:sldId id="353" r:id="rId76"/>
    <p:sldId id="354"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50" r:id="rId97"/>
    <p:sldId id="348"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presProps" Target="presProps.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1" Type="http://schemas.openxmlformats.org/officeDocument/2006/relationships/tableStyles" Target="tableStyles.xml"/><Relationship Id="rId100" Type="http://schemas.openxmlformats.org/officeDocument/2006/relationships/viewProps" Target="viewProps.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9.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8.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9.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CEREBRAL PALSY</a:t>
            </a:r>
            <a:endParaRPr lang="en-IN" dirty="0"/>
          </a:p>
        </p:txBody>
      </p:sp>
      <p:sp>
        <p:nvSpPr>
          <p:cNvPr id="3" name="Subtitle 2"/>
          <p:cNvSpPr>
            <a:spLocks noGrp="1"/>
          </p:cNvSpPr>
          <p:nvPr>
            <p:ph type="subTitle" idx="1"/>
          </p:nvPr>
        </p:nvSpPr>
        <p:spPr/>
        <p:txBody>
          <a:bodyPr/>
          <a:lstStyle/>
          <a:p>
            <a:r>
              <a:rPr lang="en-US" altLang="en-IN"/>
              <a:t>Dr.Dhwani Chanpura</a:t>
            </a:r>
            <a:endParaRPr lang="en-US" altLang="en-I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smtClean="0"/>
              <a:t>Athetosis is defined as irrepressible slow writhing movements, the result of imperfectly co-ordinated activity of agonist and antagonists, which are exacerbated by attempting voluntary movement. </a:t>
            </a:r>
            <a:endParaRPr lang="en-IN" dirty="0" smtClean="0"/>
          </a:p>
          <a:p>
            <a:endParaRPr lang="en-IN" dirty="0"/>
          </a:p>
        </p:txBody>
      </p:sp>
      <p:pic>
        <p:nvPicPr>
          <p:cNvPr id="2050" name="Picture 2" descr="C:\Users\as\Desktop\imagesCAT7YDF6.jpg"/>
          <p:cNvPicPr>
            <a:picLocks noChangeAspect="1" noChangeArrowheads="1"/>
          </p:cNvPicPr>
          <p:nvPr/>
        </p:nvPicPr>
        <p:blipFill>
          <a:blip r:embed="rId1"/>
          <a:srcRect/>
          <a:stretch>
            <a:fillRect/>
          </a:stretch>
        </p:blipFill>
        <p:spPr bwMode="auto">
          <a:xfrm>
            <a:off x="1295400" y="3276600"/>
            <a:ext cx="6858000" cy="2667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a:buNone/>
            </a:pPr>
            <a:r>
              <a:rPr lang="en-US" b="1" dirty="0" smtClean="0"/>
              <a:t>Ataxia:</a:t>
            </a:r>
            <a:endParaRPr lang="en-US" b="1" dirty="0" smtClean="0"/>
          </a:p>
          <a:p>
            <a:r>
              <a:rPr lang="en-US" dirty="0" smtClean="0"/>
              <a:t>Ataxia is caused by damage to the cerebellum or its pathways. </a:t>
            </a:r>
            <a:endParaRPr lang="en-US" dirty="0" smtClean="0"/>
          </a:p>
          <a:p>
            <a:pPr>
              <a:buNone/>
            </a:pPr>
            <a:endParaRPr lang="en-US" dirty="0" smtClean="0"/>
          </a:p>
          <a:p>
            <a:r>
              <a:rPr lang="en-US" dirty="0" smtClean="0"/>
              <a:t>The signs are of hypotonia, disturbance of balance, inco-ordination, intention tremor, dysarthria and sometimes nystagmus. </a:t>
            </a:r>
            <a:endParaRPr lang="en-US" dirty="0" smtClean="0"/>
          </a:p>
          <a:p>
            <a:pPr>
              <a:buNone/>
            </a:pPr>
            <a:endParaRPr lang="en-US" dirty="0" smtClean="0"/>
          </a:p>
          <a:p>
            <a:r>
              <a:rPr lang="en-US" dirty="0" smtClean="0"/>
              <a:t>This is a relatively rare form of cerebral palsy and may be part of a dysmorphic syndrome or be associated with intra-uterine infection.</a:t>
            </a:r>
            <a:endParaRPr lang="en-US"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ASSESSMENT</a:t>
            </a:r>
            <a:endParaRPr lang="en-IN" dirty="0"/>
          </a:p>
        </p:txBody>
      </p:sp>
      <p:sp>
        <p:nvSpPr>
          <p:cNvPr id="3" name="Content Placeholder 2"/>
          <p:cNvSpPr>
            <a:spLocks noGrp="1"/>
          </p:cNvSpPr>
          <p:nvPr>
            <p:ph idx="1"/>
          </p:nvPr>
        </p:nvSpPr>
        <p:spPr>
          <a:xfrm>
            <a:off x="457200" y="1219200"/>
            <a:ext cx="8229600" cy="4906963"/>
          </a:xfrm>
        </p:spPr>
        <p:txBody>
          <a:bodyPr>
            <a:normAutofit/>
          </a:bodyPr>
          <a:lstStyle/>
          <a:p>
            <a:r>
              <a:rPr lang="en-US" dirty="0" smtClean="0"/>
              <a:t>It is logical and essential that an assessment of the child gives baseline that will point to appropriate treatment and management</a:t>
            </a:r>
            <a:r>
              <a:rPr lang="en-IN" dirty="0" smtClean="0"/>
              <a:t> </a:t>
            </a:r>
            <a:r>
              <a:rPr lang="en-US" dirty="0" smtClean="0"/>
              <a:t>aims and techniques. </a:t>
            </a:r>
            <a:endParaRPr lang="en-US" dirty="0" smtClean="0"/>
          </a:p>
          <a:p>
            <a:pPr>
              <a:buNone/>
            </a:pPr>
            <a:endParaRPr lang="en-US" dirty="0" smtClean="0"/>
          </a:p>
          <a:p>
            <a:r>
              <a:rPr lang="en-US" dirty="0" smtClean="0"/>
              <a:t>The fundamental problems to be considered are those of deficient ability and developing deformity. </a:t>
            </a:r>
            <a:endParaRPr lang="en-US" dirty="0" smtClean="0"/>
          </a:p>
          <a:p>
            <a:endParaRPr lang="en-I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IN" dirty="0" smtClean="0"/>
              <a:t>ABILITY</a:t>
            </a:r>
            <a:endParaRPr lang="en-IN" dirty="0"/>
          </a:p>
        </p:txBody>
      </p:sp>
      <p:sp>
        <p:nvSpPr>
          <p:cNvPr id="3" name="Content Placeholder 2"/>
          <p:cNvSpPr>
            <a:spLocks noGrp="1"/>
          </p:cNvSpPr>
          <p:nvPr>
            <p:ph idx="1"/>
          </p:nvPr>
        </p:nvSpPr>
        <p:spPr>
          <a:xfrm>
            <a:off x="457200" y="990600"/>
            <a:ext cx="8229600" cy="5135563"/>
          </a:xfrm>
        </p:spPr>
        <p:txBody>
          <a:bodyPr/>
          <a:lstStyle/>
          <a:p>
            <a:r>
              <a:rPr lang="en-US" sz="2800" dirty="0" smtClean="0"/>
              <a:t>The standard, normal child development charts are useful to alert the clinician regarding a child's developmental delay. </a:t>
            </a:r>
            <a:endParaRPr lang="en-US" sz="2800" dirty="0" smtClean="0"/>
          </a:p>
          <a:p>
            <a:pPr>
              <a:buNone/>
            </a:pPr>
            <a:endParaRPr lang="en-US" sz="2800" dirty="0" smtClean="0"/>
          </a:p>
          <a:p>
            <a:r>
              <a:rPr lang="en-US" sz="2800" dirty="0" smtClean="0"/>
              <a:t>In assessing the child's ability it is helpful to look at the following factors relative to each of the positions of lying (prone, supine, side lying), sitting (floor, chair), and standing. </a:t>
            </a:r>
            <a:endParaRPr lang="en-IN" sz="2800" dirty="0" smtClean="0"/>
          </a:p>
          <a:p>
            <a:endParaRPr lang="en-US" dirty="0" smtClean="0"/>
          </a:p>
          <a:p>
            <a:endParaRPr lang="en-I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571500" indent="-571500">
              <a:buAutoNum type="romanUcPeriod"/>
            </a:pPr>
            <a:r>
              <a:rPr lang="en-US" sz="2800" dirty="0" smtClean="0"/>
              <a:t>The ability of the child to be placed in each position. Does his body conform easily to the supporting surface, or do parts of his body rebel against it? Is he able to anchor his base of support, for example when he is pulled to sitting? </a:t>
            </a:r>
            <a:endParaRPr lang="en-US" sz="2800" dirty="0" smtClean="0"/>
          </a:p>
          <a:p>
            <a:pPr marL="571500" indent="-571500">
              <a:buNone/>
            </a:pPr>
            <a:endParaRPr lang="en-IN" sz="2800" dirty="0" smtClean="0"/>
          </a:p>
          <a:p>
            <a:pPr>
              <a:buNone/>
            </a:pPr>
            <a:r>
              <a:rPr lang="en-US" sz="2800" dirty="0" smtClean="0"/>
              <a:t>2. The distribution of weight when the child is placed in each position. Note if there is more weight on one side of the body than the other, or if the child's centre of gravity appears to be unusually high, resulting in 'floating legs' and poor ability to raise the head against gravity. </a:t>
            </a:r>
            <a:endParaRPr lang="en-IN" sz="2800" dirty="0" smtClean="0"/>
          </a:p>
          <a:p>
            <a:endParaRPr lang="en-I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marL="514350" indent="-514350">
              <a:buAutoNum type="arabicPlain" startAt="3"/>
            </a:pPr>
            <a:r>
              <a:rPr lang="en-US" dirty="0" smtClean="0"/>
              <a:t>The ability of the child to maintain the position while he moves, which means that he must counterbalance the movements without changing his base of support. </a:t>
            </a:r>
            <a:endParaRPr lang="en-US" dirty="0" smtClean="0"/>
          </a:p>
          <a:p>
            <a:pPr marL="514350" indent="-514350">
              <a:buAutoNum type="arabicPlain" startAt="3"/>
            </a:pPr>
            <a:r>
              <a:rPr lang="en-US" dirty="0" smtClean="0"/>
              <a:t>The ability of the child to move out of a position,for example, to change his base of support as in rolling or getting from a chair to the floor.</a:t>
            </a:r>
            <a:endParaRPr lang="en-US" dirty="0" smtClean="0"/>
          </a:p>
          <a:p>
            <a:pPr marL="514350" indent="-514350">
              <a:buAutoNum type="arabicPlain" startAt="3"/>
            </a:pPr>
            <a:r>
              <a:rPr lang="en-US" dirty="0" smtClean="0"/>
              <a:t>The ablity of a child to attatin a position : for example to establish organised lying ,to get from lying to sitting,or to get from sitting to standing.</a:t>
            </a:r>
            <a:endParaRPr lang="en-IN" dirty="0" smtClean="0"/>
          </a:p>
          <a:p>
            <a:endParaRPr lang="en-IN"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IN" dirty="0" smtClean="0"/>
              <a:t>With reguard to these levels ,it is important to recognise that the ability to be placed in a position is a definite level of ability.</a:t>
            </a:r>
            <a:endParaRPr lang="en-IN" dirty="0" smtClean="0"/>
          </a:p>
          <a:p>
            <a:pPr>
              <a:buNone/>
            </a:pPr>
            <a:endParaRPr lang="en-IN" dirty="0" smtClean="0"/>
          </a:p>
          <a:p>
            <a:r>
              <a:rPr lang="en-IN" dirty="0" smtClean="0"/>
              <a:t>All children should be assessed in each of the positions of lying,sitting,and standing, as many of them,although they may be fairly able,still have deficiencies of posture and movement in lower positions.</a:t>
            </a:r>
            <a:endParaRPr lang="en-IN"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dirty="0" smtClean="0"/>
              <a:t>DEFORMITY</a:t>
            </a:r>
            <a:endParaRPr lang="en-IN" dirty="0"/>
          </a:p>
        </p:txBody>
      </p:sp>
      <p:sp>
        <p:nvSpPr>
          <p:cNvPr id="3" name="Content Placeholder 2"/>
          <p:cNvSpPr>
            <a:spLocks noGrp="1"/>
          </p:cNvSpPr>
          <p:nvPr>
            <p:ph idx="1"/>
          </p:nvPr>
        </p:nvSpPr>
        <p:spPr>
          <a:xfrm>
            <a:off x="457200" y="914400"/>
            <a:ext cx="8229600" cy="5562600"/>
          </a:xfrm>
        </p:spPr>
        <p:txBody>
          <a:bodyPr>
            <a:normAutofit/>
          </a:bodyPr>
          <a:lstStyle/>
          <a:p>
            <a:r>
              <a:rPr lang="en-US" dirty="0" smtClean="0"/>
              <a:t>Basic concept is that if the body spends prolonged periods of time in a position, it will gradually deform into that position.</a:t>
            </a:r>
            <a:endParaRPr lang="en-US" dirty="0" smtClean="0"/>
          </a:p>
          <a:p>
            <a:endParaRPr lang="en-I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smtClean="0"/>
              <a:t>The positional preferences typically seen in:</a:t>
            </a:r>
            <a:endParaRPr lang="en-US" dirty="0" smtClean="0"/>
          </a:p>
          <a:p>
            <a:r>
              <a:rPr lang="en-US" b="1" dirty="0" smtClean="0"/>
              <a:t> spastic cerebral palsies;</a:t>
            </a:r>
            <a:endParaRPr lang="en-US" b="1" dirty="0" smtClean="0"/>
          </a:p>
          <a:p>
            <a:pPr>
              <a:buNone/>
            </a:pPr>
            <a:endParaRPr lang="en-US" b="1" dirty="0" smtClean="0"/>
          </a:p>
          <a:p>
            <a:pPr>
              <a:buNone/>
            </a:pPr>
            <a:r>
              <a:rPr lang="en-US" b="1" dirty="0" smtClean="0"/>
              <a:t>UPPERLIMB</a:t>
            </a:r>
            <a:endParaRPr lang="en-US" dirty="0" smtClean="0"/>
          </a:p>
          <a:p>
            <a:r>
              <a:rPr lang="en-US" dirty="0" smtClean="0"/>
              <a:t> shoulder- protraction or retraction, adduction and internal rotation,</a:t>
            </a:r>
            <a:endParaRPr lang="en-US" dirty="0" smtClean="0"/>
          </a:p>
          <a:p>
            <a:r>
              <a:rPr lang="en-US" dirty="0" smtClean="0"/>
              <a:t> elbow - flexion, </a:t>
            </a:r>
            <a:endParaRPr lang="en-US" dirty="0" smtClean="0"/>
          </a:p>
          <a:p>
            <a:r>
              <a:rPr lang="en-US" dirty="0" smtClean="0"/>
              <a:t>Forearm- pronation, and </a:t>
            </a:r>
            <a:endParaRPr lang="en-US" dirty="0" smtClean="0"/>
          </a:p>
          <a:p>
            <a:r>
              <a:rPr lang="en-US" dirty="0" smtClean="0"/>
              <a:t>wrist and finger -flexion. </a:t>
            </a:r>
            <a:endParaRPr lang="en-US" dirty="0" smtClean="0"/>
          </a:p>
          <a:p>
            <a:endParaRPr lang="en-I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algn="ctr">
              <a:buNone/>
            </a:pPr>
            <a:r>
              <a:rPr lang="en-US" sz="2800" b="1" dirty="0" smtClean="0"/>
              <a:t>LOWER LIMB</a:t>
            </a:r>
            <a:endParaRPr lang="en-US" sz="2800" b="1" dirty="0" smtClean="0"/>
          </a:p>
          <a:p>
            <a:pPr>
              <a:buNone/>
            </a:pPr>
            <a:r>
              <a:rPr lang="en-US" sz="2800" dirty="0" smtClean="0"/>
              <a:t>In the leg,hip - semi-flexion, internal rotation and adduction,</a:t>
            </a:r>
            <a:endParaRPr lang="en-US" sz="2800" dirty="0" smtClean="0"/>
          </a:p>
          <a:p>
            <a:r>
              <a:rPr lang="en-US" sz="2800" dirty="0" smtClean="0"/>
              <a:t> knee- semi flexion,</a:t>
            </a:r>
            <a:endParaRPr lang="en-US" sz="2800" dirty="0" smtClean="0"/>
          </a:p>
          <a:p>
            <a:r>
              <a:rPr lang="en-US" sz="2800" dirty="0" smtClean="0"/>
              <a:t> ankle - plantar flexion, and</a:t>
            </a:r>
            <a:endParaRPr lang="en-US" sz="2800" dirty="0" smtClean="0"/>
          </a:p>
          <a:p>
            <a:r>
              <a:rPr lang="en-US" sz="2800" dirty="0" smtClean="0"/>
              <a:t> foot -pronation or supination. </a:t>
            </a:r>
            <a:endParaRPr lang="en-IN"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r>
              <a:rPr lang="en-US" dirty="0" smtClean="0"/>
              <a:t>Cerebral palsy is a term used to describe a broad spectrum of motor disability which is non-progressive and is caused by damage to the brain at or around birth.</a:t>
            </a:r>
            <a:endParaRPr lang="en-US" dirty="0" smtClean="0"/>
          </a:p>
          <a:p>
            <a:endParaRPr lang="en-US" dirty="0" smtClean="0"/>
          </a:p>
          <a:p>
            <a:r>
              <a:rPr lang="en-US" dirty="0" smtClean="0"/>
              <a:t>Although the damage is non-progressive, the clinical picture changes as the nervous system develops and the child grows. </a:t>
            </a:r>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sz="2800" b="1" i="1" dirty="0" smtClean="0"/>
              <a:t>Athetoid or dystonic </a:t>
            </a:r>
            <a:r>
              <a:rPr lang="en-US" sz="2800" b="1" dirty="0" smtClean="0"/>
              <a:t>posturing </a:t>
            </a:r>
            <a:r>
              <a:rPr lang="en-US" sz="2800" dirty="0" smtClean="0"/>
              <a:t>–</a:t>
            </a:r>
            <a:endParaRPr lang="en-US" sz="2800" dirty="0" smtClean="0"/>
          </a:p>
          <a:p>
            <a:r>
              <a:rPr lang="en-US" sz="2800" dirty="0" smtClean="0"/>
              <a:t> usually incorporates extremes of movement such as total flexion or extension.</a:t>
            </a:r>
            <a:endParaRPr lang="en-US" sz="2800" dirty="0" smtClean="0"/>
          </a:p>
          <a:p>
            <a:pPr>
              <a:buNone/>
            </a:pPr>
            <a:endParaRPr lang="en-US" sz="2800" dirty="0" smtClean="0"/>
          </a:p>
          <a:p>
            <a:pPr>
              <a:buNone/>
            </a:pPr>
            <a:endParaRPr lang="en-US" sz="2800" dirty="0" smtClean="0"/>
          </a:p>
          <a:p>
            <a:r>
              <a:rPr lang="en-US" sz="2800" dirty="0" smtClean="0"/>
              <a:t>Natural history of deformity- postural deformity </a:t>
            </a:r>
            <a:r>
              <a:rPr lang="en-US" sz="2800" i="1" dirty="0" smtClean="0"/>
              <a:t>usually precedes </a:t>
            </a:r>
            <a:r>
              <a:rPr lang="en-US" sz="2800" dirty="0" smtClean="0"/>
              <a:t>structural deformity.</a:t>
            </a:r>
            <a:endParaRPr lang="en-US" sz="2800" dirty="0" smtClean="0"/>
          </a:p>
          <a:p>
            <a:r>
              <a:rPr lang="en-US" sz="2800" dirty="0" smtClean="0"/>
              <a:t>It is essential that a postural deformity be noted early as it is at this stage that measures must be taken in order to prevent its natural progression. </a:t>
            </a:r>
            <a:endParaRPr lang="en-IN"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dirty="0" smtClean="0"/>
              <a:t>Once a deformity has become fixed or is structural, it must either be accommodated in handling and positioning, or dealt with surgically. </a:t>
            </a:r>
            <a:endParaRPr lang="en-IN" dirty="0" smtClean="0"/>
          </a:p>
          <a:p>
            <a:endParaRPr lang="en-US" dirty="0" smtClean="0"/>
          </a:p>
          <a:p>
            <a:r>
              <a:rPr lang="en-US" dirty="0" smtClean="0"/>
              <a:t>for this reason that treatment aimed at prevention/reduction of deformity must be directed also toward the deficient ability that is contributing to the deformity. </a:t>
            </a:r>
            <a:endParaRPr lang="en-I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endParaRPr lang="en-US" dirty="0" smtClean="0"/>
          </a:p>
          <a:p>
            <a:r>
              <a:rPr lang="en-US" dirty="0" smtClean="0"/>
              <a:t>One of the most important complexes to note is the </a:t>
            </a:r>
            <a:r>
              <a:rPr lang="en-US" b="1" dirty="0" smtClean="0"/>
              <a:t>windswept deformity of the hips</a:t>
            </a:r>
            <a:r>
              <a:rPr lang="en-US" dirty="0" smtClean="0"/>
              <a:t>. </a:t>
            </a:r>
            <a:endParaRPr lang="en-US" dirty="0" smtClean="0"/>
          </a:p>
          <a:p>
            <a:r>
              <a:rPr lang="en-US" dirty="0" smtClean="0"/>
              <a:t>Most children with cerebral palsy are asymmetrical to some extent, bearing more weight on one side of the body than the other. The resulting deformities can be seen in lying, as well as in sitting and standing, and include the following: </a:t>
            </a:r>
            <a:endParaRPr lang="en-IN"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windswept deformity of the hip</a:t>
            </a:r>
            <a:endParaRPr lang="en-IN" dirty="0"/>
          </a:p>
        </p:txBody>
      </p:sp>
      <p:pic>
        <p:nvPicPr>
          <p:cNvPr id="1026" name="Picture 2" descr="C:\Users\as\Desktop\knee_grosswinddeformity1.jpg"/>
          <p:cNvPicPr>
            <a:picLocks noGrp="1" noChangeAspect="1" noChangeArrowheads="1"/>
          </p:cNvPicPr>
          <p:nvPr>
            <p:ph idx="1"/>
          </p:nvPr>
        </p:nvPicPr>
        <p:blipFill>
          <a:blip r:embed="rId1"/>
          <a:srcRect/>
          <a:stretch>
            <a:fillRect/>
          </a:stretch>
        </p:blipFill>
        <p:spPr bwMode="auto">
          <a:xfrm>
            <a:off x="2209800" y="1524000"/>
            <a:ext cx="4648199" cy="400605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u="sng" dirty="0" smtClean="0"/>
              <a:t>windswept hips: </a:t>
            </a:r>
            <a:endParaRPr lang="en-US" u="sng" dirty="0" smtClean="0"/>
          </a:p>
          <a:p>
            <a:r>
              <a:rPr lang="en-US" dirty="0" smtClean="0"/>
              <a:t>one flexed, abducted, and externally rotated, the other flexed, adducted, and internally rotated and in danger of posterior dislocation,</a:t>
            </a:r>
            <a:endParaRPr lang="en-US" dirty="0" smtClean="0"/>
          </a:p>
          <a:p>
            <a:r>
              <a:rPr lang="en-US" dirty="0" smtClean="0"/>
              <a:t> knee flexion </a:t>
            </a:r>
            <a:endParaRPr lang="en-US" dirty="0" smtClean="0"/>
          </a:p>
          <a:p>
            <a:r>
              <a:rPr lang="en-US" dirty="0" smtClean="0"/>
              <a:t>ankle and foot deformities, often mirror images of each other</a:t>
            </a:r>
            <a:endParaRPr lang="en-IN" dirty="0" smtClean="0"/>
          </a:p>
          <a:p>
            <a:endParaRPr lang="en-IN"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smtClean="0"/>
              <a:t>pelvic obliquity</a:t>
            </a:r>
            <a:endParaRPr lang="en-US" dirty="0" smtClean="0"/>
          </a:p>
          <a:p>
            <a:r>
              <a:rPr lang="en-US" dirty="0" smtClean="0"/>
              <a:t> scoliosis </a:t>
            </a:r>
            <a:endParaRPr lang="en-US" dirty="0" smtClean="0"/>
          </a:p>
          <a:p>
            <a:r>
              <a:rPr lang="en-US" dirty="0" smtClean="0"/>
              <a:t>preferred head turning </a:t>
            </a:r>
            <a:endParaRPr lang="en-US" dirty="0" smtClean="0"/>
          </a:p>
          <a:p>
            <a:r>
              <a:rPr lang="en-US" dirty="0" smtClean="0"/>
              <a:t>preferred hand usage</a:t>
            </a:r>
            <a:endParaRPr lang="en-I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IN" dirty="0" smtClean="0"/>
              <a:t>weakness</a:t>
            </a:r>
            <a:endParaRPr lang="en-IN" dirty="0"/>
          </a:p>
        </p:txBody>
      </p:sp>
      <p:sp>
        <p:nvSpPr>
          <p:cNvPr id="3" name="Content Placeholder 2"/>
          <p:cNvSpPr>
            <a:spLocks noGrp="1"/>
          </p:cNvSpPr>
          <p:nvPr>
            <p:ph idx="1"/>
          </p:nvPr>
        </p:nvSpPr>
        <p:spPr>
          <a:xfrm>
            <a:off x="457200" y="838200"/>
            <a:ext cx="8229600" cy="5287963"/>
          </a:xfrm>
        </p:spPr>
        <p:txBody>
          <a:bodyPr>
            <a:normAutofit/>
          </a:bodyPr>
          <a:lstStyle/>
          <a:p>
            <a:pPr>
              <a:buNone/>
            </a:pPr>
            <a:r>
              <a:rPr lang="en-IN" dirty="0" smtClean="0"/>
              <a:t>As the child lacks the ability to use certain movement patterns,the muscles involved can eventually become weak due to disuse.</a:t>
            </a:r>
            <a:endParaRPr lang="en-IN" dirty="0" smtClean="0"/>
          </a:p>
          <a:p>
            <a:r>
              <a:rPr lang="en-IN" dirty="0" smtClean="0"/>
              <a:t>As a result of her assessment, the therapist should be able to define the child’s present level of postural ability,and existing or potential deformity.</a:t>
            </a:r>
            <a:endParaRPr lang="en-IN" dirty="0" smtClean="0"/>
          </a:p>
          <a:p>
            <a:pPr marL="514350" indent="-514350">
              <a:buAutoNum type="arabicParenR"/>
            </a:pPr>
            <a:r>
              <a:rPr lang="en-IN" dirty="0" smtClean="0"/>
              <a:t>The abilities to be promoted in treatment and handling.</a:t>
            </a:r>
            <a:endParaRPr lang="en-IN"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r>
              <a:rPr lang="en-IN" dirty="0" smtClean="0"/>
              <a:t>2) The positions and handling required to prevent or ameliorate deformity.</a:t>
            </a:r>
            <a:endParaRPr lang="en-IN" dirty="0" smtClean="0"/>
          </a:p>
          <a:p>
            <a:endParaRPr lang="en-IN" dirty="0" smtClean="0"/>
          </a:p>
          <a:p>
            <a:r>
              <a:rPr lang="en-IN" dirty="0" smtClean="0"/>
              <a:t>3) The support required in various positions which will allow the child to function optimally.</a:t>
            </a:r>
            <a:endParaRPr lang="en-I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IN" dirty="0" smtClean="0"/>
              <a:t>MANAGEMENT</a:t>
            </a:r>
            <a:endParaRPr lang="en-IN" dirty="0"/>
          </a:p>
        </p:txBody>
      </p:sp>
      <p:sp>
        <p:nvSpPr>
          <p:cNvPr id="3" name="Content Placeholder 2"/>
          <p:cNvSpPr>
            <a:spLocks noGrp="1"/>
          </p:cNvSpPr>
          <p:nvPr>
            <p:ph idx="1"/>
          </p:nvPr>
        </p:nvSpPr>
        <p:spPr>
          <a:xfrm>
            <a:off x="457200" y="1066800"/>
            <a:ext cx="8229600" cy="5059363"/>
          </a:xfrm>
        </p:spPr>
        <p:txBody>
          <a:bodyPr>
            <a:normAutofit fontScale="85000" lnSpcReduction="20000"/>
          </a:bodyPr>
          <a:lstStyle/>
          <a:p>
            <a:r>
              <a:rPr lang="en-IN" dirty="0" smtClean="0"/>
              <a:t>AIMS:</a:t>
            </a:r>
            <a:endParaRPr lang="en-IN" dirty="0" smtClean="0"/>
          </a:p>
          <a:p>
            <a:pPr>
              <a:buNone/>
            </a:pPr>
            <a:endParaRPr lang="en-IN" dirty="0" smtClean="0"/>
          </a:p>
          <a:p>
            <a:pPr marL="571500" indent="-571500">
              <a:buAutoNum type="romanUcPeriod"/>
            </a:pPr>
            <a:r>
              <a:rPr lang="en-US" dirty="0" smtClean="0"/>
              <a:t>To promote the child's assets and abilities, and, if possible, to stimulate normal patterns of movement.</a:t>
            </a:r>
            <a:endParaRPr lang="en-US" dirty="0" smtClean="0"/>
          </a:p>
          <a:p>
            <a:pPr marL="571500" indent="-571500">
              <a:buNone/>
            </a:pPr>
            <a:r>
              <a:rPr lang="en-US" dirty="0" smtClean="0"/>
              <a:t> </a:t>
            </a:r>
            <a:endParaRPr lang="en-IN" dirty="0" smtClean="0"/>
          </a:p>
          <a:p>
            <a:pPr>
              <a:buNone/>
            </a:pPr>
            <a:r>
              <a:rPr lang="en-US" dirty="0" smtClean="0"/>
              <a:t>2. To prevent or reduce deformity. </a:t>
            </a:r>
            <a:endParaRPr lang="en-US" dirty="0" smtClean="0"/>
          </a:p>
          <a:p>
            <a:pPr>
              <a:buNone/>
            </a:pPr>
            <a:endParaRPr lang="en-IN" dirty="0" smtClean="0"/>
          </a:p>
          <a:p>
            <a:pPr>
              <a:buNone/>
            </a:pPr>
            <a:r>
              <a:rPr lang="en-US" dirty="0" smtClean="0"/>
              <a:t>3. To discourage positions, movements and behaviours that make  handling difficult, such as extending and thrusting backwards.</a:t>
            </a:r>
            <a:endParaRPr lang="en-IN" dirty="0" smtClean="0"/>
          </a:p>
          <a:p>
            <a:pPr>
              <a:buNone/>
            </a:pPr>
            <a:r>
              <a:rPr lang="en-US" dirty="0" smtClean="0"/>
              <a:t> </a:t>
            </a:r>
            <a:endParaRPr lang="en-IN" dirty="0" smtClean="0"/>
          </a:p>
          <a:p>
            <a:pPr>
              <a:buNone/>
            </a:pPr>
            <a:r>
              <a:rPr lang="en-US" dirty="0" smtClean="0"/>
              <a:t> </a:t>
            </a:r>
            <a:br>
              <a:rPr lang="en-US" dirty="0" smtClean="0"/>
            </a:br>
            <a:endParaRPr lang="en-IN"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t>LIFTING AND CARRYING</a:t>
            </a:r>
            <a:endParaRPr lang="en-IN"/>
          </a:p>
        </p:txBody>
      </p:sp>
      <p:sp>
        <p:nvSpPr>
          <p:cNvPr id="3" name="Content Placeholder 2"/>
          <p:cNvSpPr>
            <a:spLocks noGrp="1"/>
          </p:cNvSpPr>
          <p:nvPr>
            <p:ph idx="1"/>
          </p:nvPr>
        </p:nvSpPr>
        <p:spPr/>
        <p:txBody>
          <a:bodyPr/>
          <a:lstStyle/>
          <a:p>
            <a:endParaRPr lang="en-I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IN" dirty="0" smtClean="0"/>
              <a:t>CAUSES</a:t>
            </a:r>
            <a:endParaRPr lang="en-IN" dirty="0"/>
          </a:p>
        </p:txBody>
      </p:sp>
      <p:sp>
        <p:nvSpPr>
          <p:cNvPr id="3" name="Content Placeholder 2"/>
          <p:cNvSpPr>
            <a:spLocks noGrp="1"/>
          </p:cNvSpPr>
          <p:nvPr>
            <p:ph idx="1"/>
          </p:nvPr>
        </p:nvSpPr>
        <p:spPr>
          <a:xfrm>
            <a:off x="457200" y="1219200"/>
            <a:ext cx="8229600" cy="5257800"/>
          </a:xfrm>
        </p:spPr>
        <p:txBody>
          <a:bodyPr>
            <a:normAutofit fontScale="92500" lnSpcReduction="10000"/>
          </a:bodyPr>
          <a:lstStyle/>
          <a:p>
            <a:r>
              <a:rPr lang="en-US" dirty="0" smtClean="0"/>
              <a:t>Prematurity </a:t>
            </a:r>
            <a:endParaRPr lang="en-IN" dirty="0" smtClean="0"/>
          </a:p>
          <a:p>
            <a:r>
              <a:rPr lang="en-US" dirty="0" smtClean="0"/>
              <a:t>Asphyxia </a:t>
            </a:r>
            <a:endParaRPr lang="en-IN" dirty="0" smtClean="0"/>
          </a:p>
          <a:p>
            <a:r>
              <a:rPr lang="en-US" dirty="0" smtClean="0"/>
              <a:t>Trauma </a:t>
            </a:r>
            <a:endParaRPr lang="en-IN" dirty="0" smtClean="0"/>
          </a:p>
          <a:p>
            <a:r>
              <a:rPr lang="en-US" dirty="0" smtClean="0"/>
              <a:t>Severe jaundice </a:t>
            </a:r>
            <a:endParaRPr lang="en-IN" dirty="0" smtClean="0"/>
          </a:p>
          <a:p>
            <a:r>
              <a:rPr lang="en-US" dirty="0" smtClean="0"/>
              <a:t>Hypoglycaemia</a:t>
            </a:r>
            <a:endParaRPr lang="en-US" dirty="0" smtClean="0"/>
          </a:p>
          <a:p>
            <a:r>
              <a:rPr lang="en-US" dirty="0" smtClean="0"/>
              <a:t>Intra-uterine virus infection </a:t>
            </a:r>
            <a:endParaRPr lang="en-IN" dirty="0" smtClean="0"/>
          </a:p>
          <a:p>
            <a:r>
              <a:rPr lang="en-US" dirty="0" smtClean="0"/>
              <a:t>Neonatal meningitis </a:t>
            </a:r>
            <a:endParaRPr lang="en-IN" dirty="0" smtClean="0"/>
          </a:p>
          <a:p>
            <a:r>
              <a:rPr lang="en-US" dirty="0" smtClean="0"/>
              <a:t>Genetic causes </a:t>
            </a:r>
            <a:endParaRPr lang="en-IN" dirty="0" smtClean="0"/>
          </a:p>
          <a:p>
            <a:r>
              <a:rPr lang="en-US" dirty="0" smtClean="0"/>
              <a:t>Vascular causes </a:t>
            </a:r>
            <a:endParaRPr lang="en-IN" dirty="0" smtClean="0"/>
          </a:p>
          <a:p>
            <a:pPr>
              <a:buNone/>
            </a:pPr>
            <a:r>
              <a:rPr lang="en-US" dirty="0" smtClean="0"/>
              <a:t> </a:t>
            </a:r>
            <a:endParaRPr lang="en-IN" dirty="0" smtClean="0"/>
          </a:p>
          <a:p>
            <a:endParaRPr lang="en-IN"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IN" dirty="0" smtClean="0"/>
              <a:t>LIFTING AND CARRYING</a:t>
            </a:r>
            <a:endParaRPr lang="en-IN" dirty="0"/>
          </a:p>
        </p:txBody>
      </p:sp>
      <p:sp>
        <p:nvSpPr>
          <p:cNvPr id="3" name="Content Placeholder 2"/>
          <p:cNvSpPr>
            <a:spLocks noGrp="1"/>
          </p:cNvSpPr>
          <p:nvPr>
            <p:ph idx="1"/>
          </p:nvPr>
        </p:nvSpPr>
        <p:spPr>
          <a:xfrm>
            <a:off x="457200" y="1066800"/>
            <a:ext cx="8229600" cy="5059363"/>
          </a:xfrm>
        </p:spPr>
        <p:txBody>
          <a:bodyPr/>
          <a:lstStyle/>
          <a:p>
            <a:r>
              <a:rPr lang="en-US" dirty="0" smtClean="0"/>
              <a:t>A. For flexed children. </a:t>
            </a:r>
            <a:endParaRPr lang="en-IN" dirty="0" smtClean="0"/>
          </a:p>
          <a:p>
            <a:r>
              <a:rPr lang="en-US" dirty="0" smtClean="0"/>
              <a:t>B. For extended or thrusting children. The adult's hands may be under or in front of the child's knees in either method of carrying. </a:t>
            </a:r>
            <a:endParaRPr lang="en-IN" dirty="0" smtClean="0"/>
          </a:p>
          <a:p>
            <a:r>
              <a:rPr lang="en-US" dirty="0" smtClean="0"/>
              <a:t>C. For children with tight hip adductors, hemiplegia and more able children. </a:t>
            </a:r>
            <a:endParaRPr lang="en-US" dirty="0" smtClean="0"/>
          </a:p>
          <a:p>
            <a:r>
              <a:rPr lang="en-US" i="1" dirty="0" smtClean="0"/>
              <a:t>Note </a:t>
            </a:r>
            <a:r>
              <a:rPr lang="en-US" dirty="0" smtClean="0"/>
              <a:t>the position of the hemiplegic right arm, held by the adult in the extended position. For a </a:t>
            </a:r>
            <a:r>
              <a:rPr lang="en-US" i="1" dirty="0" smtClean="0"/>
              <a:t>lefthemiplegia </a:t>
            </a:r>
            <a:r>
              <a:rPr lang="en-US" dirty="0" smtClean="0"/>
              <a:t>carry on the left hip </a:t>
            </a:r>
            <a:endParaRPr lang="en-IN" dirty="0" smtClean="0"/>
          </a:p>
          <a:p>
            <a:endParaRPr lang="en-IN"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IN" dirty="0" smtClean="0"/>
              <a:t>POSITIONING</a:t>
            </a:r>
            <a:endParaRPr lang="en-IN" dirty="0"/>
          </a:p>
        </p:txBody>
      </p:sp>
      <p:sp>
        <p:nvSpPr>
          <p:cNvPr id="3" name="Content Placeholder 2"/>
          <p:cNvSpPr>
            <a:spLocks noGrp="1"/>
          </p:cNvSpPr>
          <p:nvPr>
            <p:ph idx="1"/>
          </p:nvPr>
        </p:nvSpPr>
        <p:spPr>
          <a:xfrm>
            <a:off x="457200" y="914400"/>
            <a:ext cx="8229600" cy="5638800"/>
          </a:xfrm>
        </p:spPr>
        <p:txBody>
          <a:bodyPr/>
          <a:lstStyle/>
          <a:p>
            <a:r>
              <a:rPr lang="en-IN" u="sng" dirty="0" smtClean="0"/>
              <a:t>LYING: </a:t>
            </a:r>
            <a:endParaRPr lang="en-IN" u="sng" dirty="0" smtClean="0"/>
          </a:p>
          <a:p>
            <a:r>
              <a:rPr lang="en-IN" u="sng" dirty="0" smtClean="0"/>
              <a:t>SUPINE:</a:t>
            </a:r>
            <a:r>
              <a:rPr lang="en-US" dirty="0" smtClean="0"/>
              <a:t>children are completely unable to function,and in this position they may be most asymmetrical. </a:t>
            </a:r>
            <a:br>
              <a:rPr lang="en-US" dirty="0" smtClean="0"/>
            </a:br>
            <a:r>
              <a:rPr lang="en-US" dirty="0" smtClean="0"/>
              <a:t>If the supine position must be used, a pillow placed under the head and shoulders often promotes symmetry and the ability to </a:t>
            </a:r>
            <a:br>
              <a:rPr lang="en-US" dirty="0" smtClean="0"/>
            </a:br>
            <a:r>
              <a:rPr lang="en-US" dirty="0" smtClean="0"/>
              <a:t>get the hands togther.	</a:t>
            </a:r>
            <a:endParaRPr lang="en-IN" u="sng"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Desktop\Abduction.jpg"/>
          <p:cNvPicPr>
            <a:picLocks noGrp="1" noChangeAspect="1" noChangeArrowheads="1"/>
          </p:cNvPicPr>
          <p:nvPr>
            <p:ph idx="1"/>
          </p:nvPr>
        </p:nvPicPr>
        <p:blipFill>
          <a:blip r:embed="rId1"/>
          <a:srcRect/>
          <a:stretch>
            <a:fillRect/>
          </a:stretch>
        </p:blipFill>
        <p:spPr bwMode="auto">
          <a:xfrm>
            <a:off x="1619250" y="548481"/>
            <a:ext cx="5905500" cy="5334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IN" dirty="0" smtClean="0"/>
              <a:t>PRONE:</a:t>
            </a:r>
            <a:endParaRPr lang="en-IN" dirty="0" smtClean="0"/>
          </a:p>
          <a:p>
            <a:r>
              <a:rPr lang="en-US" i="1" dirty="0" smtClean="0"/>
              <a:t>The </a:t>
            </a:r>
            <a:r>
              <a:rPr lang="en-US" dirty="0" smtClean="0"/>
              <a:t>children are often more </a:t>
            </a:r>
            <a:br>
              <a:rPr lang="en-US" dirty="0" smtClean="0"/>
            </a:br>
            <a:r>
              <a:rPr lang="en-US" dirty="0" smtClean="0"/>
              <a:t>symmetrical,but they usually  need to be raised off the floor, such as on wedge,in order to use their hands and heads.</a:t>
            </a:r>
            <a:endParaRPr lang="en-US" dirty="0" smtClean="0"/>
          </a:p>
          <a:p>
            <a:r>
              <a:rPr lang="en-US" dirty="0" smtClean="0"/>
              <a:t> A sandbag or strap placed across the child’s bottom may be needed to help the child maintain the position</a:t>
            </a:r>
            <a:r>
              <a:rPr lang="en-US" i="1" dirty="0" smtClean="0"/>
              <a:t>.	</a:t>
            </a:r>
            <a:endParaRPr lang="en-IN" dirty="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s\Desktop\imagesCAF631LY.jpg"/>
          <p:cNvPicPr>
            <a:picLocks noGrp="1" noChangeAspect="1" noChangeArrowheads="1"/>
          </p:cNvPicPr>
          <p:nvPr>
            <p:ph idx="1"/>
          </p:nvPr>
        </p:nvPicPr>
        <p:blipFill>
          <a:blip r:embed="rId1"/>
          <a:srcRect/>
          <a:stretch>
            <a:fillRect/>
          </a:stretch>
        </p:blipFill>
        <p:spPr bwMode="auto">
          <a:xfrm>
            <a:off x="1524000" y="838200"/>
            <a:ext cx="5943600" cy="47244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IN" dirty="0" smtClean="0"/>
              <a:t>SIDE LYING:</a:t>
            </a:r>
            <a:endParaRPr lang="en-IN" dirty="0" smtClean="0"/>
          </a:p>
          <a:p>
            <a:r>
              <a:rPr lang="en-US" dirty="0" smtClean="0"/>
              <a:t>position in which,the child can be quite symmetrical; both hands are within his vision and are more likely to be used together.</a:t>
            </a:r>
            <a:endParaRPr lang="en-US" dirty="0" smtClean="0"/>
          </a:p>
          <a:p>
            <a:r>
              <a:rPr lang="en-US" dirty="0" smtClean="0"/>
              <a:t>However, care must be taken that he does/not fall partially into prone or supine lying, and therefore into a'windswept deformity.</a:t>
            </a:r>
            <a:endParaRPr lang="en-US" dirty="0" smtClean="0"/>
          </a:p>
          <a:p>
            <a:pPr>
              <a:buNone/>
            </a:pPr>
            <a:endParaRPr lang="en-US" dirty="0" smtClean="0"/>
          </a:p>
          <a:p>
            <a:r>
              <a:rPr lang="en-US" dirty="0" smtClean="0"/>
              <a:t>Leg gaiters, if tolerated, can help in </a:t>
            </a:r>
            <a:r>
              <a:rPr lang="en-US" i="1" dirty="0" smtClean="0"/>
              <a:t>maintaining </a:t>
            </a:r>
            <a:r>
              <a:rPr lang="en-US" dirty="0" smtClean="0"/>
              <a:t>a relatively symmetrical position. </a:t>
            </a:r>
            <a:endParaRPr lang="en-IN" dirty="0" smtClean="0"/>
          </a:p>
          <a:p>
            <a:pPr>
              <a:buNone/>
            </a:pPr>
            <a:endParaRPr lang="en-IN"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descr="C:\Users\as\Desktop\Sidelying.jpg"/>
          <p:cNvPicPr>
            <a:picLocks noGrp="1" noChangeAspect="1" noChangeArrowheads="1"/>
          </p:cNvPicPr>
          <p:nvPr>
            <p:ph idx="1"/>
          </p:nvPr>
        </p:nvPicPr>
        <p:blipFill>
          <a:blip r:embed="rId1"/>
          <a:srcRect/>
          <a:stretch>
            <a:fillRect/>
          </a:stretch>
        </p:blipFill>
        <p:spPr bwMode="auto">
          <a:xfrm>
            <a:off x="1447800" y="1828800"/>
            <a:ext cx="6629400" cy="35814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IN" dirty="0" smtClean="0"/>
              <a:t>SITTING</a:t>
            </a:r>
            <a:endParaRPr lang="en-IN" dirty="0"/>
          </a:p>
        </p:txBody>
      </p:sp>
      <p:sp>
        <p:nvSpPr>
          <p:cNvPr id="3" name="Content Placeholder 2"/>
          <p:cNvSpPr>
            <a:spLocks noGrp="1"/>
          </p:cNvSpPr>
          <p:nvPr>
            <p:ph idx="1"/>
          </p:nvPr>
        </p:nvSpPr>
        <p:spPr>
          <a:xfrm>
            <a:off x="457200" y="1066800"/>
            <a:ext cx="8229600" cy="5410200"/>
          </a:xfrm>
        </p:spPr>
        <p:txBody>
          <a:bodyPr/>
          <a:lstStyle/>
          <a:p>
            <a:r>
              <a:rPr lang="en-US" dirty="0" smtClean="0"/>
              <a:t>The postural education that take place in long sitting  is obviously important. This is also a position in which the hamstrings and hip adductors can be stretched. </a:t>
            </a:r>
            <a:endParaRPr lang="en-US" dirty="0" smtClean="0"/>
          </a:p>
          <a:p>
            <a:r>
              <a:rPr lang="en-US" dirty="0" smtClean="0"/>
              <a:t>Some children choose to </a:t>
            </a:r>
            <a:r>
              <a:rPr lang="en-US" b="1" dirty="0" smtClean="0"/>
              <a:t>side-sit</a:t>
            </a:r>
            <a:r>
              <a:rPr lang="en-US" dirty="0" smtClean="0"/>
              <a:t>. If they do this more easily to</a:t>
            </a:r>
            <a:r>
              <a:rPr lang="en-IN" dirty="0" smtClean="0"/>
              <a:t> </a:t>
            </a:r>
            <a:r>
              <a:rPr lang="en-US" dirty="0" smtClean="0"/>
              <a:t>one side then the other, there is probably a related problem of windswept hips, and the child should be encouraged to sit symmetrically, or on the other side for part of time. </a:t>
            </a:r>
            <a:endParaRPr lang="en-IN" dirty="0" smtClean="0"/>
          </a:p>
          <a:p>
            <a:endParaRPr lang="en-IN"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descr="C:\Users\as\Desktop\side.jpg"/>
          <p:cNvPicPr>
            <a:picLocks noGrp="1" noChangeAspect="1" noChangeArrowheads="1"/>
          </p:cNvPicPr>
          <p:nvPr>
            <p:ph idx="1"/>
          </p:nvPr>
        </p:nvPicPr>
        <p:blipFill>
          <a:blip r:embed="rId1"/>
          <a:srcRect/>
          <a:stretch>
            <a:fillRect/>
          </a:stretch>
        </p:blipFill>
        <p:spPr bwMode="auto">
          <a:xfrm>
            <a:off x="1554691" y="1600200"/>
            <a:ext cx="6034617" cy="4525963"/>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IN" u="sng" dirty="0" smtClean="0"/>
              <a:t>Crossed legged sitting </a:t>
            </a:r>
            <a:r>
              <a:rPr lang="en-US" dirty="0" smtClean="0"/>
              <a:t>for some a comfoable, acceptable alternative to long sitting.</a:t>
            </a:r>
            <a:endParaRPr lang="en-US" dirty="0" smtClean="0"/>
          </a:p>
          <a:p>
            <a:pPr>
              <a:buNone/>
            </a:pPr>
            <a:endParaRPr lang="en-US" dirty="0" smtClean="0"/>
          </a:p>
          <a:p>
            <a:r>
              <a:rPr lang="en-US" dirty="0" smtClean="0"/>
              <a:t> The only contra-idication might be a child whose legs 'frog' (hips externally rotate d abdu) excessively, when the hips might be in danger of anterior dislocation. </a:t>
            </a:r>
            <a:endParaRPr lang="en-US" dirty="0" smtClean="0"/>
          </a:p>
          <a:p>
            <a:endParaRPr lang="en-IN" dirty="0" smtClean="0"/>
          </a:p>
          <a:p>
            <a:endParaRPr lang="en-I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br>
              <a:rPr lang="en-US" dirty="0" smtClean="0"/>
            </a:br>
            <a:r>
              <a:rPr lang="en-US" dirty="0" smtClean="0"/>
              <a:t>CLASSIFICATION OF DISTRIBUTION </a:t>
            </a:r>
            <a:br>
              <a:rPr lang="en-IN" dirty="0" smtClean="0"/>
            </a:br>
            <a:endParaRPr lang="en-IN" dirty="0"/>
          </a:p>
        </p:txBody>
      </p:sp>
      <p:sp>
        <p:nvSpPr>
          <p:cNvPr id="3" name="Content Placeholder 2"/>
          <p:cNvSpPr>
            <a:spLocks noGrp="1"/>
          </p:cNvSpPr>
          <p:nvPr>
            <p:ph idx="1"/>
          </p:nvPr>
        </p:nvSpPr>
        <p:spPr>
          <a:xfrm>
            <a:off x="457200" y="990600"/>
            <a:ext cx="8229600" cy="5486400"/>
          </a:xfrm>
        </p:spPr>
        <p:txBody>
          <a:bodyPr>
            <a:normAutofit fontScale="92500" lnSpcReduction="10000"/>
          </a:bodyPr>
          <a:lstStyle/>
          <a:p>
            <a:r>
              <a:rPr lang="en-US" b="1" u="sng" dirty="0" smtClean="0"/>
              <a:t>Topographical classifications </a:t>
            </a:r>
            <a:r>
              <a:rPr lang="en-US" dirty="0" smtClean="0"/>
              <a:t>are an attempt to describe what is seen clinically according to the part or parts of the body involved.</a:t>
            </a:r>
            <a:endParaRPr lang="en-US" dirty="0" smtClean="0"/>
          </a:p>
          <a:p>
            <a:r>
              <a:rPr lang="en-US" dirty="0" smtClean="0"/>
              <a:t> I. One side of the body affected - hemiplegia. </a:t>
            </a:r>
            <a:endParaRPr lang="en-IN" dirty="0" smtClean="0"/>
          </a:p>
          <a:p>
            <a:r>
              <a:rPr lang="en-US" dirty="0" smtClean="0"/>
              <a:t>2. All four limbs affected, upper more than lower - quadriplegia. </a:t>
            </a:r>
            <a:endParaRPr lang="en-IN" dirty="0" smtClean="0"/>
          </a:p>
          <a:p>
            <a:r>
              <a:rPr lang="en-US" dirty="0" smtClean="0"/>
              <a:t>3. 	All four limbs affected, one side more than the other - bilateral hemiplegia. </a:t>
            </a:r>
            <a:endParaRPr lang="en-IN" dirty="0" smtClean="0"/>
          </a:p>
          <a:p>
            <a:r>
              <a:rPr lang="en-US" dirty="0" smtClean="0"/>
              <a:t>4. The legs mainly affected, but arms less so - diplegia. </a:t>
            </a:r>
            <a:endParaRPr lang="en-IN" dirty="0" smtClean="0"/>
          </a:p>
          <a:p>
            <a:r>
              <a:rPr lang="en-US" dirty="0" smtClean="0"/>
              <a:t>5. One limb only affected - monoplegia (very rare). </a:t>
            </a:r>
            <a:endParaRPr lang="en-IN" dirty="0" smtClean="0"/>
          </a:p>
          <a:p>
            <a:endParaRPr lang="en-I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descr="C:\Users\as\Desktop\imagesCAV2FAS8.jpg"/>
          <p:cNvPicPr>
            <a:picLocks noGrp="1" noChangeAspect="1" noChangeArrowheads="1"/>
          </p:cNvPicPr>
          <p:nvPr>
            <p:ph idx="1"/>
          </p:nvPr>
        </p:nvPicPr>
        <p:blipFill>
          <a:blip r:embed="rId1"/>
          <a:srcRect/>
          <a:stretch>
            <a:fillRect/>
          </a:stretch>
        </p:blipFill>
        <p:spPr bwMode="auto">
          <a:xfrm>
            <a:off x="1524000" y="1447800"/>
            <a:ext cx="5791200" cy="4191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r>
              <a:rPr lang="en-US" dirty="0" smtClean="0"/>
              <a:t>W-sitting (between heels) has long been frowned upon by therapists. </a:t>
            </a:r>
            <a:endParaRPr lang="en-US" dirty="0" smtClean="0"/>
          </a:p>
          <a:p>
            <a:r>
              <a:rPr lang="en-US" dirty="0" smtClean="0"/>
              <a:t>This is due to its possible reforcement of the flexed, adduced d internally rotated position of the hips.</a:t>
            </a:r>
            <a:endParaRPr lang="en-US" dirty="0" smtClean="0"/>
          </a:p>
          <a:p>
            <a:r>
              <a:rPr lang="en-US" dirty="0" smtClean="0"/>
              <a:t> It may contribute also to tibial torsion and foot deformity. </a:t>
            </a:r>
            <a:endParaRPr lang="en-US" dirty="0" smtClean="0"/>
          </a:p>
          <a:p>
            <a:r>
              <a:rPr lang="en-US" dirty="0" smtClean="0"/>
              <a:t>However, for many cerebral palsied children it is  easily assumed and stable position for play, and such children must already have the necessary range of motion at the hip joints. </a:t>
            </a:r>
            <a:endParaRPr lang="en-IN"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2" name="Picture 2" descr="C:\Users\as\Desktop\imagesCA0N5N27.jpg"/>
          <p:cNvPicPr>
            <a:picLocks noGrp="1" noChangeAspect="1" noChangeArrowheads="1"/>
          </p:cNvPicPr>
          <p:nvPr>
            <p:ph idx="1"/>
          </p:nvPr>
        </p:nvPicPr>
        <p:blipFill>
          <a:blip r:embed="rId1"/>
          <a:srcRect/>
          <a:stretch>
            <a:fillRect/>
          </a:stretch>
        </p:blipFill>
        <p:spPr bwMode="auto">
          <a:xfrm>
            <a:off x="1447800" y="1447800"/>
            <a:ext cx="6172200" cy="43434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smtClean="0"/>
              <a:t>For children able to sit on a chair freely without falling, consideration must be given to;</a:t>
            </a:r>
            <a:endParaRPr lang="en-US" dirty="0" smtClean="0"/>
          </a:p>
          <a:p>
            <a:pPr>
              <a:buNone/>
            </a:pPr>
            <a:r>
              <a:rPr lang="en-US" b="1" dirty="0" smtClean="0"/>
              <a:t> </a:t>
            </a:r>
            <a:r>
              <a:rPr lang="en-US" dirty="0" smtClean="0"/>
              <a:t>(a) the stability of the chair; </a:t>
            </a:r>
            <a:endParaRPr lang="en-US" dirty="0" smtClean="0"/>
          </a:p>
          <a:p>
            <a:pPr>
              <a:buNone/>
            </a:pPr>
            <a:r>
              <a:rPr lang="en-US" dirty="0" smtClean="0"/>
              <a:t>(b) its height - the child's feet should reach the floor, or a foot platform and </a:t>
            </a:r>
            <a:endParaRPr lang="en-US" dirty="0" smtClean="0"/>
          </a:p>
          <a:p>
            <a:pPr>
              <a:buNone/>
            </a:pPr>
            <a:r>
              <a:rPr lang="en-US" dirty="0" smtClean="0"/>
              <a:t>(c)the height of e work surface. </a:t>
            </a:r>
            <a:endParaRPr lang="en-IN"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dirty="0" smtClean="0"/>
              <a:t>STANDING</a:t>
            </a:r>
            <a:endParaRPr lang="en-IN" dirty="0"/>
          </a:p>
        </p:txBody>
      </p:sp>
      <p:sp>
        <p:nvSpPr>
          <p:cNvPr id="3" name="Content Placeholder 2"/>
          <p:cNvSpPr>
            <a:spLocks noGrp="1"/>
          </p:cNvSpPr>
          <p:nvPr>
            <p:ph idx="1"/>
          </p:nvPr>
        </p:nvSpPr>
        <p:spPr>
          <a:xfrm>
            <a:off x="457200" y="990600"/>
            <a:ext cx="8229600" cy="5486400"/>
          </a:xfrm>
        </p:spPr>
        <p:txBody>
          <a:bodyPr/>
          <a:lstStyle/>
          <a:p>
            <a:r>
              <a:rPr lang="en-IN" dirty="0" smtClean="0"/>
              <a:t>BENEFITS OF STANDING;</a:t>
            </a:r>
            <a:endParaRPr lang="en-IN" dirty="0" smtClean="0"/>
          </a:p>
          <a:p>
            <a:pPr marL="514350" indent="-514350">
              <a:buAutoNum type="arabicParenR"/>
            </a:pPr>
            <a:r>
              <a:rPr lang="en-IN" dirty="0" smtClean="0"/>
              <a:t>Prevention of flexion deformity at the trunk,hipd and knees ane equinus deformity at the ankles.</a:t>
            </a:r>
            <a:endParaRPr lang="en-IN" dirty="0" smtClean="0"/>
          </a:p>
          <a:p>
            <a:pPr marL="514350" indent="-514350">
              <a:buAutoNum type="arabicParenR"/>
            </a:pPr>
            <a:r>
              <a:rPr lang="en-IN" dirty="0" smtClean="0"/>
              <a:t>Devlopment of weight bearing surfaces of the feet.</a:t>
            </a:r>
            <a:endParaRPr lang="en-IN" dirty="0" smtClean="0"/>
          </a:p>
          <a:p>
            <a:pPr marL="514350" indent="-514350">
              <a:buAutoNum type="arabicParenR"/>
            </a:pPr>
            <a:r>
              <a:rPr lang="en-IN" dirty="0" smtClean="0"/>
              <a:t>A child is often more able to use his head,arms and hands in standing than in other positions.  </a:t>
            </a:r>
            <a:endParaRPr lang="en-IN"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IN" dirty="0" smtClean="0"/>
              <a:t>4) sensory feedback in standing is important both proprioceptively and perceptually.</a:t>
            </a:r>
            <a:endParaRPr lang="en-IN" dirty="0" smtClean="0"/>
          </a:p>
          <a:p>
            <a:r>
              <a:rPr lang="en-IN" dirty="0" smtClean="0"/>
              <a:t>5) the child benefits socially from being at the same height as his standing peers.</a:t>
            </a:r>
            <a:endParaRPr lang="en-IN" dirty="0" smtClean="0"/>
          </a:p>
          <a:p>
            <a:r>
              <a:rPr lang="en-IN" dirty="0" smtClean="0"/>
              <a:t>6) the cardiovascular,digestive,respiratory and excretory functions are stimulated.</a:t>
            </a:r>
            <a:endParaRPr lang="en-IN" dirty="0" smtClean="0"/>
          </a:p>
          <a:p>
            <a:pPr>
              <a:buNone/>
            </a:pPr>
            <a:endParaRPr lang="en-I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IN" dirty="0" smtClean="0"/>
              <a:t>In general cerebral palsy child who is not standing well by the age of 12-18 months should be stood regularly.</a:t>
            </a:r>
            <a:endParaRPr lang="en-IN" dirty="0" smtClean="0"/>
          </a:p>
          <a:p>
            <a:r>
              <a:rPr lang="en-IN" dirty="0" smtClean="0"/>
              <a:t>Care mustbe taken to prevent the child from standing in a windswept positions,the use of asymmetrical straps to pull the pelvis and possibly the thorax to the middle is often effective. </a:t>
            </a:r>
            <a:endParaRPr lang="en-IN"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IN" dirty="0" smtClean="0"/>
              <a:t>In upright standing</a:t>
            </a:r>
            <a:r>
              <a:rPr lang="en-US" dirty="0" smtClean="0"/>
              <a:t> in either </a:t>
            </a:r>
            <a:r>
              <a:rPr lang="en-US" i="1" dirty="0" smtClean="0"/>
              <a:t>flex </a:t>
            </a:r>
            <a:r>
              <a:rPr lang="en-US" dirty="0" smtClean="0"/>
              <a:t>their trunks and pull down strongly with their arm, and therefore inch their way up the prone board, removing any</a:t>
            </a:r>
            <a:r>
              <a:rPr lang="en-US" b="1" dirty="0" smtClean="0"/>
              <a:t> </a:t>
            </a:r>
            <a:r>
              <a:rPr lang="en-US" dirty="0" smtClean="0"/>
              <a:t>weight from their feet; or totally </a:t>
            </a:r>
            <a:r>
              <a:rPr lang="en-US" i="1" dirty="0" smtClean="0"/>
              <a:t>hyperextend. </a:t>
            </a:r>
            <a:endParaRPr lang="en-US" i="1" dirty="0" smtClean="0"/>
          </a:p>
          <a:p>
            <a:r>
              <a:rPr lang="en-US" dirty="0" smtClean="0"/>
              <a:t>(a) the child is very flexed and the main aim is to straighten him out, or</a:t>
            </a:r>
            <a:endParaRPr lang="en-US" dirty="0" smtClean="0"/>
          </a:p>
          <a:p>
            <a:r>
              <a:rPr lang="en-US" dirty="0" smtClean="0"/>
              <a:t> (b) he has developed severe deformities and the effect of gravity in uptight standing only serves to pull him down into his deformities. </a:t>
            </a:r>
            <a:endParaRPr lang="en-IN" dirty="0" smtClean="0"/>
          </a:p>
          <a:p>
            <a:endParaRPr lang="en-I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smtClean="0"/>
              <a:t>If a child hyperextends when stood in upright standing, a position in which the hips are slightly flexed (5° to 10°) is often effective in overcoming this tendency. </a:t>
            </a:r>
            <a:endParaRPr lang="en-IN"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IN" dirty="0" smtClean="0"/>
              <a:t>DEVLOPMENT IN PRONE</a:t>
            </a:r>
            <a:endParaRPr lang="en-IN" dirty="0"/>
          </a:p>
        </p:txBody>
      </p:sp>
      <p:pic>
        <p:nvPicPr>
          <p:cNvPr id="1026" name="Picture 2"/>
          <p:cNvPicPr>
            <a:picLocks noGrp="1" noChangeAspect="1" noChangeArrowheads="1"/>
          </p:cNvPicPr>
          <p:nvPr>
            <p:ph idx="1"/>
          </p:nvPr>
        </p:nvPicPr>
        <p:blipFill>
          <a:blip r:embed="rId1"/>
          <a:srcRect/>
          <a:stretch>
            <a:fillRect/>
          </a:stretch>
        </p:blipFill>
        <p:spPr bwMode="auto">
          <a:xfrm>
            <a:off x="457200" y="914400"/>
            <a:ext cx="8229600" cy="53340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u="sng" dirty="0" smtClean="0"/>
              <a:t>Based on Physiological Abnormality :</a:t>
            </a:r>
            <a:endParaRPr lang="en-US" b="1" u="sng" dirty="0" smtClean="0"/>
          </a:p>
          <a:p>
            <a:r>
              <a:rPr lang="en-US" dirty="0" smtClean="0"/>
              <a:t>Spastic</a:t>
            </a:r>
            <a:endParaRPr lang="en-US" dirty="0" smtClean="0"/>
          </a:p>
          <a:p>
            <a:r>
              <a:rPr lang="en-US" dirty="0" smtClean="0"/>
              <a:t>Dyskinetic – Athetoid / Dystonia</a:t>
            </a:r>
            <a:endParaRPr lang="en-US" dirty="0" smtClean="0"/>
          </a:p>
          <a:p>
            <a:r>
              <a:rPr lang="en-US" dirty="0" smtClean="0"/>
              <a:t>Ataxic</a:t>
            </a:r>
            <a:endParaRPr lang="en-US" dirty="0" smtClean="0"/>
          </a:p>
          <a:p>
            <a:r>
              <a:rPr lang="en-US" dirty="0" smtClean="0"/>
              <a:t>Mixed</a:t>
            </a:r>
            <a:endParaRPr lang="en-US" dirty="0" smtClean="0"/>
          </a:p>
          <a:p>
            <a:r>
              <a:rPr lang="en-US" dirty="0" smtClean="0"/>
              <a:t>Hypotonic</a:t>
            </a:r>
            <a:endParaRPr lang="en-US" dirty="0" smtClean="0"/>
          </a:p>
          <a:p>
            <a:endParaRPr lang="en-IN"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srcRect/>
          <a:stretch>
            <a:fillRect/>
          </a:stretch>
        </p:blipFill>
        <p:spPr bwMode="auto">
          <a:xfrm>
            <a:off x="381000" y="381001"/>
            <a:ext cx="8534400" cy="5824538"/>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srcRect/>
          <a:stretch>
            <a:fillRect/>
          </a:stretch>
        </p:blipFill>
        <p:spPr bwMode="auto">
          <a:xfrm>
            <a:off x="533399" y="533400"/>
            <a:ext cx="8077201" cy="5029199"/>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srcRect/>
          <a:stretch>
            <a:fillRect/>
          </a:stretch>
        </p:blipFill>
        <p:spPr bwMode="auto">
          <a:xfrm>
            <a:off x="457201" y="381000"/>
            <a:ext cx="7924800" cy="622935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dirty="0" smtClean="0"/>
              <a:t>ABNORMAL POSTURE IN PRONE</a:t>
            </a:r>
            <a:endParaRPr lang="en-IN" dirty="0"/>
          </a:p>
        </p:txBody>
      </p:sp>
      <p:pic>
        <p:nvPicPr>
          <p:cNvPr id="5122" name="Picture 2"/>
          <p:cNvPicPr>
            <a:picLocks noGrp="1" noChangeAspect="1" noChangeArrowheads="1"/>
          </p:cNvPicPr>
          <p:nvPr>
            <p:ph idx="1"/>
          </p:nvPr>
        </p:nvPicPr>
        <p:blipFill>
          <a:blip r:embed="rId1"/>
          <a:srcRect/>
          <a:stretch>
            <a:fillRect/>
          </a:stretch>
        </p:blipFill>
        <p:spPr bwMode="auto">
          <a:xfrm>
            <a:off x="457200" y="1112127"/>
            <a:ext cx="8229600" cy="5319546"/>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IN" dirty="0" smtClean="0"/>
              <a:t>TREATMENT</a:t>
            </a:r>
            <a:endParaRPr lang="en-IN" dirty="0"/>
          </a:p>
        </p:txBody>
      </p:sp>
      <p:pic>
        <p:nvPicPr>
          <p:cNvPr id="6146" name="Picture 2"/>
          <p:cNvPicPr>
            <a:picLocks noGrp="1" noChangeAspect="1" noChangeArrowheads="1"/>
          </p:cNvPicPr>
          <p:nvPr>
            <p:ph idx="1"/>
          </p:nvPr>
        </p:nvPicPr>
        <p:blipFill>
          <a:blip r:embed="rId1"/>
          <a:srcRect/>
          <a:stretch>
            <a:fillRect/>
          </a:stretch>
        </p:blipFill>
        <p:spPr bwMode="auto">
          <a:xfrm>
            <a:off x="533400" y="1143000"/>
            <a:ext cx="3428999" cy="36576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2"/>
          <a:srcRect/>
          <a:stretch>
            <a:fillRect/>
          </a:stretch>
        </p:blipFill>
        <p:spPr bwMode="auto">
          <a:xfrm>
            <a:off x="4648200" y="1066801"/>
            <a:ext cx="3586163" cy="37338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srcRect/>
          <a:stretch>
            <a:fillRect/>
          </a:stretch>
        </p:blipFill>
        <p:spPr bwMode="auto">
          <a:xfrm>
            <a:off x="2438400" y="838200"/>
            <a:ext cx="4791075" cy="22860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2"/>
          <a:srcRect/>
          <a:stretch>
            <a:fillRect/>
          </a:stretch>
        </p:blipFill>
        <p:spPr bwMode="auto">
          <a:xfrm>
            <a:off x="2438400" y="3581400"/>
            <a:ext cx="4953000" cy="27813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srcRect/>
          <a:stretch>
            <a:fillRect/>
          </a:stretch>
        </p:blipFill>
        <p:spPr bwMode="auto">
          <a:xfrm>
            <a:off x="4495800" y="990600"/>
            <a:ext cx="4648200" cy="5105400"/>
          </a:xfrm>
          <a:prstGeom prst="rect">
            <a:avLst/>
          </a:prstGeom>
          <a:noFill/>
          <a:ln w="9525">
            <a:noFill/>
            <a:miter lim="800000"/>
            <a:headEnd/>
            <a:tailEnd/>
          </a:ln>
          <a:effectLst/>
        </p:spPr>
      </p:pic>
      <p:pic>
        <p:nvPicPr>
          <p:cNvPr id="5122" name="Picture 2"/>
          <p:cNvPicPr>
            <a:picLocks noChangeAspect="1" noChangeArrowheads="1"/>
          </p:cNvPicPr>
          <p:nvPr/>
        </p:nvPicPr>
        <p:blipFill>
          <a:blip r:embed="rId2"/>
          <a:srcRect/>
          <a:stretch>
            <a:fillRect/>
          </a:stretch>
        </p:blipFill>
        <p:spPr bwMode="auto">
          <a:xfrm>
            <a:off x="457200" y="1752600"/>
            <a:ext cx="3962400" cy="44196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srcRect/>
          <a:stretch>
            <a:fillRect/>
          </a:stretch>
        </p:blipFill>
        <p:spPr bwMode="auto">
          <a:xfrm>
            <a:off x="228600" y="533400"/>
            <a:ext cx="8305799" cy="609600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srcRect/>
          <a:stretch>
            <a:fillRect/>
          </a:stretch>
        </p:blipFill>
        <p:spPr bwMode="auto">
          <a:xfrm>
            <a:off x="1524000" y="533400"/>
            <a:ext cx="6248400" cy="57912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dirty="0" smtClean="0"/>
              <a:t>SUPINE DEVLOPMENT</a:t>
            </a:r>
            <a:endParaRPr lang="en-IN" dirty="0"/>
          </a:p>
        </p:txBody>
      </p:sp>
      <p:pic>
        <p:nvPicPr>
          <p:cNvPr id="9218" name="Picture 2"/>
          <p:cNvPicPr>
            <a:picLocks noGrp="1" noChangeAspect="1" noChangeArrowheads="1"/>
          </p:cNvPicPr>
          <p:nvPr>
            <p:ph idx="1"/>
          </p:nvPr>
        </p:nvPicPr>
        <p:blipFill>
          <a:blip r:embed="rId1"/>
          <a:srcRect/>
          <a:stretch>
            <a:fillRect/>
          </a:stretch>
        </p:blipFill>
        <p:spPr bwMode="auto">
          <a:xfrm>
            <a:off x="457200" y="1066800"/>
            <a:ext cx="8229600" cy="54102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u="sng" dirty="0" smtClean="0"/>
              <a:t>COMMON ASSOCIATED PROBLEMS </a:t>
            </a:r>
            <a:endParaRPr lang="en-IN" u="sng" dirty="0" smtClean="0"/>
          </a:p>
          <a:p>
            <a:r>
              <a:rPr lang="en-US" dirty="0" smtClean="0"/>
              <a:t>Visual problems </a:t>
            </a:r>
            <a:endParaRPr lang="en-IN" dirty="0" smtClean="0"/>
          </a:p>
          <a:p>
            <a:r>
              <a:rPr lang="en-US" dirty="0" smtClean="0"/>
              <a:t>Hearing problems </a:t>
            </a:r>
            <a:endParaRPr lang="en-IN" dirty="0" smtClean="0"/>
          </a:p>
          <a:p>
            <a:r>
              <a:rPr lang="en-US" dirty="0" smtClean="0"/>
              <a:t>Speech</a:t>
            </a:r>
            <a:endParaRPr lang="en-US" dirty="0" smtClean="0"/>
          </a:p>
          <a:p>
            <a:r>
              <a:rPr lang="en-US" dirty="0" smtClean="0"/>
              <a:t>Mental handicap </a:t>
            </a:r>
            <a:endParaRPr lang="en-IN" dirty="0" smtClean="0"/>
          </a:p>
          <a:p>
            <a:r>
              <a:rPr lang="en-US" dirty="0" smtClean="0"/>
              <a:t>Epilepsy</a:t>
            </a:r>
            <a:endParaRPr lang="en-US" dirty="0" smtClean="0"/>
          </a:p>
          <a:p>
            <a:r>
              <a:rPr lang="en-US" dirty="0" smtClean="0"/>
              <a:t>Emotional problems </a:t>
            </a:r>
            <a:endParaRPr lang="en-IN" dirty="0" smtClean="0"/>
          </a:p>
          <a:p>
            <a:endParaRPr lang="en-IN"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srcRect/>
          <a:stretch>
            <a:fillRect/>
          </a:stretch>
        </p:blipFill>
        <p:spPr bwMode="auto">
          <a:xfrm>
            <a:off x="228600" y="533400"/>
            <a:ext cx="8686800" cy="5867400"/>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1"/>
          <a:srcRect/>
          <a:stretch>
            <a:fillRect/>
          </a:stretch>
        </p:blipFill>
        <p:spPr bwMode="auto">
          <a:xfrm>
            <a:off x="457200" y="838200"/>
            <a:ext cx="8382000" cy="47244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IN" dirty="0" smtClean="0"/>
              <a:t>ABNORMAL POSTURE IN SUPINE</a:t>
            </a:r>
            <a:endParaRPr lang="en-IN" dirty="0"/>
          </a:p>
        </p:txBody>
      </p:sp>
      <p:pic>
        <p:nvPicPr>
          <p:cNvPr id="4" name="Picture 2"/>
          <p:cNvPicPr>
            <a:picLocks noGrp="1" noChangeAspect="1" noChangeArrowheads="1"/>
          </p:cNvPicPr>
          <p:nvPr>
            <p:ph idx="1"/>
          </p:nvPr>
        </p:nvPicPr>
        <p:blipFill>
          <a:blip r:embed="rId1"/>
          <a:srcRect/>
          <a:stretch>
            <a:fillRect/>
          </a:stretch>
        </p:blipFill>
        <p:spPr bwMode="auto">
          <a:xfrm>
            <a:off x="457200" y="1356604"/>
            <a:ext cx="8229600" cy="4830591"/>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ROLLING</a:t>
            </a:r>
            <a:endParaRPr lang="en-IN" dirty="0"/>
          </a:p>
        </p:txBody>
      </p:sp>
      <p:pic>
        <p:nvPicPr>
          <p:cNvPr id="3074" name="Picture 2"/>
          <p:cNvPicPr>
            <a:picLocks noGrp="1" noChangeAspect="1" noChangeArrowheads="1"/>
          </p:cNvPicPr>
          <p:nvPr>
            <p:ph idx="1"/>
          </p:nvPr>
        </p:nvPicPr>
        <p:blipFill>
          <a:blip r:embed="rId1"/>
          <a:srcRect/>
          <a:stretch>
            <a:fillRect/>
          </a:stretch>
        </p:blipFill>
        <p:spPr bwMode="auto">
          <a:xfrm>
            <a:off x="457200" y="1600200"/>
            <a:ext cx="8229600" cy="472440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srcRect/>
          <a:stretch>
            <a:fillRect/>
          </a:stretch>
        </p:blipFill>
        <p:spPr bwMode="auto">
          <a:xfrm>
            <a:off x="838200" y="1"/>
            <a:ext cx="7924800" cy="65532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
          <a:srcRect/>
          <a:stretch>
            <a:fillRect/>
          </a:stretch>
        </p:blipFill>
        <p:spPr bwMode="auto">
          <a:xfrm>
            <a:off x="304800" y="381000"/>
            <a:ext cx="3581400" cy="60007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2"/>
          <a:srcRect/>
          <a:stretch>
            <a:fillRect/>
          </a:stretch>
        </p:blipFill>
        <p:spPr bwMode="auto">
          <a:xfrm>
            <a:off x="4800600" y="609600"/>
            <a:ext cx="4152900" cy="57150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srcRect/>
          <a:stretch>
            <a:fillRect/>
          </a:stretch>
        </p:blipFill>
        <p:spPr bwMode="auto">
          <a:xfrm>
            <a:off x="1147763" y="304800"/>
            <a:ext cx="6848475" cy="61722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IN" dirty="0" smtClean="0"/>
              <a:t>SITTING DEVLOPMENT</a:t>
            </a:r>
            <a:endParaRPr lang="en-IN" dirty="0"/>
          </a:p>
        </p:txBody>
      </p:sp>
      <p:pic>
        <p:nvPicPr>
          <p:cNvPr id="1026" name="Picture 2"/>
          <p:cNvPicPr>
            <a:picLocks noGrp="1" noChangeAspect="1" noChangeArrowheads="1"/>
          </p:cNvPicPr>
          <p:nvPr>
            <p:ph idx="1"/>
          </p:nvPr>
        </p:nvPicPr>
        <p:blipFill>
          <a:blip r:embed="rId1"/>
          <a:srcRect/>
          <a:stretch>
            <a:fillRect/>
          </a:stretch>
        </p:blipFill>
        <p:spPr bwMode="auto">
          <a:xfrm>
            <a:off x="457200" y="1258074"/>
            <a:ext cx="8229600" cy="4951451"/>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srcRect/>
          <a:stretch>
            <a:fillRect/>
          </a:stretch>
        </p:blipFill>
        <p:spPr bwMode="auto">
          <a:xfrm>
            <a:off x="152400" y="228600"/>
            <a:ext cx="8766115" cy="6333001"/>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srcRect/>
          <a:stretch>
            <a:fillRect/>
          </a:stretch>
        </p:blipFill>
        <p:spPr bwMode="auto">
          <a:xfrm>
            <a:off x="304800" y="304800"/>
            <a:ext cx="8686799" cy="6324599"/>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IN" dirty="0" smtClean="0"/>
              <a:t>TYPES </a:t>
            </a:r>
            <a:endParaRPr lang="en-IN" dirty="0"/>
          </a:p>
        </p:txBody>
      </p:sp>
      <p:sp>
        <p:nvSpPr>
          <p:cNvPr id="3" name="Content Placeholder 2"/>
          <p:cNvSpPr>
            <a:spLocks noGrp="1"/>
          </p:cNvSpPr>
          <p:nvPr>
            <p:ph idx="1"/>
          </p:nvPr>
        </p:nvSpPr>
        <p:spPr>
          <a:xfrm>
            <a:off x="457200" y="990600"/>
            <a:ext cx="8229600" cy="5135563"/>
          </a:xfrm>
        </p:spPr>
        <p:txBody>
          <a:bodyPr>
            <a:normAutofit lnSpcReduction="10000"/>
          </a:bodyPr>
          <a:lstStyle/>
          <a:p>
            <a:pPr>
              <a:buNone/>
            </a:pPr>
            <a:r>
              <a:rPr lang="en-US" b="1" dirty="0" smtClean="0"/>
              <a:t>Spastic :</a:t>
            </a:r>
            <a:endParaRPr lang="en-US" b="1" dirty="0" smtClean="0"/>
          </a:p>
          <a:p>
            <a:r>
              <a:rPr lang="en-US" dirty="0" smtClean="0"/>
              <a:t>Spasticity is a disorder of tone characterised by an initial increased resistance to stretch which may then lessen abruptly.</a:t>
            </a:r>
            <a:endParaRPr lang="en-US" dirty="0" smtClean="0"/>
          </a:p>
          <a:p>
            <a:r>
              <a:rPr lang="en-US" dirty="0" smtClean="0"/>
              <a:t> It is caused by damage to the upper motor neurone in the cortex or along the pathways which terminate in the spinal cord, and is characterised by increased deep tndon reflexes and extensor plantar responses. </a:t>
            </a:r>
            <a:endParaRPr lang="en-IN" dirty="0" smtClean="0"/>
          </a:p>
          <a:p>
            <a:r>
              <a:rPr lang="en-US" dirty="0" smtClean="0"/>
              <a:t>Spastic muscles are continuously contracting</a:t>
            </a:r>
            <a:endParaRPr lang="en-IN" dirty="0" smtClean="0"/>
          </a:p>
          <a:p>
            <a:endParaRPr lang="en-IN"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srcRect/>
          <a:stretch>
            <a:fillRect/>
          </a:stretch>
        </p:blipFill>
        <p:spPr bwMode="auto">
          <a:xfrm>
            <a:off x="228600" y="1219200"/>
            <a:ext cx="8763000" cy="472440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dirty="0" smtClean="0"/>
              <a:t>ABNORMAL POSTURE IN SITTING</a:t>
            </a:r>
            <a:endParaRPr lang="en-IN" dirty="0"/>
          </a:p>
        </p:txBody>
      </p:sp>
      <p:pic>
        <p:nvPicPr>
          <p:cNvPr id="5122" name="Picture 2"/>
          <p:cNvPicPr>
            <a:picLocks noGrp="1" noChangeAspect="1" noChangeArrowheads="1"/>
          </p:cNvPicPr>
          <p:nvPr>
            <p:ph idx="1"/>
          </p:nvPr>
        </p:nvPicPr>
        <p:blipFill>
          <a:blip r:embed="rId1"/>
          <a:srcRect/>
          <a:stretch>
            <a:fillRect/>
          </a:stretch>
        </p:blipFill>
        <p:spPr bwMode="auto">
          <a:xfrm>
            <a:off x="762000" y="914400"/>
            <a:ext cx="7543799" cy="556260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1"/>
          <a:srcRect/>
          <a:stretch>
            <a:fillRect/>
          </a:stretch>
        </p:blipFill>
        <p:spPr bwMode="auto">
          <a:xfrm>
            <a:off x="1219200" y="304800"/>
            <a:ext cx="5962650" cy="632460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1"/>
          <a:srcRect/>
          <a:stretch>
            <a:fillRect/>
          </a:stretch>
        </p:blipFill>
        <p:spPr bwMode="auto">
          <a:xfrm>
            <a:off x="685800" y="228600"/>
            <a:ext cx="7391400" cy="3495675"/>
          </a:xfrm>
          <a:prstGeom prst="rect">
            <a:avLst/>
          </a:prstGeom>
          <a:noFill/>
          <a:ln w="9525">
            <a:noFill/>
            <a:miter lim="800000"/>
            <a:headEnd/>
            <a:tailEnd/>
          </a:ln>
          <a:effectLst/>
        </p:spPr>
      </p:pic>
      <p:pic>
        <p:nvPicPr>
          <p:cNvPr id="20483" name="Picture 3"/>
          <p:cNvPicPr>
            <a:picLocks noChangeAspect="1" noChangeArrowheads="1"/>
          </p:cNvPicPr>
          <p:nvPr/>
        </p:nvPicPr>
        <p:blipFill>
          <a:blip r:embed="rId2"/>
          <a:srcRect/>
          <a:stretch>
            <a:fillRect/>
          </a:stretch>
        </p:blipFill>
        <p:spPr bwMode="auto">
          <a:xfrm>
            <a:off x="1600200" y="3733800"/>
            <a:ext cx="5686425" cy="289560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1"/>
          <a:srcRect/>
          <a:stretch>
            <a:fillRect/>
          </a:stretch>
        </p:blipFill>
        <p:spPr bwMode="auto">
          <a:xfrm>
            <a:off x="914400" y="304800"/>
            <a:ext cx="7239000" cy="6248400"/>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
          <a:srcRect/>
          <a:stretch>
            <a:fillRect/>
          </a:stretch>
        </p:blipFill>
        <p:spPr bwMode="auto">
          <a:xfrm>
            <a:off x="1600200" y="228600"/>
            <a:ext cx="5319713" cy="640080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DEVLOPMENT IN STANDING &amp;WALKING</a:t>
            </a:r>
            <a:endParaRPr lang="en-IN" dirty="0"/>
          </a:p>
        </p:txBody>
      </p:sp>
      <p:pic>
        <p:nvPicPr>
          <p:cNvPr id="6146" name="Picture 2"/>
          <p:cNvPicPr>
            <a:picLocks noGrp="1" noChangeAspect="1" noChangeArrowheads="1"/>
          </p:cNvPicPr>
          <p:nvPr>
            <p:ph idx="1"/>
          </p:nvPr>
        </p:nvPicPr>
        <p:blipFill>
          <a:blip r:embed="rId1"/>
          <a:srcRect/>
          <a:stretch>
            <a:fillRect/>
          </a:stretch>
        </p:blipFill>
        <p:spPr bwMode="auto">
          <a:xfrm>
            <a:off x="685800" y="1600200"/>
            <a:ext cx="7848599" cy="5029200"/>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srcRect/>
          <a:stretch>
            <a:fillRect/>
          </a:stretch>
        </p:blipFill>
        <p:spPr bwMode="auto">
          <a:xfrm>
            <a:off x="381000" y="533400"/>
            <a:ext cx="8458200" cy="5715000"/>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srcRect/>
          <a:stretch>
            <a:fillRect/>
          </a:stretch>
        </p:blipFill>
        <p:spPr bwMode="auto">
          <a:xfrm>
            <a:off x="304800" y="457200"/>
            <a:ext cx="8610599" cy="6172199"/>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srcRect/>
          <a:stretch>
            <a:fillRect/>
          </a:stretch>
        </p:blipFill>
        <p:spPr bwMode="auto">
          <a:xfrm>
            <a:off x="609600" y="914400"/>
            <a:ext cx="8153400" cy="52959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dirty="0" smtClean="0"/>
              <a:t>and there is apparent weakness of their antagonists leading to abnormal positions of the Joints on which they act. </a:t>
            </a:r>
            <a:endParaRPr lang="en-US" dirty="0" smtClean="0"/>
          </a:p>
          <a:p>
            <a:r>
              <a:rPr lang="en-US" dirty="0" smtClean="0"/>
              <a:t>Deformities of ioints develop which may become fixed contracturcs with time.   </a:t>
            </a:r>
            <a:endParaRPr lang="en-IN" dirty="0" smtClean="0"/>
          </a:p>
          <a:p>
            <a:r>
              <a:rPr lang="en-US" dirty="0" smtClean="0"/>
              <a:t> </a:t>
            </a:r>
            <a:endParaRPr lang="en-IN" dirty="0" smtClean="0"/>
          </a:p>
          <a:p>
            <a:endParaRPr lang="en-IN" dirty="0" smtClean="0"/>
          </a:p>
        </p:txBody>
      </p:sp>
      <p:pic>
        <p:nvPicPr>
          <p:cNvPr id="1026" name="Picture 2" descr="C:\Users\as\Desktop\cerebral-palsy-15-638 2.jpg"/>
          <p:cNvPicPr>
            <a:picLocks noChangeAspect="1" noChangeArrowheads="1"/>
          </p:cNvPicPr>
          <p:nvPr/>
        </p:nvPicPr>
        <p:blipFill>
          <a:blip r:embed="rId1"/>
          <a:srcRect/>
          <a:stretch>
            <a:fillRect/>
          </a:stretch>
        </p:blipFill>
        <p:spPr bwMode="auto">
          <a:xfrm>
            <a:off x="1533525" y="3048000"/>
            <a:ext cx="6076950" cy="35814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rcRect/>
          <a:stretch>
            <a:fillRect/>
          </a:stretch>
        </p:blipFill>
        <p:spPr bwMode="auto">
          <a:xfrm>
            <a:off x="228600" y="1066800"/>
            <a:ext cx="8305800" cy="4743450"/>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srcRect/>
          <a:stretch>
            <a:fillRect/>
          </a:stretch>
        </p:blipFill>
        <p:spPr bwMode="auto">
          <a:xfrm>
            <a:off x="381000" y="990600"/>
            <a:ext cx="8763000" cy="4829175"/>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srcRect/>
          <a:stretch>
            <a:fillRect/>
          </a:stretch>
        </p:blipFill>
        <p:spPr bwMode="auto">
          <a:xfrm>
            <a:off x="1" y="685800"/>
            <a:ext cx="8915400" cy="53340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srcRect/>
          <a:stretch>
            <a:fillRect/>
          </a:stretch>
        </p:blipFill>
        <p:spPr bwMode="auto">
          <a:xfrm>
            <a:off x="0" y="0"/>
            <a:ext cx="4191000" cy="6858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2"/>
          <a:srcRect/>
          <a:stretch>
            <a:fillRect/>
          </a:stretch>
        </p:blipFill>
        <p:spPr bwMode="auto">
          <a:xfrm>
            <a:off x="4352925" y="0"/>
            <a:ext cx="4410075" cy="6629400"/>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srcRect/>
          <a:stretch>
            <a:fillRect/>
          </a:stretch>
        </p:blipFill>
        <p:spPr bwMode="auto">
          <a:xfrm>
            <a:off x="2514600" y="914400"/>
            <a:ext cx="4724400" cy="4295775"/>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srcRect/>
          <a:stretch>
            <a:fillRect/>
          </a:stretch>
        </p:blipFill>
        <p:spPr bwMode="auto">
          <a:xfrm>
            <a:off x="19050" y="1304925"/>
            <a:ext cx="9105900" cy="4248150"/>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1"/>
          <a:srcRect/>
          <a:stretch>
            <a:fillRect/>
          </a:stretch>
        </p:blipFill>
        <p:spPr bwMode="auto">
          <a:xfrm>
            <a:off x="228600" y="304800"/>
            <a:ext cx="4114800" cy="65532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2"/>
          <a:srcRect/>
          <a:stretch>
            <a:fillRect/>
          </a:stretch>
        </p:blipFill>
        <p:spPr bwMode="auto">
          <a:xfrm>
            <a:off x="4495801" y="457200"/>
            <a:ext cx="4419600" cy="5715000"/>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srcRect/>
          <a:stretch>
            <a:fillRect/>
          </a:stretch>
        </p:blipFill>
        <p:spPr bwMode="auto">
          <a:xfrm>
            <a:off x="381000" y="457200"/>
            <a:ext cx="8305800" cy="571500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srcRect/>
          <a:stretch>
            <a:fillRect/>
          </a:stretch>
        </p:blipFill>
        <p:spPr bwMode="auto">
          <a:xfrm>
            <a:off x="228600" y="304800"/>
            <a:ext cx="8915400" cy="6248400"/>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srcRect/>
          <a:stretch>
            <a:fillRect/>
          </a:stretch>
        </p:blipFill>
        <p:spPr bwMode="auto">
          <a:xfrm>
            <a:off x="304800" y="228600"/>
            <a:ext cx="8458199" cy="647163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b="1" dirty="0" smtClean="0"/>
              <a:t>Dystonic choreoathetosis </a:t>
            </a:r>
            <a:endParaRPr lang="en-IN" dirty="0" smtClean="0"/>
          </a:p>
          <a:p>
            <a:r>
              <a:rPr lang="en-US" dirty="0" smtClean="0"/>
              <a:t>Involuntary movements (choreo-athetosis) are so frequently combined with dystonic posturing that they are conveniently classified together. </a:t>
            </a:r>
            <a:endParaRPr lang="en-US" dirty="0" smtClean="0"/>
          </a:p>
          <a:p>
            <a:pPr>
              <a:buNone/>
            </a:pPr>
            <a:endParaRPr lang="en-US" dirty="0" smtClean="0"/>
          </a:p>
          <a:p>
            <a:r>
              <a:rPr lang="en-US" dirty="0" smtClean="0"/>
              <a:t>The damage is centred on the basal ganglia. </a:t>
            </a:r>
            <a:endParaRPr lang="en-US" dirty="0" smtClean="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1"/>
          <a:srcRect/>
          <a:stretch>
            <a:fillRect/>
          </a:stretch>
        </p:blipFill>
        <p:spPr bwMode="auto">
          <a:xfrm>
            <a:off x="1524000" y="981075"/>
            <a:ext cx="6248400" cy="4895850"/>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1"/>
          <a:srcRect/>
          <a:stretch>
            <a:fillRect/>
          </a:stretch>
        </p:blipFill>
        <p:spPr bwMode="auto">
          <a:xfrm>
            <a:off x="1981200" y="304800"/>
            <a:ext cx="5248275" cy="6324600"/>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1"/>
          <a:srcRect/>
          <a:stretch>
            <a:fillRect/>
          </a:stretch>
        </p:blipFill>
        <p:spPr bwMode="auto">
          <a:xfrm>
            <a:off x="1981200" y="228600"/>
            <a:ext cx="5334000" cy="6400799"/>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
          <a:srcRect/>
          <a:stretch>
            <a:fillRect/>
          </a:stretch>
        </p:blipFill>
        <p:spPr bwMode="auto">
          <a:xfrm>
            <a:off x="1466850" y="1557338"/>
            <a:ext cx="6210300" cy="3743325"/>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1"/>
          <a:srcRect/>
          <a:stretch>
            <a:fillRect/>
          </a:stretch>
        </p:blipFill>
        <p:spPr bwMode="auto">
          <a:xfrm>
            <a:off x="1" y="290513"/>
            <a:ext cx="8839200" cy="6276975"/>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1"/>
          <a:srcRect/>
          <a:stretch>
            <a:fillRect/>
          </a:stretch>
        </p:blipFill>
        <p:spPr bwMode="auto">
          <a:xfrm>
            <a:off x="228600" y="762000"/>
            <a:ext cx="8534400" cy="5381625"/>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1"/>
          <a:srcRect/>
          <a:stretch>
            <a:fillRect/>
          </a:stretch>
        </p:blipFill>
        <p:spPr bwMode="auto">
          <a:xfrm>
            <a:off x="609600" y="457200"/>
            <a:ext cx="7848600" cy="59055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11132</Words>
  <Application>WPS Presentation</Application>
  <PresentationFormat>On-screen Show (4:3)</PresentationFormat>
  <Paragraphs>264</Paragraphs>
  <Slides>96</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96</vt:i4>
      </vt:variant>
    </vt:vector>
  </HeadingPairs>
  <TitlesOfParts>
    <vt:vector size="103" baseType="lpstr">
      <vt:lpstr>Arial</vt:lpstr>
      <vt:lpstr>SimSun</vt:lpstr>
      <vt:lpstr>Wingdings</vt:lpstr>
      <vt:lpstr>Calibri</vt:lpstr>
      <vt:lpstr>Microsoft YaHei</vt:lpstr>
      <vt:lpstr>Arial Unicode MS</vt:lpstr>
      <vt:lpstr>Office Theme</vt:lpstr>
      <vt:lpstr>CEREBRAL PALSY</vt:lpstr>
      <vt:lpstr>PowerPoint 演示文稿</vt:lpstr>
      <vt:lpstr>CAUSES</vt:lpstr>
      <vt:lpstr> CLASSIFICATION OF DISTRIBUTION  </vt:lpstr>
      <vt:lpstr>PowerPoint 演示文稿</vt:lpstr>
      <vt:lpstr>PowerPoint 演示文稿</vt:lpstr>
      <vt:lpstr>TYPES </vt:lpstr>
      <vt:lpstr>PowerPoint 演示文稿</vt:lpstr>
      <vt:lpstr>PowerPoint 演示文稿</vt:lpstr>
      <vt:lpstr>PowerPoint 演示文稿</vt:lpstr>
      <vt:lpstr>PowerPoint 演示文稿</vt:lpstr>
      <vt:lpstr>ASSESSMENT</vt:lpstr>
      <vt:lpstr>ABILITY</vt:lpstr>
      <vt:lpstr>PowerPoint 演示文稿</vt:lpstr>
      <vt:lpstr>PowerPoint 演示文稿</vt:lpstr>
      <vt:lpstr>PowerPoint 演示文稿</vt:lpstr>
      <vt:lpstr>DEFORMITY</vt:lpstr>
      <vt:lpstr>PowerPoint 演示文稿</vt:lpstr>
      <vt:lpstr>PowerPoint 演示文稿</vt:lpstr>
      <vt:lpstr>PowerPoint 演示文稿</vt:lpstr>
      <vt:lpstr>PowerPoint 演示文稿</vt:lpstr>
      <vt:lpstr>PowerPoint 演示文稿</vt:lpstr>
      <vt:lpstr>windswept deformity of the hip</vt:lpstr>
      <vt:lpstr>PowerPoint 演示文稿</vt:lpstr>
      <vt:lpstr>PowerPoint 演示文稿</vt:lpstr>
      <vt:lpstr>weakness</vt:lpstr>
      <vt:lpstr>PowerPoint 演示文稿</vt:lpstr>
      <vt:lpstr>MANAGEMENT</vt:lpstr>
      <vt:lpstr>LIFTING AND CARRYING</vt:lpstr>
      <vt:lpstr>LIFTING AND CARRYING</vt:lpstr>
      <vt:lpstr>POSITIONING</vt:lpstr>
      <vt:lpstr>PowerPoint 演示文稿</vt:lpstr>
      <vt:lpstr>PowerPoint 演示文稿</vt:lpstr>
      <vt:lpstr>PowerPoint 演示文稿</vt:lpstr>
      <vt:lpstr>PowerPoint 演示文稿</vt:lpstr>
      <vt:lpstr>PowerPoint 演示文稿</vt:lpstr>
      <vt:lpstr>SITTING</vt:lpstr>
      <vt:lpstr>PowerPoint 演示文稿</vt:lpstr>
      <vt:lpstr>PowerPoint 演示文稿</vt:lpstr>
      <vt:lpstr>PowerPoint 演示文稿</vt:lpstr>
      <vt:lpstr>PowerPoint 演示文稿</vt:lpstr>
      <vt:lpstr>PowerPoint 演示文稿</vt:lpstr>
      <vt:lpstr>PowerPoint 演示文稿</vt:lpstr>
      <vt:lpstr>STANDING</vt:lpstr>
      <vt:lpstr>PowerPoint 演示文稿</vt:lpstr>
      <vt:lpstr>PowerPoint 演示文稿</vt:lpstr>
      <vt:lpstr>PowerPoint 演示文稿</vt:lpstr>
      <vt:lpstr>PowerPoint 演示文稿</vt:lpstr>
      <vt:lpstr>DEVLOPMENT IN PRONE</vt:lpstr>
      <vt:lpstr>PowerPoint 演示文稿</vt:lpstr>
      <vt:lpstr>PowerPoint 演示文稿</vt:lpstr>
      <vt:lpstr>PowerPoint 演示文稿</vt:lpstr>
      <vt:lpstr>ABNORMAL POSTURE IN PRONE</vt:lpstr>
      <vt:lpstr>TREATMENT</vt:lpstr>
      <vt:lpstr>PowerPoint 演示文稿</vt:lpstr>
      <vt:lpstr>PowerPoint 演示文稿</vt:lpstr>
      <vt:lpstr>PowerPoint 演示文稿</vt:lpstr>
      <vt:lpstr>PowerPoint 演示文稿</vt:lpstr>
      <vt:lpstr>SUPINE DEVLOPMENT</vt:lpstr>
      <vt:lpstr>PowerPoint 演示文稿</vt:lpstr>
      <vt:lpstr>PowerPoint 演示文稿</vt:lpstr>
      <vt:lpstr>ABNORMAL POSTURE IN SUPINE</vt:lpstr>
      <vt:lpstr>ROLLING</vt:lpstr>
      <vt:lpstr>PowerPoint 演示文稿</vt:lpstr>
      <vt:lpstr>PowerPoint 演示文稿</vt:lpstr>
      <vt:lpstr>PowerPoint 演示文稿</vt:lpstr>
      <vt:lpstr>SITTING DEVLOPMENT</vt:lpstr>
      <vt:lpstr>PowerPoint 演示文稿</vt:lpstr>
      <vt:lpstr>PowerPoint 演示文稿</vt:lpstr>
      <vt:lpstr>PowerPoint 演示文稿</vt:lpstr>
      <vt:lpstr>ABNORMAL POSTURE IN SITTING</vt:lpstr>
      <vt:lpstr>PowerPoint 演示文稿</vt:lpstr>
      <vt:lpstr>PowerPoint 演示文稿</vt:lpstr>
      <vt:lpstr>PowerPoint 演示文稿</vt:lpstr>
      <vt:lpstr>PowerPoint 演示文稿</vt:lpstr>
      <vt:lpstr>DEVLOPMENT IN STANDING &amp;WALKING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CEREBRAL PALSY</dc:title>
  <dc:creator>as</dc:creator>
  <cp:lastModifiedBy>ACER</cp:lastModifiedBy>
  <cp:revision>222</cp:revision>
  <dcterms:created xsi:type="dcterms:W3CDTF">2006-08-16T00:00:00Z</dcterms:created>
  <dcterms:modified xsi:type="dcterms:W3CDTF">2020-08-14T04:51:50Z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1033-11.2.0.9629</vt:lpwstr>
  </property>
</Properties>
</file>