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67" r:id="rId4"/>
    <p:sldId id="258" r:id="rId5"/>
    <p:sldId id="259" r:id="rId6"/>
    <p:sldId id="269" r:id="rId7"/>
    <p:sldId id="260" r:id="rId8"/>
    <p:sldId id="261" r:id="rId9"/>
    <p:sldId id="262" r:id="rId10"/>
    <p:sldId id="268" r:id="rId11"/>
    <p:sldId id="263" r:id="rId12"/>
    <p:sldId id="264" r:id="rId13"/>
    <p:sldId id="265" r:id="rId14"/>
    <p:sldId id="266"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E96E9E-CFB5-4E6B-813C-8D660B092222}" type="datetimeFigureOut">
              <a:rPr lang="en-IN" smtClean="0"/>
              <a:t>14-08-2020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F248BE-9F1A-40B2-9569-228E18EE2B07}" type="slidenum">
              <a:rPr lang="en-IN" smtClean="0"/>
              <a:t>‹#›</a:t>
            </a:fld>
            <a:endParaRPr lang="en-IN"/>
          </a:p>
        </p:txBody>
      </p:sp>
    </p:spTree>
    <p:extLst>
      <p:ext uri="{BB962C8B-B14F-4D97-AF65-F5344CB8AC3E}">
        <p14:creationId xmlns:p14="http://schemas.microsoft.com/office/powerpoint/2010/main" val="7279757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3F248BE-9F1A-40B2-9569-228E18EE2B07}" type="slidenum">
              <a:rPr lang="en-IN" smtClean="0"/>
              <a:t>1</a:t>
            </a:fld>
            <a:endParaRPr lang="en-IN"/>
          </a:p>
        </p:txBody>
      </p:sp>
    </p:spTree>
    <p:extLst>
      <p:ext uri="{BB962C8B-B14F-4D97-AF65-F5344CB8AC3E}">
        <p14:creationId xmlns:p14="http://schemas.microsoft.com/office/powerpoint/2010/main" val="25206315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3F248BE-9F1A-40B2-9569-228E18EE2B07}" type="slidenum">
              <a:rPr lang="en-IN" smtClean="0"/>
              <a:t>10</a:t>
            </a:fld>
            <a:endParaRPr lang="en-IN"/>
          </a:p>
        </p:txBody>
      </p:sp>
    </p:spTree>
    <p:extLst>
      <p:ext uri="{BB962C8B-B14F-4D97-AF65-F5344CB8AC3E}">
        <p14:creationId xmlns:p14="http://schemas.microsoft.com/office/powerpoint/2010/main" val="14278662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3F248BE-9F1A-40B2-9569-228E18EE2B07}" type="slidenum">
              <a:rPr lang="en-IN" smtClean="0"/>
              <a:t>11</a:t>
            </a:fld>
            <a:endParaRPr lang="en-IN"/>
          </a:p>
        </p:txBody>
      </p:sp>
    </p:spTree>
    <p:extLst>
      <p:ext uri="{BB962C8B-B14F-4D97-AF65-F5344CB8AC3E}">
        <p14:creationId xmlns:p14="http://schemas.microsoft.com/office/powerpoint/2010/main" val="2858969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3F248BE-9F1A-40B2-9569-228E18EE2B07}" type="slidenum">
              <a:rPr lang="en-IN" smtClean="0"/>
              <a:t>12</a:t>
            </a:fld>
            <a:endParaRPr lang="en-IN"/>
          </a:p>
        </p:txBody>
      </p:sp>
    </p:spTree>
    <p:extLst>
      <p:ext uri="{BB962C8B-B14F-4D97-AF65-F5344CB8AC3E}">
        <p14:creationId xmlns:p14="http://schemas.microsoft.com/office/powerpoint/2010/main" val="18843872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3F248BE-9F1A-40B2-9569-228E18EE2B07}" type="slidenum">
              <a:rPr lang="en-IN" smtClean="0"/>
              <a:t>13</a:t>
            </a:fld>
            <a:endParaRPr lang="en-IN"/>
          </a:p>
        </p:txBody>
      </p:sp>
    </p:spTree>
    <p:extLst>
      <p:ext uri="{BB962C8B-B14F-4D97-AF65-F5344CB8AC3E}">
        <p14:creationId xmlns:p14="http://schemas.microsoft.com/office/powerpoint/2010/main" val="6064146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3F248BE-9F1A-40B2-9569-228E18EE2B07}" type="slidenum">
              <a:rPr lang="en-IN" smtClean="0"/>
              <a:t>14</a:t>
            </a:fld>
            <a:endParaRPr lang="en-IN"/>
          </a:p>
        </p:txBody>
      </p:sp>
    </p:spTree>
    <p:extLst>
      <p:ext uri="{BB962C8B-B14F-4D97-AF65-F5344CB8AC3E}">
        <p14:creationId xmlns:p14="http://schemas.microsoft.com/office/powerpoint/2010/main" val="7979757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3F248BE-9F1A-40B2-9569-228E18EE2B07}" type="slidenum">
              <a:rPr lang="en-IN" smtClean="0"/>
              <a:t>15</a:t>
            </a:fld>
            <a:endParaRPr lang="en-IN"/>
          </a:p>
        </p:txBody>
      </p:sp>
    </p:spTree>
    <p:extLst>
      <p:ext uri="{BB962C8B-B14F-4D97-AF65-F5344CB8AC3E}">
        <p14:creationId xmlns:p14="http://schemas.microsoft.com/office/powerpoint/2010/main" val="38179977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3F248BE-9F1A-40B2-9569-228E18EE2B07}" type="slidenum">
              <a:rPr lang="en-IN" smtClean="0"/>
              <a:t>16</a:t>
            </a:fld>
            <a:endParaRPr lang="en-IN"/>
          </a:p>
        </p:txBody>
      </p:sp>
    </p:spTree>
    <p:extLst>
      <p:ext uri="{BB962C8B-B14F-4D97-AF65-F5344CB8AC3E}">
        <p14:creationId xmlns:p14="http://schemas.microsoft.com/office/powerpoint/2010/main" val="40040706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3F248BE-9F1A-40B2-9569-228E18EE2B07}" type="slidenum">
              <a:rPr lang="en-IN" smtClean="0"/>
              <a:t>17</a:t>
            </a:fld>
            <a:endParaRPr lang="en-IN"/>
          </a:p>
        </p:txBody>
      </p:sp>
    </p:spTree>
    <p:extLst>
      <p:ext uri="{BB962C8B-B14F-4D97-AF65-F5344CB8AC3E}">
        <p14:creationId xmlns:p14="http://schemas.microsoft.com/office/powerpoint/2010/main" val="17948431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3F248BE-9F1A-40B2-9569-228E18EE2B07}" type="slidenum">
              <a:rPr lang="en-IN" smtClean="0"/>
              <a:t>18</a:t>
            </a:fld>
            <a:endParaRPr lang="en-IN"/>
          </a:p>
        </p:txBody>
      </p:sp>
    </p:spTree>
    <p:extLst>
      <p:ext uri="{BB962C8B-B14F-4D97-AF65-F5344CB8AC3E}">
        <p14:creationId xmlns:p14="http://schemas.microsoft.com/office/powerpoint/2010/main" val="9668685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3F248BE-9F1A-40B2-9569-228E18EE2B07}" type="slidenum">
              <a:rPr lang="en-IN" smtClean="0"/>
              <a:t>19</a:t>
            </a:fld>
            <a:endParaRPr lang="en-IN"/>
          </a:p>
        </p:txBody>
      </p:sp>
    </p:spTree>
    <p:extLst>
      <p:ext uri="{BB962C8B-B14F-4D97-AF65-F5344CB8AC3E}">
        <p14:creationId xmlns:p14="http://schemas.microsoft.com/office/powerpoint/2010/main" val="2552377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3F248BE-9F1A-40B2-9569-228E18EE2B07}" type="slidenum">
              <a:rPr lang="en-IN" smtClean="0"/>
              <a:t>2</a:t>
            </a:fld>
            <a:endParaRPr lang="en-IN"/>
          </a:p>
        </p:txBody>
      </p:sp>
    </p:spTree>
    <p:extLst>
      <p:ext uri="{BB962C8B-B14F-4D97-AF65-F5344CB8AC3E}">
        <p14:creationId xmlns:p14="http://schemas.microsoft.com/office/powerpoint/2010/main" val="2658442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3F248BE-9F1A-40B2-9569-228E18EE2B07}" type="slidenum">
              <a:rPr lang="en-IN" smtClean="0"/>
              <a:t>3</a:t>
            </a:fld>
            <a:endParaRPr lang="en-IN"/>
          </a:p>
        </p:txBody>
      </p:sp>
    </p:spTree>
    <p:extLst>
      <p:ext uri="{BB962C8B-B14F-4D97-AF65-F5344CB8AC3E}">
        <p14:creationId xmlns:p14="http://schemas.microsoft.com/office/powerpoint/2010/main" val="36583851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3F248BE-9F1A-40B2-9569-228E18EE2B07}" type="slidenum">
              <a:rPr lang="en-IN" smtClean="0"/>
              <a:t>4</a:t>
            </a:fld>
            <a:endParaRPr lang="en-IN"/>
          </a:p>
        </p:txBody>
      </p:sp>
    </p:spTree>
    <p:extLst>
      <p:ext uri="{BB962C8B-B14F-4D97-AF65-F5344CB8AC3E}">
        <p14:creationId xmlns:p14="http://schemas.microsoft.com/office/powerpoint/2010/main" val="24916578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3F248BE-9F1A-40B2-9569-228E18EE2B07}" type="slidenum">
              <a:rPr lang="en-IN" smtClean="0"/>
              <a:t>5</a:t>
            </a:fld>
            <a:endParaRPr lang="en-IN"/>
          </a:p>
        </p:txBody>
      </p:sp>
    </p:spTree>
    <p:extLst>
      <p:ext uri="{BB962C8B-B14F-4D97-AF65-F5344CB8AC3E}">
        <p14:creationId xmlns:p14="http://schemas.microsoft.com/office/powerpoint/2010/main" val="3717502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3F248BE-9F1A-40B2-9569-228E18EE2B07}" type="slidenum">
              <a:rPr lang="en-IN" smtClean="0"/>
              <a:t>6</a:t>
            </a:fld>
            <a:endParaRPr lang="en-IN"/>
          </a:p>
        </p:txBody>
      </p:sp>
    </p:spTree>
    <p:extLst>
      <p:ext uri="{BB962C8B-B14F-4D97-AF65-F5344CB8AC3E}">
        <p14:creationId xmlns:p14="http://schemas.microsoft.com/office/powerpoint/2010/main" val="26642308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3F248BE-9F1A-40B2-9569-228E18EE2B07}" type="slidenum">
              <a:rPr lang="en-IN" smtClean="0"/>
              <a:t>7</a:t>
            </a:fld>
            <a:endParaRPr lang="en-IN"/>
          </a:p>
        </p:txBody>
      </p:sp>
    </p:spTree>
    <p:extLst>
      <p:ext uri="{BB962C8B-B14F-4D97-AF65-F5344CB8AC3E}">
        <p14:creationId xmlns:p14="http://schemas.microsoft.com/office/powerpoint/2010/main" val="1135489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3F248BE-9F1A-40B2-9569-228E18EE2B07}" type="slidenum">
              <a:rPr lang="en-IN" smtClean="0"/>
              <a:t>8</a:t>
            </a:fld>
            <a:endParaRPr lang="en-IN"/>
          </a:p>
        </p:txBody>
      </p:sp>
    </p:spTree>
    <p:extLst>
      <p:ext uri="{BB962C8B-B14F-4D97-AF65-F5344CB8AC3E}">
        <p14:creationId xmlns:p14="http://schemas.microsoft.com/office/powerpoint/2010/main" val="2229465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A3F248BE-9F1A-40B2-9569-228E18EE2B07}" type="slidenum">
              <a:rPr lang="en-IN" smtClean="0"/>
              <a:t>9</a:t>
            </a:fld>
            <a:endParaRPr lang="en-IN"/>
          </a:p>
        </p:txBody>
      </p:sp>
    </p:spTree>
    <p:extLst>
      <p:ext uri="{BB962C8B-B14F-4D97-AF65-F5344CB8AC3E}">
        <p14:creationId xmlns:p14="http://schemas.microsoft.com/office/powerpoint/2010/main" val="25089386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24649A-C618-4474-98BC-0CAE84A38AD0}"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04D53-B178-4205-A69A-4FE0F1A8043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24649A-C618-4474-98BC-0CAE84A38AD0}"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04D53-B178-4205-A69A-4FE0F1A8043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24649A-C618-4474-98BC-0CAE84A38AD0}"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04D53-B178-4205-A69A-4FE0F1A8043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24649A-C618-4474-98BC-0CAE84A38AD0}"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04D53-B178-4205-A69A-4FE0F1A8043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24649A-C618-4474-98BC-0CAE84A38AD0}" type="datetimeFigureOut">
              <a:rPr lang="en-US" smtClean="0"/>
              <a:t>8/14/2020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B04D53-B178-4205-A69A-4FE0F1A8043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24649A-C618-4474-98BC-0CAE84A38AD0}" type="datetimeFigureOut">
              <a:rPr lang="en-US" smtClean="0"/>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04D53-B178-4205-A69A-4FE0F1A8043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24649A-C618-4474-98BC-0CAE84A38AD0}" type="datetimeFigureOut">
              <a:rPr lang="en-US" smtClean="0"/>
              <a:t>8/14/2020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B04D53-B178-4205-A69A-4FE0F1A8043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24649A-C618-4474-98BC-0CAE84A38AD0}" type="datetimeFigureOut">
              <a:rPr lang="en-US" smtClean="0"/>
              <a:t>8/14/2020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B04D53-B178-4205-A69A-4FE0F1A8043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24649A-C618-4474-98BC-0CAE84A38AD0}" type="datetimeFigureOut">
              <a:rPr lang="en-US" smtClean="0"/>
              <a:t>8/14/2020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B04D53-B178-4205-A69A-4FE0F1A8043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24649A-C618-4474-98BC-0CAE84A38AD0}" type="datetimeFigureOut">
              <a:rPr lang="en-US" smtClean="0"/>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04D53-B178-4205-A69A-4FE0F1A8043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24649A-C618-4474-98BC-0CAE84A38AD0}" type="datetimeFigureOut">
              <a:rPr lang="en-US" smtClean="0"/>
              <a:t>8/14/2020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B04D53-B178-4205-A69A-4FE0F1A8043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24649A-C618-4474-98BC-0CAE84A38AD0}" type="datetimeFigureOut">
              <a:rPr lang="en-US" smtClean="0"/>
              <a:t>8/14/2020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B04D53-B178-4205-A69A-4FE0F1A8043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Vodafone Rg"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Vodafone Rg"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odafone Rg"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odafone Rg"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odafone Rg"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odafone Rg"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Syringomyelia</a:t>
            </a:r>
            <a:endParaRPr lang="en-US" dirty="0"/>
          </a:p>
        </p:txBody>
      </p:sp>
      <p:sp>
        <p:nvSpPr>
          <p:cNvPr id="3" name="Subtitle 2"/>
          <p:cNvSpPr>
            <a:spLocks noGrp="1"/>
          </p:cNvSpPr>
          <p:nvPr>
            <p:ph type="subTitle" idx="1"/>
          </p:nvPr>
        </p:nvSpPr>
        <p:spPr/>
        <p:txBody>
          <a:bodyPr/>
          <a:lstStyle/>
          <a:p>
            <a:r>
              <a:rPr lang="en-US" dirty="0" smtClean="0"/>
              <a:t>Dr. </a:t>
            </a:r>
            <a:r>
              <a:rPr lang="en-US" dirty="0" err="1" smtClean="0"/>
              <a:t>Nalina</a:t>
            </a:r>
            <a:r>
              <a:rPr lang="en-US" dirty="0" smtClean="0"/>
              <a:t> Gupta</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1052736"/>
            <a:ext cx="7128792" cy="43204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793201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400" dirty="0"/>
              <a:t>Respiratory insufficiency</a:t>
            </a:r>
          </a:p>
          <a:p>
            <a:pPr algn="just"/>
            <a:r>
              <a:rPr lang="en-IN" sz="2400" dirty="0"/>
              <a:t>Other: painless ulcers of the hands, Charcot joints, thoracic scoliosis  </a:t>
            </a:r>
          </a:p>
          <a:p>
            <a:pPr algn="just"/>
            <a:r>
              <a:rPr lang="en-IN" sz="2400" dirty="0" err="1"/>
              <a:t>Syringobulbia</a:t>
            </a:r>
            <a:r>
              <a:rPr lang="en-IN" sz="2400" dirty="0"/>
              <a:t> Tongue atrophy  </a:t>
            </a:r>
          </a:p>
          <a:p>
            <a:pPr algn="just"/>
            <a:r>
              <a:rPr lang="en-IN" sz="2400" dirty="0"/>
              <a:t>Loss of pain and temperature sensation in trigeminal nerve </a:t>
            </a:r>
          </a:p>
          <a:p>
            <a:pPr algn="just"/>
            <a:r>
              <a:rPr lang="en-IN" sz="2400" dirty="0"/>
              <a:t>Nystagmus</a:t>
            </a:r>
          </a:p>
          <a:p>
            <a:pPr algn="just"/>
            <a:r>
              <a:rPr lang="en-IN" sz="2400" dirty="0"/>
              <a:t>Dysphagia</a:t>
            </a:r>
          </a:p>
          <a:p>
            <a:pPr algn="just"/>
            <a:r>
              <a:rPr lang="en-IN" sz="2400" dirty="0"/>
              <a:t>Palatal and pharyngeal weakness</a:t>
            </a:r>
          </a:p>
          <a:p>
            <a:endParaRPr lang="en-IN" dirty="0"/>
          </a:p>
        </p:txBody>
      </p:sp>
    </p:spTree>
    <p:extLst>
      <p:ext uri="{BB962C8B-B14F-4D97-AF65-F5344CB8AC3E}">
        <p14:creationId xmlns:p14="http://schemas.microsoft.com/office/powerpoint/2010/main" val="1960181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smtClean="0"/>
              <a:t>Diagnosis</a:t>
            </a:r>
            <a:endParaRPr lang="en-IN" sz="2800" dirty="0"/>
          </a:p>
        </p:txBody>
      </p:sp>
      <p:sp>
        <p:nvSpPr>
          <p:cNvPr id="3" name="Content Placeholder 2"/>
          <p:cNvSpPr>
            <a:spLocks noGrp="1"/>
          </p:cNvSpPr>
          <p:nvPr>
            <p:ph idx="1"/>
          </p:nvPr>
        </p:nvSpPr>
        <p:spPr/>
        <p:txBody>
          <a:bodyPr/>
          <a:lstStyle/>
          <a:p>
            <a:pPr algn="just"/>
            <a:r>
              <a:rPr lang="en-IN" sz="2400" dirty="0"/>
              <a:t>X-ray or CT: to detect scoliosis and assess the bony spine </a:t>
            </a:r>
          </a:p>
          <a:p>
            <a:pPr algn="just"/>
            <a:r>
              <a:rPr lang="en-IN" sz="2400" dirty="0"/>
              <a:t>MRI (confirmatory test): detection of the syrinx (may be </a:t>
            </a:r>
            <a:r>
              <a:rPr lang="en-IN" sz="2400" dirty="0" err="1"/>
              <a:t>septated</a:t>
            </a:r>
            <a:r>
              <a:rPr lang="en-IN" sz="2400" dirty="0"/>
              <a:t>) and adjacent spinal cord lesions (e.g., </a:t>
            </a:r>
            <a:r>
              <a:rPr lang="en-IN" sz="2400" dirty="0" err="1"/>
              <a:t>tumors</a:t>
            </a:r>
            <a:r>
              <a:rPr lang="en-IN" sz="2400" dirty="0"/>
              <a:t>, adhesions in </a:t>
            </a:r>
            <a:r>
              <a:rPr lang="en-IN" sz="2400" dirty="0" err="1"/>
              <a:t>arachnoiditis</a:t>
            </a:r>
            <a:r>
              <a:rPr lang="en-IN" sz="2400" dirty="0"/>
              <a:t>) </a:t>
            </a:r>
          </a:p>
          <a:p>
            <a:endParaRPr lang="en-IN" dirty="0"/>
          </a:p>
        </p:txBody>
      </p:sp>
    </p:spTree>
    <p:extLst>
      <p:ext uri="{BB962C8B-B14F-4D97-AF65-F5344CB8AC3E}">
        <p14:creationId xmlns:p14="http://schemas.microsoft.com/office/powerpoint/2010/main" val="15836153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smtClean="0"/>
              <a:t>Treatment</a:t>
            </a:r>
            <a:endParaRPr lang="en-IN" sz="2800" dirty="0"/>
          </a:p>
        </p:txBody>
      </p:sp>
      <p:sp>
        <p:nvSpPr>
          <p:cNvPr id="3" name="Content Placeholder 2"/>
          <p:cNvSpPr>
            <a:spLocks noGrp="1"/>
          </p:cNvSpPr>
          <p:nvPr>
            <p:ph idx="1"/>
          </p:nvPr>
        </p:nvSpPr>
        <p:spPr/>
        <p:txBody>
          <a:bodyPr>
            <a:normAutofit/>
          </a:bodyPr>
          <a:lstStyle/>
          <a:p>
            <a:pPr algn="just"/>
            <a:r>
              <a:rPr lang="en-IN" sz="2400" dirty="0"/>
              <a:t>Conservative therapy is usually sufficient, but definitive surgical treatment is recommended for patients with progressive neurological symptoms.</a:t>
            </a:r>
          </a:p>
          <a:p>
            <a:pPr algn="just"/>
            <a:endParaRPr lang="en-IN" sz="2400" dirty="0"/>
          </a:p>
          <a:p>
            <a:pPr algn="just"/>
            <a:r>
              <a:rPr lang="en-IN" sz="2400" dirty="0"/>
              <a:t>Surgical treatment</a:t>
            </a:r>
          </a:p>
          <a:p>
            <a:pPr algn="just"/>
            <a:r>
              <a:rPr lang="en-IN" sz="2400" dirty="0"/>
              <a:t>Removal of the </a:t>
            </a:r>
            <a:r>
              <a:rPr lang="en-IN" sz="2400" dirty="0" err="1"/>
              <a:t>tumor</a:t>
            </a:r>
            <a:r>
              <a:rPr lang="en-IN" sz="2400" dirty="0"/>
              <a:t> (if present)</a:t>
            </a:r>
          </a:p>
          <a:p>
            <a:pPr algn="just"/>
            <a:r>
              <a:rPr lang="en-IN" sz="2400" dirty="0"/>
              <a:t>Decompression by drainage of CSF fluid from the cavity Cerebral shunt</a:t>
            </a:r>
          </a:p>
          <a:p>
            <a:pPr algn="just"/>
            <a:r>
              <a:rPr lang="en-IN" sz="2400" dirty="0"/>
              <a:t>Laminectomy and </a:t>
            </a:r>
            <a:r>
              <a:rPr lang="en-IN" sz="2400" dirty="0" err="1"/>
              <a:t>syringotomy</a:t>
            </a:r>
            <a:r>
              <a:rPr lang="en-IN" sz="2400" dirty="0"/>
              <a:t>  </a:t>
            </a:r>
          </a:p>
          <a:p>
            <a:endParaRPr lang="en-IN" dirty="0"/>
          </a:p>
          <a:p>
            <a:endParaRPr lang="en-IN" dirty="0"/>
          </a:p>
          <a:p>
            <a:endParaRPr lang="en-IN" dirty="0"/>
          </a:p>
          <a:p>
            <a:endParaRPr lang="en-IN" dirty="0"/>
          </a:p>
          <a:p>
            <a:endParaRPr lang="en-IN" dirty="0"/>
          </a:p>
        </p:txBody>
      </p:sp>
    </p:spTree>
    <p:extLst>
      <p:ext uri="{BB962C8B-B14F-4D97-AF65-F5344CB8AC3E}">
        <p14:creationId xmlns:p14="http://schemas.microsoft.com/office/powerpoint/2010/main" val="1669020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400" dirty="0"/>
              <a:t>Supportive therapy</a:t>
            </a:r>
          </a:p>
          <a:p>
            <a:pPr algn="just"/>
            <a:r>
              <a:rPr lang="en-IN" sz="2400" dirty="0"/>
              <a:t>Physiotherapy and psychotherapy</a:t>
            </a:r>
          </a:p>
          <a:p>
            <a:pPr algn="just"/>
            <a:r>
              <a:rPr lang="en-IN" sz="2400" dirty="0"/>
              <a:t>Spasticity: baclofen, methocarbamol</a:t>
            </a:r>
          </a:p>
          <a:p>
            <a:pPr algn="just"/>
            <a:r>
              <a:rPr lang="en-IN" sz="2400" dirty="0"/>
              <a:t>Analgesia: amitriptyline, NSAIDs, gabapentin (not FDA-approved for use in </a:t>
            </a:r>
            <a:r>
              <a:rPr lang="en-IN" sz="2400" dirty="0" err="1"/>
              <a:t>syringomyelia</a:t>
            </a:r>
            <a:r>
              <a:rPr lang="en-IN" sz="2400" dirty="0"/>
              <a:t>, but may be considered due to its effectiveness in treating neuropathic pain) </a:t>
            </a:r>
          </a:p>
          <a:p>
            <a:pPr algn="just"/>
            <a:endParaRPr lang="en-IN" sz="2400" dirty="0"/>
          </a:p>
          <a:p>
            <a:pPr algn="just"/>
            <a:endParaRPr lang="en-IN" sz="2400" dirty="0"/>
          </a:p>
        </p:txBody>
      </p:sp>
    </p:spTree>
    <p:extLst>
      <p:ext uri="{BB962C8B-B14F-4D97-AF65-F5344CB8AC3E}">
        <p14:creationId xmlns:p14="http://schemas.microsoft.com/office/powerpoint/2010/main" val="3925976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400" dirty="0"/>
              <a:t>The physical therapy for patients suffering from </a:t>
            </a:r>
            <a:r>
              <a:rPr lang="en-IN" sz="2400" dirty="0" err="1"/>
              <a:t>Syringomyelia</a:t>
            </a:r>
            <a:r>
              <a:rPr lang="en-IN" sz="2400" dirty="0"/>
              <a:t> differs depending on the location and impact of the disease, unless presented with an MRI, a neurological examination should clear out at which level the syrinx occurs</a:t>
            </a:r>
            <a:r>
              <a:rPr lang="en-IN" sz="2400" dirty="0" smtClean="0"/>
              <a:t>.</a:t>
            </a:r>
          </a:p>
          <a:p>
            <a:pPr algn="just"/>
            <a:r>
              <a:rPr lang="en-IN" sz="2400" dirty="0" smtClean="0"/>
              <a:t>The </a:t>
            </a:r>
            <a:r>
              <a:rPr lang="en-IN" sz="2400" dirty="0"/>
              <a:t>goals of the treatment are to stop the spinal cord damage from getting worse using the techniques explained in the following paragraph and to maximize functioning. They may require active physical therapy, passive mobilizations, occupational therapy or even speech therapy.</a:t>
            </a:r>
          </a:p>
          <a:p>
            <a:pPr algn="just"/>
            <a:endParaRPr lang="en-IN" sz="2400" dirty="0"/>
          </a:p>
          <a:p>
            <a:endParaRPr lang="en-IN" dirty="0"/>
          </a:p>
          <a:p>
            <a:endParaRPr lang="en-IN" dirty="0"/>
          </a:p>
        </p:txBody>
      </p:sp>
    </p:spTree>
    <p:extLst>
      <p:ext uri="{BB962C8B-B14F-4D97-AF65-F5344CB8AC3E}">
        <p14:creationId xmlns:p14="http://schemas.microsoft.com/office/powerpoint/2010/main" val="2095738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lgn="just">
              <a:buNone/>
            </a:pPr>
            <a:r>
              <a:rPr lang="en-IN" sz="2400" dirty="0"/>
              <a:t>1.Increasing their muscle strength (Usually upper extremity and paravertebral muscles, using training schemes individualized to the patients’ tolerance) </a:t>
            </a:r>
          </a:p>
          <a:p>
            <a:pPr marL="0" indent="0" algn="just">
              <a:buNone/>
            </a:pPr>
            <a:r>
              <a:rPr lang="en-IN" sz="2400" dirty="0"/>
              <a:t>2.Training neck stability (best guided by physiotherapist at first) </a:t>
            </a:r>
          </a:p>
          <a:p>
            <a:pPr marL="0" indent="0" algn="just">
              <a:buNone/>
            </a:pPr>
            <a:r>
              <a:rPr lang="en-IN" sz="2400" dirty="0"/>
              <a:t>3.Sitting and standing balance can be physical and occupational therapy (referring to daily activities as in getting dressed and grooming) </a:t>
            </a:r>
          </a:p>
          <a:p>
            <a:pPr marL="0" indent="0" algn="just">
              <a:buNone/>
            </a:pPr>
            <a:r>
              <a:rPr lang="en-IN" sz="2400" dirty="0"/>
              <a:t>4.Educating the patients about their disease and it’s process over time. It is important to maintain an active lifestyle but there are several risks in high impact activities which should not be overlooked. </a:t>
            </a:r>
            <a:r>
              <a:rPr lang="en-IN" sz="2400" dirty="0" smtClean="0"/>
              <a:t>They </a:t>
            </a:r>
            <a:r>
              <a:rPr lang="en-IN" sz="2400" dirty="0"/>
              <a:t>should also learn </a:t>
            </a:r>
            <a:r>
              <a:rPr lang="en-IN" sz="2400" dirty="0" smtClean="0"/>
              <a:t>about </a:t>
            </a:r>
            <a:r>
              <a:rPr lang="en-IN" sz="2400" dirty="0"/>
              <a:t>adequate pain management and coping techniques </a:t>
            </a:r>
          </a:p>
        </p:txBody>
      </p:sp>
    </p:spTree>
    <p:extLst>
      <p:ext uri="{BB962C8B-B14F-4D97-AF65-F5344CB8AC3E}">
        <p14:creationId xmlns:p14="http://schemas.microsoft.com/office/powerpoint/2010/main" val="1404713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gn="just">
              <a:buNone/>
            </a:pPr>
            <a:r>
              <a:rPr lang="en-IN" sz="2400" dirty="0"/>
              <a:t>5.Improving and/or maintaining communication using speech therapy (when the syrinx is present in the lower brain stem, although that should be referred to as ‘</a:t>
            </a:r>
            <a:r>
              <a:rPr lang="en-IN" sz="2400" dirty="0" err="1"/>
              <a:t>syringobulbia</a:t>
            </a:r>
            <a:r>
              <a:rPr lang="en-IN" sz="2400" dirty="0"/>
              <a:t>’) </a:t>
            </a:r>
          </a:p>
          <a:p>
            <a:pPr marL="0" indent="0" algn="just">
              <a:buNone/>
            </a:pPr>
            <a:r>
              <a:rPr lang="en-IN" sz="2400" dirty="0"/>
              <a:t>6.Maximizing functional capabilities by testing and asking the patient about daily activities and then acting upon the answers. This includes activities such as getting in and out of bed, walking, using a cane of crutches and such. Physical therapists may also refer a patient to the use of leg braces if they are deemed appropriate.</a:t>
            </a:r>
          </a:p>
          <a:p>
            <a:endParaRPr lang="en-IN" dirty="0"/>
          </a:p>
          <a:p>
            <a:endParaRPr lang="en-IN" dirty="0"/>
          </a:p>
        </p:txBody>
      </p:sp>
    </p:spTree>
    <p:extLst>
      <p:ext uri="{BB962C8B-B14F-4D97-AF65-F5344CB8AC3E}">
        <p14:creationId xmlns:p14="http://schemas.microsoft.com/office/powerpoint/2010/main" val="41612952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lgn="just">
              <a:buNone/>
            </a:pPr>
            <a:r>
              <a:rPr lang="en-IN" sz="2400" dirty="0"/>
              <a:t>Hospital Course: pain relief will be the most significant factor. Therefore it is important the patient receives a lot of bed rest and moves carefully</a:t>
            </a:r>
            <a:r>
              <a:rPr lang="en-IN" sz="2400" dirty="0" smtClean="0"/>
              <a:t>.</a:t>
            </a:r>
            <a:endParaRPr lang="en-IN" sz="2400" dirty="0"/>
          </a:p>
          <a:p>
            <a:pPr marL="0" indent="0" algn="just">
              <a:buNone/>
            </a:pPr>
            <a:r>
              <a:rPr lang="en-IN" sz="2400" dirty="0"/>
              <a:t>During the first month after surgery: when the operation is successful, the pain and neurological symptoms should improve rapidly. The patient should try to maintain a modestly active lifestyle. It is important that these patients try to avoid tasks involving heavy lifting! Walking and performing daily activities at ease is highly recommended. </a:t>
            </a:r>
          </a:p>
          <a:p>
            <a:pPr marL="0" indent="0" algn="just">
              <a:buNone/>
            </a:pPr>
            <a:r>
              <a:rPr lang="en-IN" sz="2400" dirty="0"/>
              <a:t>On the long term: an adequate follow-up is very important for these patients. If they do not deteriorate, they should try to maintain a relatively active lifestyle. </a:t>
            </a:r>
          </a:p>
          <a:p>
            <a:pPr algn="just"/>
            <a:endParaRPr lang="en-IN" sz="2400" dirty="0"/>
          </a:p>
        </p:txBody>
      </p:sp>
    </p:spTree>
    <p:extLst>
      <p:ext uri="{BB962C8B-B14F-4D97-AF65-F5344CB8AC3E}">
        <p14:creationId xmlns:p14="http://schemas.microsoft.com/office/powerpoint/2010/main" val="31739371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400" dirty="0"/>
              <a:t>Avoid: Activities that cause excessive strain on the nervous system and spinal cord. </a:t>
            </a:r>
          </a:p>
          <a:p>
            <a:pPr algn="just"/>
            <a:r>
              <a:rPr lang="en-IN" sz="2400" dirty="0"/>
              <a:t>Any activity in which high impact can be expected (e.g. football, rugby…) </a:t>
            </a:r>
          </a:p>
          <a:p>
            <a:pPr algn="just"/>
            <a:r>
              <a:rPr lang="en-IN" sz="2400" dirty="0"/>
              <a:t>Avoid straining due to heavy bowel  movement </a:t>
            </a:r>
          </a:p>
          <a:p>
            <a:pPr algn="just"/>
            <a:r>
              <a:rPr lang="en-IN" sz="2400" dirty="0"/>
              <a:t>Avoid extensive coughing  </a:t>
            </a:r>
          </a:p>
          <a:p>
            <a:pPr algn="just"/>
            <a:r>
              <a:rPr lang="en-IN" sz="2400" dirty="0"/>
              <a:t>Most important: avoid heavy lifting and straining</a:t>
            </a:r>
          </a:p>
          <a:p>
            <a:endParaRPr lang="en-IN" dirty="0"/>
          </a:p>
          <a:p>
            <a:endParaRPr lang="en-IN" dirty="0"/>
          </a:p>
        </p:txBody>
      </p:sp>
    </p:spTree>
    <p:extLst>
      <p:ext uri="{BB962C8B-B14F-4D97-AF65-F5344CB8AC3E}">
        <p14:creationId xmlns:p14="http://schemas.microsoft.com/office/powerpoint/2010/main" val="138207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sz="2400" dirty="0" err="1"/>
              <a:t>Syringomyelia</a:t>
            </a:r>
            <a:r>
              <a:rPr lang="en-IN" sz="2400" dirty="0"/>
              <a:t> is a condition in which an abnormal fluid-filled cavity, or syrinx, develops within the central canal of the spinal cord. </a:t>
            </a:r>
            <a:endParaRPr lang="en-IN" sz="2400" dirty="0" smtClean="0"/>
          </a:p>
          <a:p>
            <a:pPr algn="just"/>
            <a:r>
              <a:rPr lang="en-IN" sz="2400" dirty="0" smtClean="0"/>
              <a:t>The </a:t>
            </a:r>
            <a:r>
              <a:rPr lang="en-IN" sz="2400" dirty="0"/>
              <a:t>syrinx is a result of disrupted CSF drainage from the central canal, commonly caused by a Chiari malformation or previous trauma to the cervical or thoracic spine.</a:t>
            </a:r>
          </a:p>
        </p:txBody>
      </p:sp>
    </p:spTree>
    <p:extLst>
      <p:ext uri="{BB962C8B-B14F-4D97-AF65-F5344CB8AC3E}">
        <p14:creationId xmlns:p14="http://schemas.microsoft.com/office/powerpoint/2010/main" val="2625461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056" y="1074231"/>
            <a:ext cx="2667000" cy="2867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1052736"/>
            <a:ext cx="2525266" cy="2381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59253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smtClean="0"/>
              <a:t>Epidemiology</a:t>
            </a:r>
            <a:endParaRPr lang="en-IN" sz="2800" dirty="0"/>
          </a:p>
        </p:txBody>
      </p:sp>
      <p:sp>
        <p:nvSpPr>
          <p:cNvPr id="3" name="Content Placeholder 2"/>
          <p:cNvSpPr>
            <a:spLocks noGrp="1"/>
          </p:cNvSpPr>
          <p:nvPr>
            <p:ph idx="1"/>
          </p:nvPr>
        </p:nvSpPr>
        <p:spPr/>
        <p:txBody>
          <a:bodyPr/>
          <a:lstStyle/>
          <a:p>
            <a:pPr algn="just"/>
            <a:r>
              <a:rPr lang="en-IN" sz="2400" dirty="0"/>
              <a:t>3–4% of patients with traumatic spinal cord injury (SCI) develop symptomatic </a:t>
            </a:r>
            <a:r>
              <a:rPr lang="en-IN" sz="2400" dirty="0" err="1"/>
              <a:t>syringomyelia</a:t>
            </a:r>
            <a:r>
              <a:rPr lang="en-IN" sz="2400" dirty="0"/>
              <a:t>.</a:t>
            </a:r>
          </a:p>
          <a:p>
            <a:pPr algn="just"/>
            <a:r>
              <a:rPr lang="en-IN" sz="2400" dirty="0"/>
              <a:t>Sex: ♂ &gt; ♀, especially in SCI-related </a:t>
            </a:r>
            <a:r>
              <a:rPr lang="en-IN" sz="2400" dirty="0" err="1"/>
              <a:t>syringomyelia</a:t>
            </a:r>
            <a:r>
              <a:rPr lang="en-IN" sz="2400" dirty="0"/>
              <a:t> </a:t>
            </a:r>
          </a:p>
          <a:p>
            <a:pPr algn="just"/>
            <a:r>
              <a:rPr lang="en-IN" sz="2400" dirty="0"/>
              <a:t>Age range: 30–40 years; however SCI-related </a:t>
            </a:r>
            <a:r>
              <a:rPr lang="en-IN" sz="2400" dirty="0" err="1"/>
              <a:t>syringomyelia</a:t>
            </a:r>
            <a:r>
              <a:rPr lang="en-IN" sz="2400" dirty="0"/>
              <a:t> may occur in all age groups</a:t>
            </a:r>
          </a:p>
          <a:p>
            <a:endParaRPr lang="en-IN" dirty="0"/>
          </a:p>
        </p:txBody>
      </p:sp>
    </p:spTree>
    <p:extLst>
      <p:ext uri="{BB962C8B-B14F-4D97-AF65-F5344CB8AC3E}">
        <p14:creationId xmlns:p14="http://schemas.microsoft.com/office/powerpoint/2010/main" val="2013327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err="1" smtClean="0"/>
              <a:t>Etiology</a:t>
            </a:r>
            <a:endParaRPr lang="en-IN" sz="2800" dirty="0"/>
          </a:p>
        </p:txBody>
      </p:sp>
      <p:sp>
        <p:nvSpPr>
          <p:cNvPr id="3" name="Content Placeholder 2"/>
          <p:cNvSpPr>
            <a:spLocks noGrp="1"/>
          </p:cNvSpPr>
          <p:nvPr>
            <p:ph idx="1"/>
          </p:nvPr>
        </p:nvSpPr>
        <p:spPr/>
        <p:txBody>
          <a:bodyPr>
            <a:normAutofit/>
          </a:bodyPr>
          <a:lstStyle/>
          <a:p>
            <a:pPr algn="just"/>
            <a:r>
              <a:rPr lang="en-IN" sz="2400" dirty="0"/>
              <a:t>Chiari malformation  </a:t>
            </a:r>
          </a:p>
          <a:p>
            <a:pPr algn="just"/>
            <a:r>
              <a:rPr lang="en-IN" sz="2400" dirty="0"/>
              <a:t>Posttraumatic SCI (common)  </a:t>
            </a:r>
          </a:p>
          <a:p>
            <a:pPr algn="just"/>
            <a:r>
              <a:rPr lang="en-IN" sz="2400" dirty="0" smtClean="0"/>
              <a:t>Post-inflammatory</a:t>
            </a:r>
            <a:r>
              <a:rPr lang="en-IN" sz="2400" dirty="0"/>
              <a:t>: transverse myelitis; </a:t>
            </a:r>
            <a:r>
              <a:rPr lang="en-IN" sz="2400" dirty="0" err="1"/>
              <a:t>arachnoiditis</a:t>
            </a:r>
            <a:endParaRPr lang="en-IN" sz="2400" dirty="0"/>
          </a:p>
          <a:p>
            <a:pPr algn="just"/>
            <a:r>
              <a:rPr lang="en-IN" sz="2400" dirty="0" smtClean="0"/>
              <a:t>Post-infectious</a:t>
            </a:r>
            <a:r>
              <a:rPr lang="en-IN" sz="2400" dirty="0"/>
              <a:t>: meningitis </a:t>
            </a:r>
          </a:p>
          <a:p>
            <a:pPr algn="just"/>
            <a:r>
              <a:rPr lang="en-IN" sz="2400" dirty="0"/>
              <a:t>Intramedullary </a:t>
            </a:r>
            <a:r>
              <a:rPr lang="en-IN" sz="2400" dirty="0" err="1"/>
              <a:t>tumors</a:t>
            </a:r>
            <a:r>
              <a:rPr lang="en-IN" sz="2400" dirty="0"/>
              <a:t>: </a:t>
            </a:r>
            <a:r>
              <a:rPr lang="en-IN" sz="2400" dirty="0" err="1"/>
              <a:t>ependymoma</a:t>
            </a:r>
            <a:r>
              <a:rPr lang="en-IN" sz="2400" dirty="0"/>
              <a:t>, </a:t>
            </a:r>
            <a:r>
              <a:rPr lang="en-IN" sz="2400" dirty="0" err="1"/>
              <a:t>hemangioblastoma</a:t>
            </a:r>
            <a:r>
              <a:rPr lang="en-IN" sz="2400" dirty="0"/>
              <a:t> </a:t>
            </a:r>
          </a:p>
          <a:p>
            <a:pPr algn="just"/>
            <a:r>
              <a:rPr lang="en-IN" sz="2400" dirty="0"/>
              <a:t>Other congenital malformations: tethered spinal cord</a:t>
            </a:r>
          </a:p>
          <a:p>
            <a:pPr algn="just"/>
            <a:r>
              <a:rPr lang="en-IN" sz="2400" dirty="0"/>
              <a:t>Idiopathic</a:t>
            </a:r>
          </a:p>
          <a:p>
            <a:endParaRPr lang="en-IN" dirty="0"/>
          </a:p>
        </p:txBody>
      </p:sp>
    </p:spTree>
    <p:extLst>
      <p:ext uri="{BB962C8B-B14F-4D97-AF65-F5344CB8AC3E}">
        <p14:creationId xmlns:p14="http://schemas.microsoft.com/office/powerpoint/2010/main" val="3388645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95" y="1268760"/>
            <a:ext cx="9154555" cy="3768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32964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smtClean="0"/>
              <a:t>Pathophysiology</a:t>
            </a:r>
            <a:endParaRPr lang="en-IN" sz="2800" dirty="0"/>
          </a:p>
        </p:txBody>
      </p:sp>
      <p:sp>
        <p:nvSpPr>
          <p:cNvPr id="3" name="Content Placeholder 2"/>
          <p:cNvSpPr>
            <a:spLocks noGrp="1"/>
          </p:cNvSpPr>
          <p:nvPr>
            <p:ph idx="1"/>
          </p:nvPr>
        </p:nvSpPr>
        <p:spPr/>
        <p:txBody>
          <a:bodyPr>
            <a:noAutofit/>
          </a:bodyPr>
          <a:lstStyle/>
          <a:p>
            <a:pPr algn="just"/>
            <a:r>
              <a:rPr lang="en-IN" sz="2400" dirty="0"/>
              <a:t>Obstructed central canal of spinal cord (usually cervical spine, may affect the thoracic spine)  → impaired CSF drainage → formation of a dilated fluid-filled cavity in central spinal cord (syrinx) → compression and damage (with reactive gliosis) to crossing neural </a:t>
            </a:r>
            <a:r>
              <a:rPr lang="en-IN" sz="2400" dirty="0" err="1"/>
              <a:t>fibers</a:t>
            </a:r>
            <a:r>
              <a:rPr lang="en-IN" sz="2400" dirty="0"/>
              <a:t> of the lateral spinothalamic tract first (which affect pain and temperature) → bilateral dissociated sensory loss and </a:t>
            </a:r>
            <a:r>
              <a:rPr lang="en-IN" sz="2400" dirty="0" err="1"/>
              <a:t>dysesthetic</a:t>
            </a:r>
            <a:r>
              <a:rPr lang="en-IN" sz="2400" dirty="0"/>
              <a:t> pain   </a:t>
            </a:r>
          </a:p>
          <a:p>
            <a:pPr algn="just"/>
            <a:r>
              <a:rPr lang="en-IN" sz="2400" dirty="0"/>
              <a:t>Expansion of the syrinx may damage: Lower motor neurons in the medial part of the corticospinal tract → initially bilateral weakness → eventual bilateral flaccid paralysis and muscle atrophy  </a:t>
            </a:r>
          </a:p>
        </p:txBody>
      </p:sp>
    </p:spTree>
    <p:extLst>
      <p:ext uri="{BB962C8B-B14F-4D97-AF65-F5344CB8AC3E}">
        <p14:creationId xmlns:p14="http://schemas.microsoft.com/office/powerpoint/2010/main" val="2193237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2400" dirty="0"/>
              <a:t>Descending hypothalamic </a:t>
            </a:r>
            <a:r>
              <a:rPr lang="en-IN" sz="2400" dirty="0" err="1"/>
              <a:t>fibers</a:t>
            </a:r>
            <a:r>
              <a:rPr lang="en-IN" sz="2400" dirty="0"/>
              <a:t> in T1 to T4 cord segments → Horner syndrome  </a:t>
            </a:r>
          </a:p>
          <a:p>
            <a:r>
              <a:rPr lang="en-IN" sz="2400" dirty="0"/>
              <a:t>Posterior column (advanced disease) → loss of position sense and vibration sense in the feet </a:t>
            </a:r>
          </a:p>
          <a:p>
            <a:r>
              <a:rPr lang="en-IN" sz="2400" dirty="0"/>
              <a:t>Medulla → </a:t>
            </a:r>
            <a:r>
              <a:rPr lang="en-IN" sz="2400" dirty="0" err="1"/>
              <a:t>syringobulbia</a:t>
            </a:r>
            <a:r>
              <a:rPr lang="en-IN" sz="2400" dirty="0"/>
              <a:t> </a:t>
            </a:r>
          </a:p>
          <a:p>
            <a:r>
              <a:rPr lang="en-IN" sz="2400" dirty="0" smtClean="0"/>
              <a:t>A </a:t>
            </a:r>
            <a:r>
              <a:rPr lang="en-IN" sz="2400" dirty="0" err="1"/>
              <a:t>hydromyelia</a:t>
            </a:r>
            <a:r>
              <a:rPr lang="en-IN" sz="2400" dirty="0"/>
              <a:t> is an abnormal widening of the central canal of the spinal cord in which CSF collects, despite there being a connection to the 4th ventricle of the brain. </a:t>
            </a:r>
          </a:p>
          <a:p>
            <a:endParaRPr lang="en-IN" dirty="0"/>
          </a:p>
        </p:txBody>
      </p:sp>
    </p:spTree>
    <p:extLst>
      <p:ext uri="{BB962C8B-B14F-4D97-AF65-F5344CB8AC3E}">
        <p14:creationId xmlns:p14="http://schemas.microsoft.com/office/powerpoint/2010/main" val="989259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2800" dirty="0" smtClean="0"/>
              <a:t>Clinical Features</a:t>
            </a:r>
            <a:endParaRPr lang="en-IN" sz="2800" dirty="0"/>
          </a:p>
        </p:txBody>
      </p:sp>
      <p:sp>
        <p:nvSpPr>
          <p:cNvPr id="3" name="Content Placeholder 2"/>
          <p:cNvSpPr>
            <a:spLocks noGrp="1"/>
          </p:cNvSpPr>
          <p:nvPr>
            <p:ph idx="1"/>
          </p:nvPr>
        </p:nvSpPr>
        <p:spPr>
          <a:xfrm>
            <a:off x="457200" y="1600200"/>
            <a:ext cx="8229600" cy="4781128"/>
          </a:xfrm>
        </p:spPr>
        <p:txBody>
          <a:bodyPr>
            <a:normAutofit/>
          </a:bodyPr>
          <a:lstStyle/>
          <a:p>
            <a:pPr algn="just"/>
            <a:r>
              <a:rPr lang="en-IN" sz="2400" dirty="0"/>
              <a:t>Often asymptomatic  </a:t>
            </a:r>
          </a:p>
          <a:p>
            <a:pPr algn="just"/>
            <a:r>
              <a:rPr lang="en-IN" sz="2400" dirty="0"/>
              <a:t>Cape-like distribution (neck, shoulders, arms) of: Dissociated sensory loss   </a:t>
            </a:r>
          </a:p>
          <a:p>
            <a:pPr algn="just"/>
            <a:r>
              <a:rPr lang="en-IN" sz="2400" dirty="0" err="1"/>
              <a:t>Dysthetic</a:t>
            </a:r>
            <a:r>
              <a:rPr lang="en-IN" sz="2400" dirty="0"/>
              <a:t> pain  </a:t>
            </a:r>
          </a:p>
          <a:p>
            <a:pPr algn="just"/>
            <a:r>
              <a:rPr lang="en-IN" sz="2400" dirty="0"/>
              <a:t>Muscle atrophy, </a:t>
            </a:r>
            <a:r>
              <a:rPr lang="en-IN" sz="2400" dirty="0" err="1"/>
              <a:t>fasciculations</a:t>
            </a:r>
            <a:r>
              <a:rPr lang="en-IN" sz="2400" dirty="0"/>
              <a:t>, and </a:t>
            </a:r>
            <a:r>
              <a:rPr lang="en-IN" sz="2400" dirty="0" err="1"/>
              <a:t>areflexia</a:t>
            </a:r>
            <a:r>
              <a:rPr lang="en-IN" sz="2400" dirty="0"/>
              <a:t> (patients may present with a claw hand deformity) </a:t>
            </a:r>
          </a:p>
          <a:p>
            <a:pPr algn="just"/>
            <a:r>
              <a:rPr lang="en-IN" sz="2400" dirty="0" smtClean="0"/>
              <a:t>Spastic </a:t>
            </a:r>
            <a:r>
              <a:rPr lang="en-IN" sz="2400" dirty="0" err="1"/>
              <a:t>paraparesis</a:t>
            </a:r>
            <a:r>
              <a:rPr lang="en-IN" sz="2400" dirty="0"/>
              <a:t> of the lower limbs may occur.  </a:t>
            </a:r>
          </a:p>
          <a:p>
            <a:pPr algn="just"/>
            <a:r>
              <a:rPr lang="en-IN" sz="2400" dirty="0"/>
              <a:t>Autonomic disturbances: Horner syndrome, </a:t>
            </a:r>
            <a:r>
              <a:rPr lang="en-IN" sz="2400" dirty="0" err="1"/>
              <a:t>anhidrosis</a:t>
            </a:r>
            <a:r>
              <a:rPr lang="en-IN" sz="2400" dirty="0"/>
              <a:t>, disturbances in bladder and colon function, erectile dysfunction </a:t>
            </a:r>
          </a:p>
          <a:p>
            <a:endParaRPr lang="en-IN" dirty="0"/>
          </a:p>
          <a:p>
            <a:endParaRPr lang="en-IN" dirty="0"/>
          </a:p>
        </p:txBody>
      </p:sp>
    </p:spTree>
    <p:extLst>
      <p:ext uri="{BB962C8B-B14F-4D97-AF65-F5344CB8AC3E}">
        <p14:creationId xmlns:p14="http://schemas.microsoft.com/office/powerpoint/2010/main" val="4167178724"/>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nk">
      <a:majorFont>
        <a:latin typeface="Vodafone Rg"/>
        <a:ea typeface=""/>
        <a:cs typeface=""/>
      </a:majorFont>
      <a:minorFont>
        <a:latin typeface="Vodafone Rg"/>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32</TotalTime>
  <Words>973</Words>
  <Application>Microsoft Office PowerPoint</Application>
  <PresentationFormat>On-screen Show (4:3)</PresentationFormat>
  <Paragraphs>90</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blank</vt:lpstr>
      <vt:lpstr>Syringomyelia</vt:lpstr>
      <vt:lpstr>PowerPoint Presentation</vt:lpstr>
      <vt:lpstr>PowerPoint Presentation</vt:lpstr>
      <vt:lpstr>Epidemiology</vt:lpstr>
      <vt:lpstr>Etiology</vt:lpstr>
      <vt:lpstr>PowerPoint Presentation</vt:lpstr>
      <vt:lpstr>Pathophysiology</vt:lpstr>
      <vt:lpstr>PowerPoint Presentation</vt:lpstr>
      <vt:lpstr>Clinical Features</vt:lpstr>
      <vt:lpstr>PowerPoint Presentation</vt:lpstr>
      <vt:lpstr>PowerPoint Presentation</vt:lpstr>
      <vt:lpstr>Diagnosis</vt:lpstr>
      <vt:lpstr>Treatment</vt:lpstr>
      <vt:lpstr>PowerPoint Presentation</vt:lpstr>
      <vt:lpstr>PowerPoint Presentation</vt:lpstr>
      <vt:lpstr>PowerPoint Presentation</vt:lpstr>
      <vt:lpstr>PowerPoint Presentation</vt:lpstr>
      <vt:lpstr>PowerPoint Presentation</vt:lpstr>
      <vt:lpstr>PowerPoint Presentation</vt:lpstr>
    </vt:vector>
  </TitlesOfParts>
  <Company>Vodafone Essar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Syringomyelia</dc:title>
  <dc:creator>NALINA</dc:creator>
  <cp:lastModifiedBy>NALINA</cp:lastModifiedBy>
  <cp:revision>4</cp:revision>
  <dcterms:created xsi:type="dcterms:W3CDTF">2018-12-11T08:03:04Z</dcterms:created>
  <dcterms:modified xsi:type="dcterms:W3CDTF">2020-08-14T10:38:56Z</dcterms:modified>
</cp:coreProperties>
</file>