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9" r:id="rId4"/>
    <p:sldId id="290" r:id="rId5"/>
    <p:sldId id="291" r:id="rId6"/>
    <p:sldId id="296" r:id="rId7"/>
    <p:sldId id="292" r:id="rId8"/>
    <p:sldId id="293" r:id="rId9"/>
    <p:sldId id="294" r:id="rId10"/>
    <p:sldId id="297" r:id="rId11"/>
    <p:sldId id="298" r:id="rId12"/>
    <p:sldId id="295" r:id="rId13"/>
    <p:sldId id="261" r:id="rId14"/>
    <p:sldId id="264" r:id="rId15"/>
    <p:sldId id="265" r:id="rId16"/>
    <p:sldId id="282" r:id="rId17"/>
    <p:sldId id="266" r:id="rId18"/>
    <p:sldId id="267" r:id="rId19"/>
    <p:sldId id="268" r:id="rId20"/>
    <p:sldId id="269" r:id="rId21"/>
    <p:sldId id="270" r:id="rId22"/>
    <p:sldId id="283" r:id="rId23"/>
    <p:sldId id="271" r:id="rId24"/>
    <p:sldId id="273" r:id="rId25"/>
    <p:sldId id="274" r:id="rId26"/>
    <p:sldId id="278" r:id="rId27"/>
    <p:sldId id="279" r:id="rId28"/>
    <p:sldId id="280" r:id="rId29"/>
    <p:sldId id="281" r:id="rId30"/>
    <p:sldId id="284"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78" y="14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8/13/2020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picjsscpm.jssuni.edu.in/" TargetMode="External"/><Relationship Id="rId2" Type="http://schemas.openxmlformats.org/officeDocument/2006/relationships/hyperlink" Target="mailto:pic.jsscp@jssuni.edu.i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solidFill>
                  <a:schemeClr val="accent3">
                    <a:lumMod val="50000"/>
                  </a:schemeClr>
                </a:solidFill>
              </a:rPr>
              <a:t>Poison Information Center</a:t>
            </a:r>
            <a:endParaRPr lang="en-US" sz="5400" b="1" dirty="0">
              <a:solidFill>
                <a:schemeClr val="accent3">
                  <a:lumMod val="50000"/>
                </a:schemeClr>
              </a:solidFill>
            </a:endParaRPr>
          </a:p>
        </p:txBody>
      </p:sp>
      <p:sp>
        <p:nvSpPr>
          <p:cNvPr id="3" name="Subtitle 2"/>
          <p:cNvSpPr>
            <a:spLocks noGrp="1"/>
          </p:cNvSpPr>
          <p:nvPr>
            <p:ph type="subTitle" idx="1"/>
          </p:nvPr>
        </p:nvSpPr>
        <p:spPr>
          <a:xfrm>
            <a:off x="2209800" y="4267200"/>
            <a:ext cx="6400800" cy="1752600"/>
          </a:xfrm>
        </p:spPr>
        <p:txBody>
          <a:bodyPr>
            <a:normAutofit/>
          </a:bodyPr>
          <a:lstStyle/>
          <a:p>
            <a:r>
              <a:rPr lang="en-US" b="1" i="1" dirty="0" smtClean="0">
                <a:solidFill>
                  <a:srgbClr val="002060"/>
                </a:solidFill>
                <a:latin typeface="Algerian" pitchFamily="82" charset="0"/>
              </a:rPr>
              <a:t>Dr. </a:t>
            </a:r>
            <a:r>
              <a:rPr lang="en-US" b="1" i="1" smtClean="0">
                <a:solidFill>
                  <a:srgbClr val="002060"/>
                </a:solidFill>
                <a:latin typeface="Algerian" pitchFamily="82" charset="0"/>
              </a:rPr>
              <a:t>SUNIL DOSHI</a:t>
            </a:r>
            <a:endParaRPr lang="en-US" b="1" i="1" dirty="0" smtClean="0">
              <a:solidFill>
                <a:srgbClr val="002060"/>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a:t>
            </a:r>
            <a:endParaRPr lang="en-US" dirty="0"/>
          </a:p>
        </p:txBody>
      </p:sp>
      <p:sp>
        <p:nvSpPr>
          <p:cNvPr id="3" name="Content Placeholder 2"/>
          <p:cNvSpPr>
            <a:spLocks noGrp="1"/>
          </p:cNvSpPr>
          <p:nvPr>
            <p:ph idx="1"/>
          </p:nvPr>
        </p:nvSpPr>
        <p:spPr/>
        <p:txBody>
          <a:bodyPr/>
          <a:lstStyle/>
          <a:p>
            <a:r>
              <a:rPr lang="en-US" dirty="0" smtClean="0"/>
              <a:t>Within or close to </a:t>
            </a:r>
            <a:r>
              <a:rPr lang="en-US" dirty="0"/>
              <a:t>clinical services where poisoned patients are </a:t>
            </a:r>
            <a:r>
              <a:rPr lang="en-US" dirty="0" smtClean="0"/>
              <a:t>treated</a:t>
            </a:r>
          </a:p>
          <a:p>
            <a:r>
              <a:rPr lang="en-US" i="1" dirty="0" err="1" smtClean="0"/>
              <a:t>Equipments</a:t>
            </a:r>
            <a:r>
              <a:rPr lang="en-US" i="1" dirty="0" smtClean="0"/>
              <a:t> - </a:t>
            </a:r>
            <a:r>
              <a:rPr lang="en-US" dirty="0"/>
              <a:t>balances, </a:t>
            </a:r>
            <a:r>
              <a:rPr lang="en-US" dirty="0" smtClean="0"/>
              <a:t>centrifuges, vortex </a:t>
            </a:r>
            <a:r>
              <a:rPr lang="en-US" dirty="0"/>
              <a:t>mixer, </a:t>
            </a:r>
            <a:r>
              <a:rPr lang="en-US" dirty="0" err="1" smtClean="0"/>
              <a:t>waterbath</a:t>
            </a:r>
            <a:r>
              <a:rPr lang="en-US" dirty="0" smtClean="0"/>
              <a:t>, refrigerator</a:t>
            </a:r>
            <a:r>
              <a:rPr lang="en-US" dirty="0"/>
              <a:t>, freezer, and fume </a:t>
            </a:r>
            <a:r>
              <a:rPr lang="en-US" dirty="0" smtClean="0"/>
              <a:t>cupboard</a:t>
            </a:r>
          </a:p>
          <a:p>
            <a:r>
              <a:rPr lang="en-US" dirty="0" err="1" smtClean="0"/>
              <a:t>Colorimetry</a:t>
            </a:r>
            <a:r>
              <a:rPr lang="en-US" dirty="0" smtClean="0"/>
              <a:t>, </a:t>
            </a:r>
            <a:r>
              <a:rPr lang="en-US" dirty="0"/>
              <a:t>spectrophotometry, </a:t>
            </a:r>
            <a:r>
              <a:rPr lang="en-US" dirty="0" smtClean="0"/>
              <a:t>and thin layer chromatography</a:t>
            </a:r>
          </a:p>
          <a:p>
            <a:r>
              <a:rPr lang="en-US" dirty="0"/>
              <a:t>experienced analytical </a:t>
            </a:r>
            <a:r>
              <a:rPr lang="en-US" dirty="0" smtClean="0"/>
              <a:t>toxicologist</a:t>
            </a:r>
          </a:p>
          <a:p>
            <a:r>
              <a:rPr lang="en-US" dirty="0" err="1" smtClean="0"/>
              <a:t>Adv</a:t>
            </a:r>
            <a:r>
              <a:rPr lang="en-US" dirty="0" smtClean="0"/>
              <a:t> facility - immunoassay</a:t>
            </a:r>
            <a:r>
              <a:rPr lang="en-US" dirty="0"/>
              <a:t>, gas chromatography, mass spectrometry, </a:t>
            </a:r>
            <a:r>
              <a:rPr lang="en-US" dirty="0" smtClean="0"/>
              <a:t>high performance liquid </a:t>
            </a:r>
            <a:r>
              <a:rPr lang="en-US" dirty="0"/>
              <a:t>chromatography, and atomic </a:t>
            </a:r>
            <a:r>
              <a:rPr lang="en-US" dirty="0" smtClean="0"/>
              <a:t>absorption spectrophotometry</a:t>
            </a:r>
          </a:p>
          <a:p>
            <a:r>
              <a:rPr lang="en-US" dirty="0" smtClean="0"/>
              <a:t>List of </a:t>
            </a:r>
            <a:r>
              <a:rPr lang="en-US" dirty="0" err="1" smtClean="0"/>
              <a:t>equipments</a:t>
            </a:r>
            <a:r>
              <a:rPr lang="en-US" dirty="0" smtClean="0"/>
              <a:t> &amp; procedures – sec 4</a:t>
            </a:r>
            <a:endParaRPr lang="en-US" dirty="0"/>
          </a:p>
        </p:txBody>
      </p:sp>
    </p:spTree>
    <p:extLst>
      <p:ext uri="{BB962C8B-B14F-4D97-AF65-F5344CB8AC3E}">
        <p14:creationId xmlns:p14="http://schemas.microsoft.com/office/powerpoint/2010/main" xmlns="" val="2211849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Toxicological Unit</a:t>
            </a:r>
            <a:endParaRPr lang="en-US" dirty="0"/>
          </a:p>
        </p:txBody>
      </p:sp>
      <p:sp>
        <p:nvSpPr>
          <p:cNvPr id="3" name="Content Placeholder 2"/>
          <p:cNvSpPr>
            <a:spLocks noGrp="1"/>
          </p:cNvSpPr>
          <p:nvPr>
            <p:ph idx="1"/>
          </p:nvPr>
        </p:nvSpPr>
        <p:spPr/>
        <p:txBody>
          <a:bodyPr/>
          <a:lstStyle/>
          <a:p>
            <a:r>
              <a:rPr lang="en-US" dirty="0" smtClean="0"/>
              <a:t>Emergency, ICU, Wards</a:t>
            </a:r>
            <a:endParaRPr lang="en-US" dirty="0"/>
          </a:p>
        </p:txBody>
      </p:sp>
    </p:spTree>
    <p:extLst>
      <p:ext uri="{BB962C8B-B14F-4D97-AF65-F5344CB8AC3E}">
        <p14:creationId xmlns:p14="http://schemas.microsoft.com/office/powerpoint/2010/main" xmlns="" val="3677634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a </a:t>
            </a:r>
            <a:r>
              <a:rPr lang="en-US" dirty="0" err="1"/>
              <a:t>centre</a:t>
            </a:r>
            <a:r>
              <a:rPr lang="en-US" dirty="0"/>
              <a:t> becomes operational</a:t>
            </a:r>
          </a:p>
        </p:txBody>
      </p:sp>
      <p:sp>
        <p:nvSpPr>
          <p:cNvPr id="3" name="Content Placeholder 2"/>
          <p:cNvSpPr>
            <a:spLocks noGrp="1"/>
          </p:cNvSpPr>
          <p:nvPr>
            <p:ph idx="1"/>
          </p:nvPr>
        </p:nvSpPr>
        <p:spPr/>
        <p:txBody>
          <a:bodyPr>
            <a:normAutofit/>
          </a:bodyPr>
          <a:lstStyle/>
          <a:p>
            <a:r>
              <a:rPr lang="en-US" dirty="0"/>
              <a:t>obtain certain essential literature (see section 9</a:t>
            </a:r>
            <a:r>
              <a:rPr lang="en-US" dirty="0" smtClean="0"/>
              <a:t>)</a:t>
            </a:r>
          </a:p>
          <a:p>
            <a:r>
              <a:rPr lang="en-US" dirty="0"/>
              <a:t>provide basic training for the </a:t>
            </a:r>
            <a:r>
              <a:rPr lang="en-US" dirty="0" smtClean="0"/>
              <a:t>staff</a:t>
            </a:r>
          </a:p>
          <a:p>
            <a:r>
              <a:rPr lang="en-US" dirty="0"/>
              <a:t>print forms (in the local language) for collecting information on </a:t>
            </a:r>
            <a:r>
              <a:rPr lang="en-US" dirty="0" smtClean="0"/>
              <a:t>local commercial </a:t>
            </a:r>
            <a:r>
              <a:rPr lang="en-US" dirty="0"/>
              <a:t>products and for recording enquiries to the </a:t>
            </a:r>
            <a:r>
              <a:rPr lang="en-US" dirty="0" err="1"/>
              <a:t>centre</a:t>
            </a:r>
            <a:r>
              <a:rPr lang="en-US" dirty="0"/>
              <a:t>, </a:t>
            </a:r>
            <a:r>
              <a:rPr lang="en-US" dirty="0" smtClean="0"/>
              <a:t>with provision </a:t>
            </a:r>
            <a:r>
              <a:rPr lang="en-US" dirty="0"/>
              <a:t>for </a:t>
            </a:r>
            <a:r>
              <a:rPr lang="en-US" dirty="0" smtClean="0"/>
              <a:t>follow up of </a:t>
            </a:r>
            <a:r>
              <a:rPr lang="en-US" dirty="0"/>
              <a:t>calls and cases (see Section 8</a:t>
            </a:r>
            <a:r>
              <a:rPr lang="en-US" dirty="0" smtClean="0"/>
              <a:t>)</a:t>
            </a:r>
          </a:p>
          <a:p>
            <a:r>
              <a:rPr lang="en-US" dirty="0"/>
              <a:t>begin compiling files on the </a:t>
            </a:r>
            <a:r>
              <a:rPr lang="en-US" dirty="0" smtClean="0"/>
              <a:t>chemicals used </a:t>
            </a:r>
            <a:r>
              <a:rPr lang="en-US" dirty="0"/>
              <a:t>in local commercial products, including pharmaceuticals, on </a:t>
            </a:r>
            <a:r>
              <a:rPr lang="en-US" dirty="0" smtClean="0"/>
              <a:t>local natural </a:t>
            </a:r>
            <a:r>
              <a:rPr lang="en-US" dirty="0"/>
              <a:t>toxins, and on relevant medical and analytical services </a:t>
            </a:r>
            <a:r>
              <a:rPr lang="en-US" dirty="0" smtClean="0"/>
              <a:t>available in </a:t>
            </a:r>
            <a:r>
              <a:rPr lang="en-US" dirty="0"/>
              <a:t>the country (see below and Section 8</a:t>
            </a:r>
            <a:r>
              <a:rPr lang="en-US" dirty="0" smtClean="0"/>
              <a:t>).</a:t>
            </a:r>
          </a:p>
          <a:p>
            <a:endParaRPr lang="en-US" dirty="0"/>
          </a:p>
        </p:txBody>
      </p:sp>
    </p:spTree>
    <p:extLst>
      <p:ext uri="{BB962C8B-B14F-4D97-AF65-F5344CB8AC3E}">
        <p14:creationId xmlns:p14="http://schemas.microsoft.com/office/powerpoint/2010/main" xmlns="" val="2170863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Target population, publicity &amp; Access</a:t>
            </a:r>
            <a:r>
              <a:rPr lang="en-US" dirty="0" smtClean="0"/>
              <a:t/>
            </a:r>
            <a:br>
              <a:rPr lang="en-US" dirty="0" smtClean="0"/>
            </a:br>
            <a:endParaRPr lang="en-US" dirty="0"/>
          </a:p>
        </p:txBody>
      </p:sp>
      <p:sp>
        <p:nvSpPr>
          <p:cNvPr id="3" name="Content Placeholder 2"/>
          <p:cNvSpPr>
            <a:spLocks noGrp="1"/>
          </p:cNvSpPr>
          <p:nvPr>
            <p:ph idx="1"/>
          </p:nvPr>
        </p:nvSpPr>
        <p:spPr>
          <a:xfrm>
            <a:off x="457200" y="1905000"/>
            <a:ext cx="8229600" cy="4648200"/>
          </a:xfrm>
        </p:spPr>
        <p:txBody>
          <a:bodyPr>
            <a:normAutofit/>
          </a:bodyPr>
          <a:lstStyle/>
          <a:p>
            <a:r>
              <a:rPr lang="en-US" dirty="0" smtClean="0"/>
              <a:t>Telephone hotlines</a:t>
            </a:r>
          </a:p>
          <a:p>
            <a:r>
              <a:rPr lang="en-US" dirty="0" smtClean="0"/>
              <a:t>Email/web site</a:t>
            </a:r>
          </a:p>
          <a:p>
            <a:r>
              <a:rPr lang="en-US" dirty="0" smtClean="0"/>
              <a:t>Direct in person – face to face</a:t>
            </a:r>
          </a:p>
          <a:p>
            <a:r>
              <a:rPr lang="en-US" dirty="0" smtClean="0"/>
              <a:t>Written letter</a:t>
            </a:r>
          </a:p>
          <a:p>
            <a:r>
              <a:rPr lang="en-US" dirty="0" smtClean="0"/>
              <a:t>Social media</a:t>
            </a:r>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Poison Info </a:t>
            </a:r>
            <a:r>
              <a:rPr lang="en-US" b="1" dirty="0" err="1" smtClean="0">
                <a:solidFill>
                  <a:srgbClr val="7030A0"/>
                </a:solidFill>
              </a:rPr>
              <a:t>Centres</a:t>
            </a:r>
            <a:r>
              <a:rPr lang="en-US" b="1" dirty="0" smtClean="0">
                <a:solidFill>
                  <a:srgbClr val="7030A0"/>
                </a:solidFill>
              </a:rPr>
              <a:t> in India</a:t>
            </a:r>
            <a:endParaRPr lang="en-US" dirty="0">
              <a:solidFill>
                <a:srgbClr val="7030A0"/>
              </a:solidFill>
            </a:endParaRPr>
          </a:p>
        </p:txBody>
      </p:sp>
      <p:sp>
        <p:nvSpPr>
          <p:cNvPr id="3" name="Content Placeholder 2"/>
          <p:cNvSpPr>
            <a:spLocks noGrp="1"/>
          </p:cNvSpPr>
          <p:nvPr>
            <p:ph idx="1"/>
          </p:nvPr>
        </p:nvSpPr>
        <p:spPr>
          <a:xfrm>
            <a:off x="457200" y="1600200"/>
            <a:ext cx="8229600" cy="5257800"/>
          </a:xfrm>
        </p:spPr>
        <p:txBody>
          <a:bodyPr>
            <a:normAutofit fontScale="47500" lnSpcReduction="20000"/>
          </a:bodyPr>
          <a:lstStyle/>
          <a:p>
            <a:pPr marL="514350" indent="-514350">
              <a:buFont typeface="+mj-lt"/>
              <a:buAutoNum type="arabicPeriod"/>
            </a:pPr>
            <a:r>
              <a:rPr lang="en-US" sz="3600" dirty="0" smtClean="0"/>
              <a:t>CEARCH (Center for Education, Awareness and Research on Chemicals and Health) </a:t>
            </a:r>
            <a:r>
              <a:rPr lang="en-US" sz="3600" b="1" dirty="0" err="1" smtClean="0"/>
              <a:t>Supath</a:t>
            </a:r>
            <a:r>
              <a:rPr lang="en-US" sz="3600" b="1" dirty="0" smtClean="0"/>
              <a:t> II </a:t>
            </a:r>
            <a:r>
              <a:rPr lang="en-US" sz="3600" b="1" dirty="0" err="1" smtClean="0"/>
              <a:t>Vadaj</a:t>
            </a:r>
            <a:r>
              <a:rPr lang="en-US" sz="3600" b="1" dirty="0" smtClean="0"/>
              <a:t> Ashram Road </a:t>
            </a:r>
            <a:r>
              <a:rPr lang="en-US" sz="3600" b="1" dirty="0" err="1" smtClean="0"/>
              <a:t>Ahmedabad</a:t>
            </a:r>
            <a:r>
              <a:rPr lang="en-US" sz="3600" b="1" dirty="0" smtClean="0"/>
              <a:t> </a:t>
            </a:r>
            <a:r>
              <a:rPr lang="en-US" sz="3600" dirty="0" smtClean="0"/>
              <a:t>+91 79 275 53 595 +91 982 404 7400 cearchtoxicology@yahoo.com www.cearch.in </a:t>
            </a:r>
            <a:r>
              <a:rPr lang="en-US" sz="3600" u="sng" dirty="0" smtClean="0"/>
              <a:t>24hrs.</a:t>
            </a:r>
          </a:p>
          <a:p>
            <a:pPr marL="514350" indent="-514350">
              <a:buFont typeface="+mj-lt"/>
              <a:buAutoNum type="arabicPeriod"/>
            </a:pPr>
            <a:r>
              <a:rPr lang="en-US" sz="3600" dirty="0" smtClean="0"/>
              <a:t>Poison Information Centre National Institute of Occupational Health </a:t>
            </a:r>
            <a:r>
              <a:rPr lang="en-US" sz="3600" b="1" dirty="0" smtClean="0"/>
              <a:t>Mental Corner </a:t>
            </a:r>
            <a:r>
              <a:rPr lang="en-US" sz="3600" b="1" dirty="0" err="1" smtClean="0"/>
              <a:t>Meghani</a:t>
            </a:r>
            <a:r>
              <a:rPr lang="en-US" sz="3600" b="1" dirty="0" smtClean="0"/>
              <a:t> Nagar </a:t>
            </a:r>
            <a:r>
              <a:rPr lang="en-US" sz="3600" b="1" dirty="0" err="1" smtClean="0"/>
              <a:t>Ahmedabad</a:t>
            </a:r>
            <a:r>
              <a:rPr lang="en-US" sz="3600" b="1" dirty="0" smtClean="0"/>
              <a:t> </a:t>
            </a:r>
            <a:r>
              <a:rPr lang="en-US" sz="3600" dirty="0" smtClean="0"/>
              <a:t>+91 79 226 84 756/+91 79 226 86 351 +91 79 226 86 110 +91 79 226 86 330 pic_india_abad@yahoo.com 9.30-18.00, </a:t>
            </a:r>
            <a:r>
              <a:rPr lang="en-US" sz="3600" u="sng" dirty="0" smtClean="0"/>
              <a:t>Monday-Friday and 10:30-14:30 Saturday.</a:t>
            </a:r>
          </a:p>
          <a:p>
            <a:pPr marL="514350" indent="-514350">
              <a:buFont typeface="+mj-lt"/>
              <a:buAutoNum type="arabicPeriod"/>
            </a:pPr>
            <a:r>
              <a:rPr lang="en-US" sz="3600" dirty="0" smtClean="0"/>
              <a:t>Poison Control, Training and Research Centre Tower Block II First Floor </a:t>
            </a:r>
            <a:r>
              <a:rPr lang="en-US" sz="3600" b="1" dirty="0" smtClean="0"/>
              <a:t>Government General Hospital Chennai </a:t>
            </a:r>
            <a:r>
              <a:rPr lang="en-US" sz="3600" dirty="0" smtClean="0"/>
              <a:t>+44 25 30 59 69 +91 44 253 05 115 +91 44 253 05 757 pctrc2010@gmail.com </a:t>
            </a:r>
            <a:r>
              <a:rPr lang="en-US" sz="3600" u="sng" dirty="0" smtClean="0"/>
              <a:t>24hrs</a:t>
            </a:r>
          </a:p>
          <a:p>
            <a:pPr marL="514350" indent="-514350">
              <a:buFont typeface="+mj-lt"/>
              <a:buAutoNum type="arabicPeriod"/>
            </a:pPr>
            <a:r>
              <a:rPr lang="en-US" sz="3600" dirty="0" smtClean="0"/>
              <a:t>Poison Control Centre </a:t>
            </a:r>
            <a:r>
              <a:rPr lang="en-US" sz="3600" b="1" dirty="0" smtClean="0"/>
              <a:t>Amrita Institute of Medical Sciences &amp; Research Cochin</a:t>
            </a:r>
            <a:r>
              <a:rPr lang="en-US" sz="3600" dirty="0" smtClean="0"/>
              <a:t> +91 484 400 8056/+91 484 285 6034/+91 484 400 1234 +91 484 280 20 20 +91 98 952 82 388 toxicology@aims.amrita.edu; poisonunit@aims.amrita.edu; toxlab@aims.amrita.edu www.aimshospital.org </a:t>
            </a:r>
            <a:r>
              <a:rPr lang="en-US" sz="3600" u="sng" dirty="0" smtClean="0"/>
              <a:t>24hrs</a:t>
            </a:r>
          </a:p>
          <a:p>
            <a:pPr marL="514350" indent="-514350">
              <a:buFont typeface="+mj-lt"/>
              <a:buAutoNum type="arabicPeriod"/>
            </a:pPr>
            <a:r>
              <a:rPr lang="en-US" sz="3600" dirty="0" smtClean="0"/>
              <a:t> India National Poisons Information Centre </a:t>
            </a:r>
            <a:r>
              <a:rPr lang="en-US" sz="3600" b="1" dirty="0" smtClean="0"/>
              <a:t>All India Institute of Medical Sciences Ansari Nagar New </a:t>
            </a:r>
            <a:r>
              <a:rPr lang="en-US" sz="3600" b="1" dirty="0" err="1" smtClean="0"/>
              <a:t>Dehli</a:t>
            </a:r>
            <a:r>
              <a:rPr lang="en-US" sz="3600" dirty="0" smtClean="0"/>
              <a:t> +91 112 659 36 77 </a:t>
            </a:r>
            <a:r>
              <a:rPr lang="en-US" dirty="0" smtClean="0"/>
              <a:t>or +91 112 658 93 91 </a:t>
            </a:r>
            <a:r>
              <a:rPr lang="en-US" u="sng" dirty="0" smtClean="0"/>
              <a:t>24hrs.</a:t>
            </a:r>
            <a:r>
              <a:rPr lang="en-US" dirty="0" smtClean="0"/>
              <a:t> </a:t>
            </a:r>
          </a:p>
          <a:p>
            <a:pPr marL="514350" indent="-514350">
              <a:buFont typeface="+mj-lt"/>
              <a:buAutoNum type="arabicPeriod"/>
            </a:pPr>
            <a:r>
              <a:rPr lang="en-US" sz="3600" dirty="0" smtClean="0"/>
              <a:t>Poison Information Centre, JSS Hospital, Mysore. Karnataka. Telephone: +91-821- 2335577, Fax: +91-821-2548356. </a:t>
            </a:r>
            <a:r>
              <a:rPr lang="en-US" sz="3600" dirty="0" smtClean="0">
                <a:hlinkClick r:id="rId2"/>
              </a:rPr>
              <a:t>pic.jsscp@jssuni.edu.in</a:t>
            </a:r>
            <a:r>
              <a:rPr lang="en-US" sz="3600" dirty="0" smtClean="0"/>
              <a:t> </a:t>
            </a:r>
            <a:r>
              <a:rPr lang="en-US" sz="3600" dirty="0" smtClean="0">
                <a:hlinkClick r:id="rId3"/>
              </a:rPr>
              <a:t>www.picjsscpm.jssuni.edu.in</a:t>
            </a:r>
            <a:endParaRPr lang="en-US" sz="3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fontScale="90000"/>
          </a:bodyPr>
          <a:lstStyle/>
          <a:p>
            <a:r>
              <a:rPr lang="en-US" b="1" dirty="0" smtClean="0">
                <a:solidFill>
                  <a:srgbClr val="7030A0"/>
                </a:solidFill>
              </a:rPr>
              <a:t>INTOX Data Management System - Component databases</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dirty="0" smtClean="0"/>
              <a:t>compilation of databases for enquiries, substances and products</a:t>
            </a:r>
          </a:p>
          <a:p>
            <a:pPr>
              <a:buNone/>
            </a:pPr>
            <a:r>
              <a:rPr lang="en-US" b="1" dirty="0" smtClean="0"/>
              <a:t>1. Enquiries database:-</a:t>
            </a:r>
            <a:r>
              <a:rPr lang="en-US" dirty="0" smtClean="0"/>
              <a:t>This is called the Communications Explorer in the INTOX system. The Communications Explorer employs a standard format (Communication Record), controlled, defined terminology (Authority Lists) and internationally harmonized classification schemes (Use/Function Classification, Poisoning Severity Score). These features make it possible to compare data collected by different centers, both within the same country and internationally.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lstStyle/>
          <a:p>
            <a:pPr>
              <a:buNone/>
            </a:pPr>
            <a:r>
              <a:rPr lang="en-US" dirty="0" smtClean="0"/>
              <a:t>2. Communication record Form</a:t>
            </a:r>
          </a:p>
          <a:p>
            <a:pPr>
              <a:buNone/>
            </a:pPr>
            <a:endParaRPr lang="en-US" dirty="0" smtClean="0"/>
          </a:p>
          <a:p>
            <a:pPr>
              <a:buNone/>
            </a:pPr>
            <a:endParaRPr lang="en-US" dirty="0" smtClean="0"/>
          </a:p>
          <a:p>
            <a:pPr>
              <a:buNone/>
            </a:pPr>
            <a:endParaRPr lang="en-US" dirty="0" smtClean="0"/>
          </a:p>
          <a:p>
            <a:pPr>
              <a:buNone/>
            </a:pPr>
            <a:r>
              <a:rPr lang="en-US" b="1" dirty="0" smtClean="0"/>
              <a:t>Your call to NPIC shall help in</a:t>
            </a:r>
            <a:endParaRPr lang="en-US" dirty="0" smtClean="0"/>
          </a:p>
          <a:p>
            <a:r>
              <a:rPr lang="en-US" dirty="0" smtClean="0"/>
              <a:t>        Studying the pattern of poisoning in your area.</a:t>
            </a:r>
          </a:p>
          <a:p>
            <a:r>
              <a:rPr lang="en-US" dirty="0" smtClean="0"/>
              <a:t>        Developing a prevention </a:t>
            </a:r>
            <a:r>
              <a:rPr lang="en-US" dirty="0" err="1" smtClean="0"/>
              <a:t>programme</a:t>
            </a:r>
            <a:r>
              <a:rPr lang="en-US" dirty="0" smtClean="0"/>
              <a:t>.</a:t>
            </a:r>
          </a:p>
          <a:p>
            <a:pPr>
              <a:buNone/>
            </a:pP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jpg"/>
          <p:cNvPicPr>
            <a:picLocks noGrp="1" noChangeAspect="1"/>
          </p:cNvPicPr>
          <p:nvPr>
            <p:ph idx="1"/>
          </p:nvPr>
        </p:nvPicPr>
        <p:blipFill>
          <a:blip r:embed="rId2"/>
          <a:stretch>
            <a:fillRect/>
          </a:stretch>
        </p:blipFill>
        <p:spPr>
          <a:xfrm>
            <a:off x="1219200" y="152400"/>
            <a:ext cx="4876800" cy="670560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png"/>
          <p:cNvPicPr>
            <a:picLocks noGrp="1" noChangeAspect="1"/>
          </p:cNvPicPr>
          <p:nvPr>
            <p:ph idx="1"/>
          </p:nvPr>
        </p:nvPicPr>
        <p:blipFill>
          <a:blip r:embed="rId2"/>
          <a:stretch>
            <a:fillRect/>
          </a:stretch>
        </p:blipFill>
        <p:spPr>
          <a:xfrm>
            <a:off x="1905000" y="0"/>
            <a:ext cx="4219261" cy="685800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2.png"/>
          <p:cNvPicPr>
            <a:picLocks noGrp="1" noChangeAspect="1"/>
          </p:cNvPicPr>
          <p:nvPr>
            <p:ph idx="1"/>
          </p:nvPr>
        </p:nvPicPr>
        <p:blipFill>
          <a:blip r:embed="rId2"/>
          <a:stretch>
            <a:fillRect/>
          </a:stretch>
        </p:blipFill>
        <p:spPr>
          <a:xfrm>
            <a:off x="2514600" y="433622"/>
            <a:ext cx="3581400" cy="6275334"/>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solidFill>
                  <a:srgbClr val="7030A0"/>
                </a:solidFill>
              </a:rPr>
              <a:t>What Is a poisons centre?</a:t>
            </a:r>
            <a:endParaRPr lang="en-US" sz="5400" dirty="0">
              <a:solidFill>
                <a:srgbClr val="7030A0"/>
              </a:solidFill>
            </a:endParaRPr>
          </a:p>
        </p:txBody>
      </p:sp>
      <p:sp>
        <p:nvSpPr>
          <p:cNvPr id="3" name="Content Placeholder 2"/>
          <p:cNvSpPr>
            <a:spLocks noGrp="1"/>
          </p:cNvSpPr>
          <p:nvPr>
            <p:ph idx="1"/>
          </p:nvPr>
        </p:nvSpPr>
        <p:spPr/>
        <p:txBody>
          <a:bodyPr>
            <a:normAutofit lnSpcReduction="10000"/>
          </a:bodyPr>
          <a:lstStyle/>
          <a:p>
            <a:r>
              <a:rPr lang="en-US" dirty="0"/>
              <a:t>The poison information </a:t>
            </a:r>
            <a:r>
              <a:rPr lang="en-US" dirty="0" err="1"/>
              <a:t>centre</a:t>
            </a:r>
            <a:r>
              <a:rPr lang="en-US" dirty="0"/>
              <a:t> is a specialized unit providing </a:t>
            </a:r>
            <a:r>
              <a:rPr lang="en-US" dirty="0" smtClean="0"/>
              <a:t>information on </a:t>
            </a:r>
            <a:r>
              <a:rPr lang="en-US" dirty="0"/>
              <a:t>poisoning, in principle to the whole community. </a:t>
            </a:r>
            <a:endParaRPr lang="en-US" dirty="0" smtClean="0"/>
          </a:p>
          <a:p>
            <a:r>
              <a:rPr lang="en-US" dirty="0" smtClean="0"/>
              <a:t>Its </a:t>
            </a:r>
            <a:r>
              <a:rPr lang="en-US" dirty="0"/>
              <a:t>main </a:t>
            </a:r>
            <a:r>
              <a:rPr lang="en-US" dirty="0" smtClean="0"/>
              <a:t>functions</a:t>
            </a:r>
          </a:p>
          <a:p>
            <a:pPr marL="731520" lvl="1" indent="-457200">
              <a:buFont typeface="+mj-lt"/>
              <a:buAutoNum type="arabicParenR"/>
            </a:pPr>
            <a:r>
              <a:rPr lang="en-US" dirty="0" smtClean="0"/>
              <a:t>provision </a:t>
            </a:r>
            <a:r>
              <a:rPr lang="en-US" dirty="0"/>
              <a:t>of toxicological information and advice, management </a:t>
            </a:r>
            <a:r>
              <a:rPr lang="en-US" dirty="0" smtClean="0"/>
              <a:t>of poisoning </a:t>
            </a:r>
            <a:r>
              <a:rPr lang="en-US" dirty="0"/>
              <a:t>cases, </a:t>
            </a:r>
          </a:p>
          <a:p>
            <a:pPr marL="731520" lvl="1" indent="-457200">
              <a:buFont typeface="+mj-lt"/>
              <a:buAutoNum type="arabicParenR"/>
            </a:pPr>
            <a:r>
              <a:rPr lang="en-US" dirty="0"/>
              <a:t>provision of laboratory analytical </a:t>
            </a:r>
            <a:r>
              <a:rPr lang="en-US" dirty="0" smtClean="0"/>
              <a:t>services</a:t>
            </a:r>
          </a:p>
          <a:p>
            <a:pPr marL="731520" lvl="1" indent="-457200">
              <a:buFont typeface="+mj-lt"/>
              <a:buAutoNum type="arabicParenR"/>
            </a:pPr>
            <a:r>
              <a:rPr lang="en-US" dirty="0" err="1" smtClean="0"/>
              <a:t>toxicovigilance</a:t>
            </a:r>
            <a:r>
              <a:rPr lang="en-US" dirty="0" smtClean="0"/>
              <a:t> activities - development, implementation, and evaluation </a:t>
            </a:r>
            <a:r>
              <a:rPr lang="en-US" dirty="0"/>
              <a:t>of measures for </a:t>
            </a:r>
            <a:r>
              <a:rPr lang="en-US" dirty="0" smtClean="0"/>
              <a:t>the prevention </a:t>
            </a:r>
            <a:r>
              <a:rPr lang="en-US" dirty="0"/>
              <a:t>of poisoning. </a:t>
            </a:r>
          </a:p>
          <a:p>
            <a:pPr marL="731520" lvl="1" indent="-457200">
              <a:buFont typeface="+mj-lt"/>
              <a:buAutoNum type="arabicParenR"/>
            </a:pPr>
            <a:r>
              <a:rPr lang="en-US" dirty="0" smtClean="0"/>
              <a:t>research, </a:t>
            </a:r>
            <a:r>
              <a:rPr lang="en-US" dirty="0"/>
              <a:t>education and training in </a:t>
            </a:r>
            <a:r>
              <a:rPr lang="en-US" dirty="0" smtClean="0"/>
              <a:t>the prevention </a:t>
            </a:r>
            <a:r>
              <a:rPr lang="en-US" dirty="0"/>
              <a:t>and treatment of poisoning</a:t>
            </a:r>
            <a:r>
              <a:rPr lang="en-US" dirty="0" smtClean="0"/>
              <a:t>.</a:t>
            </a:r>
          </a:p>
          <a:p>
            <a:pPr marL="731520" lvl="1" indent="-457200">
              <a:buFont typeface="+mj-lt"/>
              <a:buAutoNum type="arabicParenR"/>
            </a:pPr>
            <a:r>
              <a:rPr lang="en-US" dirty="0" smtClean="0"/>
              <a:t>developing </a:t>
            </a:r>
            <a:r>
              <a:rPr lang="en-US" dirty="0"/>
              <a:t>contingency plans </a:t>
            </a:r>
            <a:r>
              <a:rPr lang="en-US" dirty="0" smtClean="0"/>
              <a:t>for responding to </a:t>
            </a:r>
            <a:r>
              <a:rPr lang="en-US" dirty="0"/>
              <a:t>chemical disasters, </a:t>
            </a:r>
            <a:endParaRPr lang="en-US" dirty="0" smtClean="0"/>
          </a:p>
          <a:p>
            <a:pPr marL="731520" lvl="1" indent="-457200">
              <a:buFont typeface="+mj-lt"/>
              <a:buAutoNum type="arabicParenR"/>
            </a:pPr>
            <a:r>
              <a:rPr lang="en-US" dirty="0" smtClean="0"/>
              <a:t>in </a:t>
            </a:r>
            <a:r>
              <a:rPr lang="en-US" dirty="0"/>
              <a:t>monitoring the adverse effects </a:t>
            </a:r>
            <a:r>
              <a:rPr lang="en-US" dirty="0" smtClean="0"/>
              <a:t>of drugs</a:t>
            </a:r>
            <a:r>
              <a:rPr lang="en-US" dirty="0"/>
              <a:t>, and in handling problems of substance abuse.</a:t>
            </a: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buNone/>
            </a:pPr>
            <a:r>
              <a:rPr lang="en-US" b="1" dirty="0" smtClean="0"/>
              <a:t>3.Data analysis:-      </a:t>
            </a:r>
            <a:r>
              <a:rPr lang="en-US" dirty="0" smtClean="0"/>
              <a:t>Details of enquiries and cases that have been logged in the Communications Explorer can be </a:t>
            </a:r>
            <a:r>
              <a:rPr lang="en-US" dirty="0" err="1" smtClean="0"/>
              <a:t>analysed</a:t>
            </a:r>
            <a:r>
              <a:rPr lang="en-US" dirty="0" smtClean="0"/>
              <a:t> for clinical, scientific or administrative purposes. Reports can be produced for any time interval, using either pre-set reports provided with the system or user-defined reports. Thus, when a government ministry asks the poisons centre how many calls it has had about exposure to a substance and whether these exposures were accidental or intentional, the INTOX Data Management System can retrieve and present this information.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Substances database</a:t>
            </a:r>
            <a:br>
              <a:rPr lang="en-US" b="1" dirty="0" smtClean="0">
                <a:solidFill>
                  <a:srgbClr val="7030A0"/>
                </a:solidFill>
              </a:rPr>
            </a:br>
            <a:endParaRPr lang="en-US" dirty="0">
              <a:solidFill>
                <a:srgbClr val="7030A0"/>
              </a:solidFill>
            </a:endParaRPr>
          </a:p>
        </p:txBody>
      </p:sp>
      <p:sp>
        <p:nvSpPr>
          <p:cNvPr id="3" name="Content Placeholder 2"/>
          <p:cNvSpPr>
            <a:spLocks noGrp="1"/>
          </p:cNvSpPr>
          <p:nvPr>
            <p:ph idx="1"/>
          </p:nvPr>
        </p:nvSpPr>
        <p:spPr/>
        <p:txBody>
          <a:bodyPr>
            <a:normAutofit/>
          </a:bodyPr>
          <a:lstStyle/>
          <a:p>
            <a:r>
              <a:rPr lang="en-US" dirty="0" smtClean="0"/>
              <a:t>The substances database is contained within the Agents Explorer component of the INTOX system. Separate, structured record formats are provided for chemicals, pharmaceuticals, plants, animals, fungi, bacteria and algae. Information can be written or pasted into the records and images can also be included. Part of the process of compiling the database involves establishing the preferred name and synonyms for each substance. This provides the means for ensuring consistency in data entry on cases of exposure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a:lnSpc>
                <a:spcPct val="250000"/>
              </a:lnSpc>
            </a:pPr>
            <a:r>
              <a:rPr lang="en-US" dirty="0" smtClean="0"/>
              <a:t>The INTOX Data Management System is developed and maintained by the </a:t>
            </a:r>
            <a:r>
              <a:rPr lang="en-US" u="sng" dirty="0" smtClean="0"/>
              <a:t>Canadian Centre for Occupational Health and Safety </a:t>
            </a:r>
            <a:r>
              <a:rPr lang="en-US" dirty="0" smtClean="0"/>
              <a:t>(CCOHS) in partnership with </a:t>
            </a:r>
            <a:r>
              <a:rPr lang="en-US" u="sng" dirty="0" smtClean="0"/>
              <a:t>WHO.</a:t>
            </a:r>
            <a:endParaRPr lang="en-US" u="sn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a:bodyPr>
          <a:lstStyle/>
          <a:p>
            <a:r>
              <a:rPr lang="en-US" dirty="0" smtClean="0"/>
              <a:t>The INTOX Data Management System is flexible and can be adapted to a centre's specific needs, for example, to comply with national data collection requirements. An example of the use of this system for poisons centre reporting can be seen on the web site of the </a:t>
            </a:r>
            <a:r>
              <a:rPr lang="en-US" u="sng" dirty="0" smtClean="0"/>
              <a:t>Centro de </a:t>
            </a:r>
            <a:r>
              <a:rPr lang="en-US" u="sng" dirty="0" err="1" smtClean="0"/>
              <a:t>Información</a:t>
            </a:r>
            <a:r>
              <a:rPr lang="en-US" u="sng" dirty="0" smtClean="0"/>
              <a:t> </a:t>
            </a:r>
            <a:r>
              <a:rPr lang="en-US" u="sng" dirty="0" err="1" smtClean="0"/>
              <a:t>Toxicológica</a:t>
            </a:r>
            <a:r>
              <a:rPr lang="en-US" u="sng" dirty="0" smtClean="0"/>
              <a:t> Universidad </a:t>
            </a:r>
            <a:r>
              <a:rPr lang="en-US" u="sng" dirty="0" err="1" smtClean="0"/>
              <a:t>Católica</a:t>
            </a:r>
            <a:r>
              <a:rPr lang="en-US" u="sng" dirty="0" smtClean="0"/>
              <a:t> de Chile</a:t>
            </a:r>
            <a:r>
              <a:rPr lang="en-US" dirty="0" smtClean="0"/>
              <a:t> (CITUC)</a:t>
            </a:r>
          </a:p>
          <a:p>
            <a:r>
              <a:rPr lang="en-US" dirty="0" smtClean="0"/>
              <a:t>Currently 17 poisons </a:t>
            </a:r>
            <a:r>
              <a:rPr lang="en-US" dirty="0" err="1" smtClean="0"/>
              <a:t>centres</a:t>
            </a:r>
            <a:r>
              <a:rPr lang="en-US" dirty="0" smtClean="0"/>
              <a:t> in 12 countries are using the system</a:t>
            </a:r>
          </a:p>
          <a:p>
            <a:r>
              <a:rPr lang="en-US" dirty="0" smtClean="0"/>
              <a:t>An INTOX users group meets periodically to discuss system developments and joint projects. There is also a technical support group that can provide training and advice on the use of the system.</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You will be attended on telephone by a Poison Information Consultant who will ask all relevant details including your name, affiliation, telephone number, patient’s age and sex, product involved, signs and symptoms and treatment provided.  Please </a:t>
            </a:r>
            <a:r>
              <a:rPr lang="en-US" dirty="0" err="1" smtClean="0"/>
              <a:t>donot</a:t>
            </a:r>
            <a:r>
              <a:rPr lang="en-US" dirty="0" smtClean="0"/>
              <a:t> be hesitant in divulging the information as it helps the consultant to assess a case. Proper management plays a vital role in poisoning cases.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Try to take an exact history and make sure you know all the relevant details especially the product consumed, its constituents, the amount ingested and the time elapsed. It will aid in diagnosis and proper management</a:t>
            </a:r>
          </a:p>
          <a:p>
            <a:r>
              <a:rPr lang="en-US" dirty="0" smtClean="0"/>
              <a:t>  You will get precise and concise information on the product involved, likely signs and symptoms, pre-hospital treatment, supportive and symptomatic care, antidotal therapy including dosage and availability.</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t>NPIC has readymade information cards covering signs and symptoms, </a:t>
            </a:r>
            <a:r>
              <a:rPr lang="en-US" sz="2700" b="1" dirty="0" err="1" smtClean="0"/>
              <a:t>prehospital</a:t>
            </a:r>
            <a:r>
              <a:rPr lang="en-US" sz="2700" b="1" dirty="0" smtClean="0"/>
              <a:t> and hospital management protocols including therapeutic drugs and antidote dosing schedule.</a:t>
            </a:r>
            <a:endParaRPr lang="en-US" dirty="0"/>
          </a:p>
        </p:txBody>
      </p:sp>
      <p:sp>
        <p:nvSpPr>
          <p:cNvPr id="3" name="Content Placeholder 2"/>
          <p:cNvSpPr>
            <a:spLocks noGrp="1"/>
          </p:cNvSpPr>
          <p:nvPr>
            <p:ph idx="1"/>
          </p:nvPr>
        </p:nvSpPr>
        <p:spPr>
          <a:xfrm>
            <a:off x="1435608" y="2133600"/>
            <a:ext cx="7498080" cy="4267200"/>
          </a:xfrm>
        </p:spPr>
        <p:txBody>
          <a:bodyPr>
            <a:normAutofit fontScale="85000" lnSpcReduction="10000"/>
          </a:bodyPr>
          <a:lstStyle/>
          <a:p>
            <a:pPr>
              <a:buNone/>
            </a:pPr>
            <a:r>
              <a:rPr lang="en-US" sz="3600" b="1" u="sng" dirty="0" smtClean="0"/>
              <a:t>Poison Management cards* are available on :</a:t>
            </a:r>
            <a:endParaRPr lang="en-US" sz="3600" u="sng" dirty="0" smtClean="0"/>
          </a:p>
          <a:p>
            <a:r>
              <a:rPr lang="en-US" dirty="0" err="1" smtClean="0"/>
              <a:t>Organophosphat</a:t>
            </a:r>
            <a:r>
              <a:rPr lang="en-US" dirty="0" smtClean="0"/>
              <a:t> ,    </a:t>
            </a:r>
            <a:r>
              <a:rPr lang="en-US" dirty="0" err="1" smtClean="0"/>
              <a:t>Carbamates</a:t>
            </a:r>
            <a:r>
              <a:rPr lang="en-US" dirty="0" smtClean="0"/>
              <a:t>,	          </a:t>
            </a:r>
            <a:r>
              <a:rPr lang="en-US" dirty="0" err="1" smtClean="0"/>
              <a:t>Organochlorines</a:t>
            </a:r>
            <a:endParaRPr lang="en-US" dirty="0" smtClean="0"/>
          </a:p>
          <a:p>
            <a:r>
              <a:rPr lang="en-US" dirty="0" err="1" smtClean="0"/>
              <a:t>Aluminium</a:t>
            </a:r>
            <a:r>
              <a:rPr lang="en-US" dirty="0" smtClean="0"/>
              <a:t> </a:t>
            </a:r>
            <a:r>
              <a:rPr lang="en-US" dirty="0" err="1" smtClean="0"/>
              <a:t>phosphide</a:t>
            </a:r>
            <a:r>
              <a:rPr lang="en-US" dirty="0" smtClean="0"/>
              <a:t>  Ethylene </a:t>
            </a:r>
            <a:r>
              <a:rPr lang="en-US" dirty="0" err="1" smtClean="0"/>
              <a:t>dibromide</a:t>
            </a:r>
            <a:r>
              <a:rPr lang="en-US" dirty="0" smtClean="0"/>
              <a:t>          </a:t>
            </a:r>
            <a:r>
              <a:rPr lang="en-US" dirty="0" err="1" smtClean="0"/>
              <a:t>Pyrethroids</a:t>
            </a:r>
            <a:endParaRPr lang="en-US" dirty="0" smtClean="0"/>
          </a:p>
          <a:p>
            <a:r>
              <a:rPr lang="en-US" dirty="0" smtClean="0"/>
              <a:t>Corrosives                        </a:t>
            </a:r>
            <a:r>
              <a:rPr lang="en-US" dirty="0" err="1" smtClean="0"/>
              <a:t>Rodenticides</a:t>
            </a:r>
            <a:r>
              <a:rPr lang="en-US" dirty="0" smtClean="0"/>
              <a:t>	</a:t>
            </a:r>
          </a:p>
          <a:p>
            <a:r>
              <a:rPr lang="en-US" dirty="0" smtClean="0"/>
              <a:t>Benzodiazepines         </a:t>
            </a:r>
            <a:r>
              <a:rPr lang="en-US" dirty="0" err="1" smtClean="0"/>
              <a:t>Tricyclic</a:t>
            </a:r>
            <a:r>
              <a:rPr lang="en-US" dirty="0" smtClean="0"/>
              <a:t> antidepressants	</a:t>
            </a:r>
            <a:r>
              <a:rPr lang="en-US" dirty="0" err="1" smtClean="0"/>
              <a:t>Phenytoin</a:t>
            </a:r>
            <a:endParaRPr lang="en-US" dirty="0" smtClean="0"/>
          </a:p>
          <a:p>
            <a:r>
              <a:rPr lang="en-US" dirty="0" smtClean="0"/>
              <a:t>Copper </a:t>
            </a:r>
            <a:r>
              <a:rPr lang="en-US" dirty="0" err="1" smtClean="0"/>
              <a:t>sulfat</a:t>
            </a:r>
            <a:endParaRPr lang="en-US" dirty="0" smtClean="0"/>
          </a:p>
          <a:p>
            <a:r>
              <a:rPr lang="en-US" dirty="0" err="1" smtClean="0"/>
              <a:t>Opioid</a:t>
            </a:r>
            <a:r>
              <a:rPr lang="en-US" dirty="0" smtClean="0"/>
              <a:t>              	      Scorpion sting		Methanol</a:t>
            </a:r>
          </a:p>
          <a:p>
            <a:r>
              <a:rPr lang="en-US" dirty="0" smtClean="0"/>
              <a:t>Carbon monoxide	      </a:t>
            </a:r>
            <a:r>
              <a:rPr lang="en-US" dirty="0" err="1" smtClean="0"/>
              <a:t>Paracetamol</a:t>
            </a:r>
            <a:r>
              <a:rPr lang="en-US" dirty="0" smtClean="0"/>
              <a:t>		</a:t>
            </a:r>
            <a:r>
              <a:rPr lang="en-US" dirty="0" err="1" smtClean="0"/>
              <a:t>Datura</a:t>
            </a:r>
            <a:endParaRPr lang="en-US" dirty="0" smtClean="0"/>
          </a:p>
          <a:p>
            <a:r>
              <a:rPr lang="en-US" dirty="0" smtClean="0"/>
              <a:t>Yellow Oleander		Cyanide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Establishment of WHO Sponsored National Antidote Bank at  NPIC</a:t>
            </a:r>
            <a:endParaRPr lang="en-US" dirty="0"/>
          </a:p>
        </p:txBody>
      </p:sp>
      <p:graphicFrame>
        <p:nvGraphicFramePr>
          <p:cNvPr id="4" name="Content Placeholder 3"/>
          <p:cNvGraphicFramePr>
            <a:graphicFrameLocks noGrp="1"/>
          </p:cNvGraphicFramePr>
          <p:nvPr>
            <p:ph idx="1"/>
          </p:nvPr>
        </p:nvGraphicFramePr>
        <p:xfrm>
          <a:off x="76201" y="1600200"/>
          <a:ext cx="8991599" cy="5181600"/>
        </p:xfrm>
        <a:graphic>
          <a:graphicData uri="http://schemas.openxmlformats.org/drawingml/2006/table">
            <a:tbl>
              <a:tblPr firstRow="1" bandRow="1">
                <a:tableStyleId>{5C22544A-7EE6-4342-B048-85BDC9FD1C3A}</a:tableStyleId>
              </a:tblPr>
              <a:tblGrid>
                <a:gridCol w="3429000"/>
                <a:gridCol w="5562599"/>
              </a:tblGrid>
              <a:tr h="628650">
                <a:tc>
                  <a:txBody>
                    <a:bodyPr/>
                    <a:lstStyle/>
                    <a:p>
                      <a:pPr marL="0" marR="0" algn="just">
                        <a:lnSpc>
                          <a:spcPct val="115000"/>
                        </a:lnSpc>
                        <a:spcBef>
                          <a:spcPts val="0"/>
                        </a:spcBef>
                        <a:spcAft>
                          <a:spcPts val="1000"/>
                        </a:spcAft>
                      </a:pPr>
                      <a:r>
                        <a:rPr lang="en-US" sz="2000" b="1" dirty="0">
                          <a:latin typeface="Times New Roman"/>
                          <a:ea typeface="Times New Roman"/>
                          <a:cs typeface="Shruti"/>
                        </a:rPr>
                        <a:t>Antidote / Essential Drugs</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b="1" dirty="0">
                          <a:latin typeface="Times New Roman"/>
                          <a:ea typeface="Times New Roman"/>
                          <a:cs typeface="Shruti"/>
                        </a:rPr>
                        <a:t>Poisoning  - Indications </a:t>
                      </a:r>
                      <a:endParaRPr lang="en-US" sz="1600" dirty="0">
                        <a:latin typeface="Calibri"/>
                        <a:ea typeface="Times New Roman"/>
                        <a:cs typeface="Shruti"/>
                      </a:endParaRPr>
                    </a:p>
                  </a:txBody>
                  <a:tcPr marL="68580" marR="68580" marT="0" marB="0"/>
                </a:tc>
              </a:tr>
              <a:tr h="628650">
                <a:tc>
                  <a:txBody>
                    <a:bodyPr/>
                    <a:lstStyle/>
                    <a:p>
                      <a:pPr marL="0" marR="0" lvl="0" algn="l">
                        <a:lnSpc>
                          <a:spcPct val="115000"/>
                        </a:lnSpc>
                        <a:spcBef>
                          <a:spcPts val="0"/>
                        </a:spcBef>
                        <a:spcAft>
                          <a:spcPts val="1000"/>
                        </a:spcAft>
                      </a:pPr>
                      <a:r>
                        <a:rPr lang="en-US" sz="2000" dirty="0">
                          <a:latin typeface="Times New Roman"/>
                          <a:ea typeface="Times New Roman"/>
                          <a:cs typeface="Shruti"/>
                        </a:rPr>
                        <a:t>Atropine </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Organophosphates/Carbamates</a:t>
                      </a:r>
                      <a:endParaRPr lang="en-US" sz="1600">
                        <a:latin typeface="Calibri"/>
                        <a:ea typeface="Times New Roman"/>
                        <a:cs typeface="Shruti"/>
                      </a:endParaRPr>
                    </a:p>
                  </a:txBody>
                  <a:tcPr marL="68580" marR="68580" marT="0" marB="0"/>
                </a:tc>
              </a:tr>
              <a:tr h="628650">
                <a:tc>
                  <a:txBody>
                    <a:bodyPr/>
                    <a:lstStyle/>
                    <a:p>
                      <a:pPr marL="0" marR="0">
                        <a:lnSpc>
                          <a:spcPct val="115000"/>
                        </a:lnSpc>
                        <a:spcBef>
                          <a:spcPts val="0"/>
                        </a:spcBef>
                        <a:spcAft>
                          <a:spcPts val="1000"/>
                        </a:spcAft>
                      </a:pPr>
                      <a:r>
                        <a:rPr lang="en-US" sz="2000" dirty="0" err="1">
                          <a:latin typeface="Times New Roman"/>
                          <a:ea typeface="Times New Roman"/>
                          <a:cs typeface="Shruti"/>
                        </a:rPr>
                        <a:t>Acetylcysteine</a:t>
                      </a:r>
                      <a:r>
                        <a:rPr lang="en-US" sz="2000" dirty="0">
                          <a:latin typeface="Times New Roman"/>
                          <a:ea typeface="Times New Roman"/>
                          <a:cs typeface="Shruti"/>
                        </a:rPr>
                        <a:t> (oral &amp; IV preparations)</a:t>
                      </a:r>
                      <a:endParaRPr lang="en-US" sz="1600" dirty="0">
                        <a:latin typeface="Calibri"/>
                        <a:ea typeface="Times New Roman"/>
                        <a:cs typeface="Shruti"/>
                      </a:endParaRPr>
                    </a:p>
                  </a:txBody>
                  <a:tcPr marL="68580" marR="68580" marT="0" marB="0"/>
                </a:tc>
                <a:tc>
                  <a:txBody>
                    <a:bodyPr/>
                    <a:lstStyle/>
                    <a:p>
                      <a:pPr marL="0" marR="0">
                        <a:lnSpc>
                          <a:spcPct val="115000"/>
                        </a:lnSpc>
                        <a:spcBef>
                          <a:spcPts val="0"/>
                        </a:spcBef>
                        <a:spcAft>
                          <a:spcPts val="1000"/>
                        </a:spcAft>
                      </a:pPr>
                      <a:r>
                        <a:rPr lang="en-US" sz="2000">
                          <a:latin typeface="Times New Roman"/>
                          <a:ea typeface="Times New Roman"/>
                          <a:cs typeface="Shruti"/>
                        </a:rPr>
                        <a:t>Paracetamol</a:t>
                      </a:r>
                      <a:endParaRPr lang="en-US" sz="1600">
                        <a:latin typeface="Calibri"/>
                        <a:ea typeface="Times New Roman"/>
                        <a:cs typeface="Shruti"/>
                      </a:endParaRPr>
                    </a:p>
                  </a:txBody>
                  <a:tcPr marL="68580" marR="68580" marT="0" marB="0"/>
                </a:tc>
              </a:tr>
              <a:tr h="628650">
                <a:tc>
                  <a:txBody>
                    <a:bodyPr/>
                    <a:lstStyle/>
                    <a:p>
                      <a:pPr marL="0" marR="0" algn="just">
                        <a:lnSpc>
                          <a:spcPct val="115000"/>
                        </a:lnSpc>
                        <a:spcBef>
                          <a:spcPts val="0"/>
                        </a:spcBef>
                        <a:spcAft>
                          <a:spcPts val="1000"/>
                        </a:spcAft>
                      </a:pPr>
                      <a:r>
                        <a:rPr lang="en-US" sz="2000" dirty="0">
                          <a:latin typeface="Times New Roman"/>
                          <a:ea typeface="Times New Roman"/>
                          <a:cs typeface="Shruti"/>
                        </a:rPr>
                        <a:t>Adrenaline (epinephrine)</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Anaphylactic and anaphylactoid reactions from many poisonings or during Anti Snake Venom administration</a:t>
                      </a:r>
                      <a:endParaRPr lang="en-US" sz="1600">
                        <a:latin typeface="Calibri"/>
                        <a:ea typeface="Times New Roman"/>
                        <a:cs typeface="Shruti"/>
                      </a:endParaRPr>
                    </a:p>
                  </a:txBody>
                  <a:tcPr marL="68580" marR="68580" marT="0" marB="0"/>
                </a:tc>
              </a:tr>
              <a:tr h="495300">
                <a:tc>
                  <a:txBody>
                    <a:bodyPr/>
                    <a:lstStyle/>
                    <a:p>
                      <a:pPr marL="0" marR="0" algn="just">
                        <a:lnSpc>
                          <a:spcPct val="115000"/>
                        </a:lnSpc>
                        <a:spcBef>
                          <a:spcPts val="0"/>
                        </a:spcBef>
                        <a:spcAft>
                          <a:spcPts val="1000"/>
                        </a:spcAft>
                      </a:pPr>
                      <a:r>
                        <a:rPr lang="en-US" sz="2000" dirty="0" err="1">
                          <a:latin typeface="Times New Roman"/>
                          <a:ea typeface="Times New Roman"/>
                          <a:cs typeface="Shruti"/>
                        </a:rPr>
                        <a:t>Benzathine</a:t>
                      </a:r>
                      <a:r>
                        <a:rPr lang="en-US" sz="2000" dirty="0">
                          <a:latin typeface="Times New Roman"/>
                          <a:ea typeface="Times New Roman"/>
                          <a:cs typeface="Shruti"/>
                        </a:rPr>
                        <a:t> </a:t>
                      </a:r>
                      <a:r>
                        <a:rPr lang="en-US" sz="2000" dirty="0" err="1">
                          <a:latin typeface="Times New Roman"/>
                          <a:ea typeface="Times New Roman"/>
                          <a:cs typeface="Shruti"/>
                        </a:rPr>
                        <a:t>Penicillinne</a:t>
                      </a:r>
                      <a:r>
                        <a:rPr lang="en-US" sz="2000" dirty="0">
                          <a:latin typeface="Times New Roman"/>
                          <a:ea typeface="Times New Roman"/>
                          <a:cs typeface="Shruti"/>
                        </a:rPr>
                        <a:t> </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Mushrooms</a:t>
                      </a:r>
                      <a:endParaRPr lang="en-US" sz="1600">
                        <a:latin typeface="Calibri"/>
                        <a:ea typeface="Times New Roman"/>
                        <a:cs typeface="Shruti"/>
                      </a:endParaRPr>
                    </a:p>
                  </a:txBody>
                  <a:tcPr marL="68580" marR="68580" marT="0" marB="0"/>
                </a:tc>
              </a:tr>
              <a:tr h="533400">
                <a:tc>
                  <a:txBody>
                    <a:bodyPr/>
                    <a:lstStyle/>
                    <a:p>
                      <a:pPr marL="0" marR="0" algn="just">
                        <a:lnSpc>
                          <a:spcPct val="115000"/>
                        </a:lnSpc>
                        <a:spcBef>
                          <a:spcPts val="0"/>
                        </a:spcBef>
                        <a:spcAft>
                          <a:spcPts val="1000"/>
                        </a:spcAft>
                      </a:pPr>
                      <a:r>
                        <a:rPr lang="en-US" sz="2000" dirty="0">
                          <a:latin typeface="Times New Roman"/>
                          <a:ea typeface="Times New Roman"/>
                          <a:cs typeface="Shruti"/>
                        </a:rPr>
                        <a:t>Charcoal activated </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In a number of poisonings as an adsorbant</a:t>
                      </a:r>
                      <a:endParaRPr lang="en-US" sz="1600">
                        <a:latin typeface="Calibri"/>
                        <a:ea typeface="Times New Roman"/>
                        <a:cs typeface="Shruti"/>
                      </a:endParaRPr>
                    </a:p>
                  </a:txBody>
                  <a:tcPr marL="68580" marR="68580" marT="0" marB="0"/>
                </a:tc>
              </a:tr>
              <a:tr h="381000">
                <a:tc>
                  <a:txBody>
                    <a:bodyPr/>
                    <a:lstStyle/>
                    <a:p>
                      <a:pPr marL="0" marR="0" algn="just">
                        <a:lnSpc>
                          <a:spcPct val="115000"/>
                        </a:lnSpc>
                        <a:spcBef>
                          <a:spcPts val="0"/>
                        </a:spcBef>
                        <a:spcAft>
                          <a:spcPts val="1000"/>
                        </a:spcAft>
                      </a:pPr>
                      <a:r>
                        <a:rPr lang="en-US" sz="2000" dirty="0">
                          <a:latin typeface="Times New Roman"/>
                          <a:ea typeface="Times New Roman"/>
                          <a:cs typeface="Shruti"/>
                        </a:rPr>
                        <a:t>Calcium </a:t>
                      </a:r>
                      <a:r>
                        <a:rPr lang="en-US" sz="2000" dirty="0" err="1">
                          <a:latin typeface="Times New Roman"/>
                          <a:ea typeface="Times New Roman"/>
                          <a:cs typeface="Shruti"/>
                        </a:rPr>
                        <a:t>gluconate</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Acids</a:t>
                      </a:r>
                      <a:endParaRPr lang="en-US" sz="1600">
                        <a:latin typeface="Calibri"/>
                        <a:ea typeface="Times New Roman"/>
                        <a:cs typeface="Shruti"/>
                      </a:endParaRPr>
                    </a:p>
                  </a:txBody>
                  <a:tcPr marL="68580" marR="68580" marT="0" marB="0"/>
                </a:tc>
              </a:tr>
              <a:tr h="762000">
                <a:tc>
                  <a:txBody>
                    <a:bodyPr/>
                    <a:lstStyle/>
                    <a:p>
                      <a:pPr marL="0" marR="0" algn="just">
                        <a:lnSpc>
                          <a:spcPct val="115000"/>
                        </a:lnSpc>
                        <a:spcBef>
                          <a:spcPts val="0"/>
                        </a:spcBef>
                        <a:spcAft>
                          <a:spcPts val="1000"/>
                        </a:spcAft>
                      </a:pPr>
                      <a:r>
                        <a:rPr lang="en-US" sz="2000" dirty="0" err="1">
                          <a:latin typeface="Times New Roman"/>
                          <a:ea typeface="Times New Roman"/>
                          <a:cs typeface="Shruti"/>
                        </a:rPr>
                        <a:t>Cholestyramine</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err="1">
                          <a:latin typeface="Times New Roman"/>
                          <a:ea typeface="Times New Roman"/>
                          <a:cs typeface="Shruti"/>
                        </a:rPr>
                        <a:t>Organochlorines</a:t>
                      </a:r>
                      <a:endParaRPr lang="en-US" sz="1600" dirty="0">
                        <a:latin typeface="Calibri"/>
                        <a:ea typeface="Times New Roman"/>
                        <a:cs typeface="Shruti"/>
                      </a:endParaRPr>
                    </a:p>
                  </a:txBody>
                  <a:tcPr marL="68580" marR="68580" marT="0" marB="0"/>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467160542"/>
              </p:ext>
            </p:extLst>
          </p:nvPr>
        </p:nvGraphicFramePr>
        <p:xfrm>
          <a:off x="152400" y="609600"/>
          <a:ext cx="8915400" cy="5791200"/>
        </p:xfrm>
        <a:graphic>
          <a:graphicData uri="http://schemas.openxmlformats.org/drawingml/2006/table">
            <a:tbl>
              <a:tblPr firstRow="1" bandRow="1">
                <a:tableStyleId>{5C22544A-7EE6-4342-B048-85BDC9FD1C3A}</a:tableStyleId>
              </a:tblPr>
              <a:tblGrid>
                <a:gridCol w="3352800"/>
                <a:gridCol w="5562600"/>
              </a:tblGrid>
              <a:tr h="343679">
                <a:tc>
                  <a:txBody>
                    <a:bodyPr/>
                    <a:lstStyle/>
                    <a:p>
                      <a:pPr marL="0" marR="0" algn="just">
                        <a:lnSpc>
                          <a:spcPct val="115000"/>
                        </a:lnSpc>
                        <a:spcBef>
                          <a:spcPts val="0"/>
                        </a:spcBef>
                        <a:spcAft>
                          <a:spcPts val="1000"/>
                        </a:spcAft>
                      </a:pPr>
                      <a:r>
                        <a:rPr lang="en-US" sz="2000" b="1" dirty="0">
                          <a:latin typeface="Times New Roman"/>
                          <a:ea typeface="Times New Roman"/>
                          <a:cs typeface="Shruti"/>
                        </a:rPr>
                        <a:t>Antidote / Essential Drugs</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b="1" dirty="0">
                          <a:latin typeface="Times New Roman"/>
                          <a:ea typeface="Times New Roman"/>
                          <a:cs typeface="Shruti"/>
                        </a:rPr>
                        <a:t>Poisoning  - Indications </a:t>
                      </a:r>
                      <a:endParaRPr lang="en-US" sz="1600" dirty="0">
                        <a:latin typeface="Calibri"/>
                        <a:ea typeface="Times New Roman"/>
                        <a:cs typeface="Shruti"/>
                      </a:endParaRPr>
                    </a:p>
                  </a:txBody>
                  <a:tcPr marL="68580" marR="68580" marT="0" marB="0"/>
                </a:tc>
              </a:tr>
              <a:tr h="343679">
                <a:tc>
                  <a:txBody>
                    <a:bodyPr/>
                    <a:lstStyle/>
                    <a:p>
                      <a:pPr marL="0" marR="0" algn="just">
                        <a:lnSpc>
                          <a:spcPct val="115000"/>
                        </a:lnSpc>
                        <a:spcBef>
                          <a:spcPts val="0"/>
                        </a:spcBef>
                        <a:spcAft>
                          <a:spcPts val="1000"/>
                        </a:spcAft>
                      </a:pPr>
                      <a:r>
                        <a:rPr lang="en-US" sz="2000" dirty="0">
                          <a:latin typeface="Times New Roman"/>
                          <a:ea typeface="Times New Roman"/>
                          <a:cs typeface="Shruti"/>
                        </a:rPr>
                        <a:t>Diazepam</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a:latin typeface="Times New Roman"/>
                          <a:ea typeface="Times New Roman"/>
                          <a:cs typeface="Shruti"/>
                        </a:rPr>
                        <a:t>Convulsions</a:t>
                      </a:r>
                      <a:endParaRPr lang="en-US" sz="1600" dirty="0">
                        <a:latin typeface="Calibri"/>
                        <a:ea typeface="Times New Roman"/>
                        <a:cs typeface="Shruti"/>
                      </a:endParaRPr>
                    </a:p>
                  </a:txBody>
                  <a:tcPr marL="68580" marR="68580" marT="0" marB="0"/>
                </a:tc>
              </a:tr>
              <a:tr h="343679">
                <a:tc>
                  <a:txBody>
                    <a:bodyPr/>
                    <a:lstStyle/>
                    <a:p>
                      <a:pPr marL="0" marR="0" algn="just">
                        <a:lnSpc>
                          <a:spcPct val="115000"/>
                        </a:lnSpc>
                        <a:spcBef>
                          <a:spcPts val="0"/>
                        </a:spcBef>
                        <a:spcAft>
                          <a:spcPts val="1000"/>
                        </a:spcAft>
                      </a:pPr>
                      <a:r>
                        <a:rPr lang="en-US" sz="2000" dirty="0">
                          <a:latin typeface="Times New Roman"/>
                          <a:ea typeface="Times New Roman"/>
                          <a:cs typeface="Shruti"/>
                        </a:rPr>
                        <a:t>Dopamine </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Hypotension/shock in many poisonings</a:t>
                      </a:r>
                      <a:endParaRPr lang="en-US" sz="1600">
                        <a:latin typeface="Calibri"/>
                        <a:ea typeface="Times New Roman"/>
                        <a:cs typeface="Shruti"/>
                      </a:endParaRPr>
                    </a:p>
                  </a:txBody>
                  <a:tcPr marL="68580" marR="68580" marT="0" marB="0"/>
                </a:tc>
              </a:tr>
              <a:tr h="762173">
                <a:tc>
                  <a:txBody>
                    <a:bodyPr/>
                    <a:lstStyle/>
                    <a:p>
                      <a:pPr marL="0" marR="0" algn="just">
                        <a:lnSpc>
                          <a:spcPct val="115000"/>
                        </a:lnSpc>
                        <a:spcBef>
                          <a:spcPts val="0"/>
                        </a:spcBef>
                        <a:spcAft>
                          <a:spcPts val="1000"/>
                        </a:spcAft>
                      </a:pPr>
                      <a:r>
                        <a:rPr lang="en-US" sz="2000" dirty="0" err="1">
                          <a:latin typeface="Times New Roman"/>
                          <a:ea typeface="Times New Roman"/>
                          <a:cs typeface="Shruti"/>
                        </a:rPr>
                        <a:t>Diphenhydramine</a:t>
                      </a:r>
                      <a:r>
                        <a:rPr lang="en-US" sz="2000" dirty="0">
                          <a:latin typeface="Times New Roman"/>
                          <a:ea typeface="Times New Roman"/>
                          <a:cs typeface="Shruti"/>
                        </a:rPr>
                        <a:t> </a:t>
                      </a:r>
                      <a:r>
                        <a:rPr lang="en-US" sz="2000" dirty="0" err="1">
                          <a:latin typeface="Times New Roman"/>
                          <a:ea typeface="Times New Roman"/>
                          <a:cs typeface="Shruti"/>
                        </a:rPr>
                        <a:t>HCl</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a:latin typeface="Times New Roman"/>
                          <a:ea typeface="Times New Roman"/>
                          <a:cs typeface="Shruti"/>
                        </a:rPr>
                        <a:t>Excessive histamine effects</a:t>
                      </a:r>
                      <a:endParaRPr lang="en-US" sz="1600" dirty="0">
                        <a:latin typeface="Calibri"/>
                        <a:ea typeface="Times New Roman"/>
                        <a:cs typeface="Shruti"/>
                      </a:endParaRPr>
                    </a:p>
                    <a:p>
                      <a:pPr marL="0" marR="0" algn="just">
                        <a:lnSpc>
                          <a:spcPct val="115000"/>
                        </a:lnSpc>
                        <a:spcBef>
                          <a:spcPts val="0"/>
                        </a:spcBef>
                        <a:spcAft>
                          <a:spcPts val="1000"/>
                        </a:spcAft>
                      </a:pPr>
                      <a:r>
                        <a:rPr lang="en-US" sz="2000" dirty="0">
                          <a:latin typeface="Times New Roman"/>
                          <a:ea typeface="Times New Roman"/>
                          <a:cs typeface="Shruti"/>
                        </a:rPr>
                        <a:t>Pretreatment before administration of </a:t>
                      </a:r>
                      <a:r>
                        <a:rPr lang="en-US" sz="2000" dirty="0" err="1">
                          <a:latin typeface="Times New Roman"/>
                          <a:ea typeface="Times New Roman"/>
                          <a:cs typeface="Shruti"/>
                        </a:rPr>
                        <a:t>antivenoms</a:t>
                      </a:r>
                      <a:endParaRPr lang="en-US" sz="1600" dirty="0">
                        <a:latin typeface="Calibri"/>
                        <a:ea typeface="Times New Roman"/>
                        <a:cs typeface="Shruti"/>
                      </a:endParaRPr>
                    </a:p>
                  </a:txBody>
                  <a:tcPr marL="68580" marR="68580" marT="0" marB="0"/>
                </a:tc>
              </a:tr>
              <a:tr h="343679">
                <a:tc>
                  <a:txBody>
                    <a:bodyPr/>
                    <a:lstStyle/>
                    <a:p>
                      <a:pPr marL="0" marR="0" algn="just">
                        <a:lnSpc>
                          <a:spcPct val="115000"/>
                        </a:lnSpc>
                        <a:spcBef>
                          <a:spcPts val="0"/>
                        </a:spcBef>
                        <a:spcAft>
                          <a:spcPts val="1000"/>
                        </a:spcAft>
                      </a:pPr>
                      <a:r>
                        <a:rPr lang="en-US" sz="2000">
                          <a:latin typeface="Times New Roman"/>
                          <a:ea typeface="Times New Roman"/>
                          <a:cs typeface="Shruti"/>
                        </a:rPr>
                        <a:t>DMPS</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a:latin typeface="Times New Roman"/>
                          <a:ea typeface="Times New Roman"/>
                          <a:cs typeface="Shruti"/>
                        </a:rPr>
                        <a:t>Heavy metals</a:t>
                      </a:r>
                      <a:endParaRPr lang="en-US" sz="1600" dirty="0">
                        <a:latin typeface="Calibri"/>
                        <a:ea typeface="Times New Roman"/>
                        <a:cs typeface="Shruti"/>
                      </a:endParaRPr>
                    </a:p>
                  </a:txBody>
                  <a:tcPr marL="68580" marR="68580" marT="0" marB="0"/>
                </a:tc>
              </a:tr>
              <a:tr h="343679">
                <a:tc>
                  <a:txBody>
                    <a:bodyPr/>
                    <a:lstStyle/>
                    <a:p>
                      <a:pPr marL="0" marR="0" algn="just">
                        <a:lnSpc>
                          <a:spcPct val="115000"/>
                        </a:lnSpc>
                        <a:spcBef>
                          <a:spcPts val="0"/>
                        </a:spcBef>
                        <a:spcAft>
                          <a:spcPts val="1000"/>
                        </a:spcAft>
                      </a:pPr>
                      <a:r>
                        <a:rPr lang="en-US" sz="2000">
                          <a:latin typeface="Times New Roman"/>
                          <a:ea typeface="Times New Roman"/>
                          <a:cs typeface="Shruti"/>
                        </a:rPr>
                        <a:t>DMSA</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a:latin typeface="Times New Roman"/>
                          <a:ea typeface="Times New Roman"/>
                          <a:cs typeface="Shruti"/>
                        </a:rPr>
                        <a:t>Heavy metals</a:t>
                      </a:r>
                      <a:endParaRPr lang="en-US" sz="1600" dirty="0">
                        <a:latin typeface="Calibri"/>
                        <a:ea typeface="Times New Roman"/>
                        <a:cs typeface="Shruti"/>
                      </a:endParaRPr>
                    </a:p>
                  </a:txBody>
                  <a:tcPr marL="68580" marR="68580" marT="0" marB="0"/>
                </a:tc>
              </a:tr>
              <a:tr h="1730086">
                <a:tc>
                  <a:txBody>
                    <a:bodyPr/>
                    <a:lstStyle/>
                    <a:p>
                      <a:pPr marL="0" marR="0" algn="just">
                        <a:lnSpc>
                          <a:spcPct val="115000"/>
                        </a:lnSpc>
                        <a:spcBef>
                          <a:spcPts val="0"/>
                        </a:spcBef>
                        <a:spcAft>
                          <a:spcPts val="1000"/>
                        </a:spcAft>
                      </a:pPr>
                      <a:r>
                        <a:rPr lang="en-US" sz="2000" dirty="0" err="1">
                          <a:latin typeface="Times New Roman"/>
                          <a:ea typeface="Times New Roman"/>
                          <a:cs typeface="Shruti"/>
                        </a:rPr>
                        <a:t>Esmolol</a:t>
                      </a:r>
                      <a:r>
                        <a:rPr lang="en-US" sz="2000" dirty="0">
                          <a:latin typeface="Times New Roman"/>
                          <a:ea typeface="Times New Roman"/>
                          <a:cs typeface="Shruti"/>
                        </a:rPr>
                        <a:t> </a:t>
                      </a:r>
                      <a:r>
                        <a:rPr lang="en-US" sz="2000" dirty="0" err="1">
                          <a:latin typeface="Times New Roman"/>
                          <a:ea typeface="Times New Roman"/>
                          <a:cs typeface="Shruti"/>
                        </a:rPr>
                        <a:t>HCl</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err="1">
                          <a:latin typeface="Times New Roman"/>
                          <a:ea typeface="Times New Roman"/>
                          <a:cs typeface="Shruti"/>
                        </a:rPr>
                        <a:t>Supraventricular</a:t>
                      </a:r>
                      <a:r>
                        <a:rPr lang="en-US" sz="2000" dirty="0">
                          <a:latin typeface="Times New Roman"/>
                          <a:ea typeface="Times New Roman"/>
                          <a:cs typeface="Shruti"/>
                        </a:rPr>
                        <a:t> and ventricular </a:t>
                      </a:r>
                      <a:r>
                        <a:rPr lang="en-US" sz="2000" dirty="0" err="1">
                          <a:latin typeface="Times New Roman"/>
                          <a:ea typeface="Times New Roman"/>
                          <a:cs typeface="Shruti"/>
                        </a:rPr>
                        <a:t>tachyarrhythmias</a:t>
                      </a:r>
                      <a:r>
                        <a:rPr lang="en-US" sz="2000" dirty="0">
                          <a:latin typeface="Times New Roman"/>
                          <a:ea typeface="Times New Roman"/>
                          <a:cs typeface="Shruti"/>
                        </a:rPr>
                        <a:t> and hypertension from </a:t>
                      </a:r>
                      <a:r>
                        <a:rPr lang="en-US" sz="2000" dirty="0" err="1">
                          <a:latin typeface="Times New Roman"/>
                          <a:ea typeface="Times New Roman"/>
                          <a:cs typeface="Shruti"/>
                        </a:rPr>
                        <a:t>sympathomimetics</a:t>
                      </a:r>
                      <a:r>
                        <a:rPr lang="en-US" sz="2000" dirty="0">
                          <a:latin typeface="Times New Roman"/>
                          <a:ea typeface="Times New Roman"/>
                          <a:cs typeface="Shruti"/>
                        </a:rPr>
                        <a:t> (stimulants, hyperthyroid state)</a:t>
                      </a:r>
                      <a:endParaRPr lang="en-US" sz="1600" dirty="0">
                        <a:latin typeface="Calibri"/>
                        <a:ea typeface="Times New Roman"/>
                        <a:cs typeface="Shruti"/>
                      </a:endParaRPr>
                    </a:p>
                    <a:p>
                      <a:pPr marL="0" marR="0" algn="just">
                        <a:lnSpc>
                          <a:spcPct val="115000"/>
                        </a:lnSpc>
                        <a:spcBef>
                          <a:spcPts val="0"/>
                        </a:spcBef>
                        <a:spcAft>
                          <a:spcPts val="1000"/>
                        </a:spcAft>
                      </a:pPr>
                      <a:r>
                        <a:rPr lang="en-US" sz="2000" dirty="0">
                          <a:latin typeface="Times New Roman"/>
                          <a:ea typeface="Times New Roman"/>
                          <a:cs typeface="Shruti"/>
                        </a:rPr>
                        <a:t>Hypotension and tachycardia from </a:t>
                      </a:r>
                      <a:r>
                        <a:rPr lang="en-US" sz="2000" dirty="0" err="1">
                          <a:latin typeface="Times New Roman"/>
                          <a:ea typeface="Times New Roman"/>
                          <a:cs typeface="Shruti"/>
                        </a:rPr>
                        <a:t>theophylline</a:t>
                      </a:r>
                      <a:r>
                        <a:rPr lang="en-US" sz="2000" dirty="0">
                          <a:latin typeface="Times New Roman"/>
                          <a:ea typeface="Times New Roman"/>
                          <a:cs typeface="Shruti"/>
                        </a:rPr>
                        <a:t> or caffeine</a:t>
                      </a:r>
                      <a:endParaRPr lang="en-US" sz="1600" dirty="0">
                        <a:latin typeface="Calibri"/>
                        <a:ea typeface="Times New Roman"/>
                        <a:cs typeface="Shruti"/>
                      </a:endParaRPr>
                    </a:p>
                  </a:txBody>
                  <a:tcPr marL="68580" marR="68580" marT="0" marB="0"/>
                </a:tc>
              </a:tr>
              <a:tr h="343679">
                <a:tc>
                  <a:txBody>
                    <a:bodyPr/>
                    <a:lstStyle/>
                    <a:p>
                      <a:pPr marL="0" marR="0" algn="just">
                        <a:lnSpc>
                          <a:spcPct val="115000"/>
                        </a:lnSpc>
                        <a:spcBef>
                          <a:spcPts val="0"/>
                        </a:spcBef>
                        <a:spcAft>
                          <a:spcPts val="1000"/>
                        </a:spcAft>
                      </a:pPr>
                      <a:r>
                        <a:rPr lang="en-US" sz="2000">
                          <a:latin typeface="Times New Roman"/>
                          <a:ea typeface="Times New Roman"/>
                          <a:cs typeface="Shruti"/>
                        </a:rPr>
                        <a:t>Flumazenil</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a:latin typeface="Times New Roman"/>
                          <a:ea typeface="Times New Roman"/>
                          <a:cs typeface="Shruti"/>
                        </a:rPr>
                        <a:t>Benzodiazepines</a:t>
                      </a:r>
                      <a:endParaRPr lang="en-US" sz="1600" dirty="0">
                        <a:latin typeface="Calibri"/>
                        <a:ea typeface="Times New Roman"/>
                        <a:cs typeface="Shruti"/>
                      </a:endParaRPr>
                    </a:p>
                  </a:txBody>
                  <a:tcPr marL="68580" marR="68580" marT="0" marB="0"/>
                </a:tc>
              </a:tr>
              <a:tr h="343679">
                <a:tc>
                  <a:txBody>
                    <a:bodyPr/>
                    <a:lstStyle/>
                    <a:p>
                      <a:pPr marL="0" marR="0" algn="just">
                        <a:lnSpc>
                          <a:spcPct val="115000"/>
                        </a:lnSpc>
                        <a:spcBef>
                          <a:spcPts val="0"/>
                        </a:spcBef>
                        <a:spcAft>
                          <a:spcPts val="1000"/>
                        </a:spcAft>
                      </a:pPr>
                      <a:r>
                        <a:rPr lang="en-US" sz="2000">
                          <a:latin typeface="Times New Roman"/>
                          <a:ea typeface="Times New Roman"/>
                          <a:cs typeface="Shruti"/>
                        </a:rPr>
                        <a:t>Furosemide</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err="1">
                          <a:latin typeface="Times New Roman"/>
                          <a:ea typeface="Times New Roman"/>
                          <a:cs typeface="Shruti"/>
                        </a:rPr>
                        <a:t>Aluminium</a:t>
                      </a:r>
                      <a:r>
                        <a:rPr lang="en-US" sz="2000" dirty="0">
                          <a:latin typeface="Times New Roman"/>
                          <a:ea typeface="Times New Roman"/>
                          <a:cs typeface="Shruti"/>
                        </a:rPr>
                        <a:t> </a:t>
                      </a:r>
                      <a:r>
                        <a:rPr lang="en-US" sz="2000" dirty="0" err="1">
                          <a:latin typeface="Times New Roman"/>
                          <a:ea typeface="Times New Roman"/>
                          <a:cs typeface="Shruti"/>
                        </a:rPr>
                        <a:t>phosphide</a:t>
                      </a:r>
                      <a:r>
                        <a:rPr lang="en-US" sz="2000" dirty="0">
                          <a:latin typeface="Times New Roman"/>
                          <a:ea typeface="Times New Roman"/>
                          <a:cs typeface="Shruti"/>
                        </a:rPr>
                        <a:t>, Lithium, </a:t>
                      </a:r>
                      <a:r>
                        <a:rPr lang="en-US" sz="2000" dirty="0" err="1">
                          <a:latin typeface="Times New Roman"/>
                          <a:ea typeface="Times New Roman"/>
                          <a:cs typeface="Shruti"/>
                        </a:rPr>
                        <a:t>Cholecalciferol</a:t>
                      </a:r>
                      <a:endParaRPr lang="en-US" sz="1600" dirty="0">
                        <a:latin typeface="Calibri"/>
                        <a:ea typeface="Times New Roman"/>
                        <a:cs typeface="Shruti"/>
                      </a:endParaRPr>
                    </a:p>
                  </a:txBody>
                  <a:tcPr marL="68580" marR="68580" marT="0" marB="0"/>
                </a:tc>
              </a:tr>
              <a:tr h="722257">
                <a:tc>
                  <a:txBody>
                    <a:bodyPr/>
                    <a:lstStyle/>
                    <a:p>
                      <a:pPr marL="0" marR="0" algn="just">
                        <a:lnSpc>
                          <a:spcPct val="115000"/>
                        </a:lnSpc>
                        <a:spcBef>
                          <a:spcPts val="0"/>
                        </a:spcBef>
                        <a:spcAft>
                          <a:spcPts val="1000"/>
                        </a:spcAft>
                      </a:pPr>
                      <a:r>
                        <a:rPr lang="en-US" sz="2000" dirty="0">
                          <a:latin typeface="Times New Roman"/>
                          <a:ea typeface="Times New Roman"/>
                          <a:cs typeface="Shruti"/>
                        </a:rPr>
                        <a:t>Glucagon</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a:latin typeface="Times New Roman"/>
                          <a:ea typeface="Times New Roman"/>
                          <a:cs typeface="Shruti"/>
                        </a:rPr>
                        <a:t>Hypotension, </a:t>
                      </a:r>
                      <a:r>
                        <a:rPr lang="en-US" sz="2000" dirty="0" err="1">
                          <a:latin typeface="Times New Roman"/>
                          <a:ea typeface="Times New Roman"/>
                          <a:cs typeface="Shruti"/>
                        </a:rPr>
                        <a:t>bradycardia</a:t>
                      </a:r>
                      <a:r>
                        <a:rPr lang="en-US" sz="2000" dirty="0">
                          <a:latin typeface="Times New Roman"/>
                          <a:ea typeface="Times New Roman"/>
                          <a:cs typeface="Shruti"/>
                        </a:rPr>
                        <a:t> or conduction impairment caused by </a:t>
                      </a:r>
                      <a:r>
                        <a:rPr lang="en-US" sz="2000" dirty="0">
                          <a:latin typeface="Times New Roman"/>
                          <a:ea typeface="Times New Roman"/>
                          <a:cs typeface="Times New Roman"/>
                          <a:sym typeface="Symbol"/>
                        </a:rPr>
                        <a:t></a:t>
                      </a:r>
                      <a:r>
                        <a:rPr lang="en-US" sz="2000" dirty="0">
                          <a:latin typeface="Times New Roman"/>
                          <a:ea typeface="Times New Roman"/>
                          <a:cs typeface="Shruti"/>
                        </a:rPr>
                        <a:t>-adrenergic blocker intoxication</a:t>
                      </a:r>
                      <a:endParaRPr lang="en-US" sz="1600" dirty="0">
                        <a:latin typeface="Calibri"/>
                        <a:ea typeface="Times New Roman"/>
                        <a:cs typeface="Shruti"/>
                      </a:endParaRPr>
                    </a:p>
                  </a:txBody>
                  <a:tcPr marL="68580" marR="68580" marT="0" marB="0"/>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6199" y="152400"/>
          <a:ext cx="9220201" cy="6951039"/>
        </p:xfrm>
        <a:graphic>
          <a:graphicData uri="http://schemas.openxmlformats.org/drawingml/2006/table">
            <a:tbl>
              <a:tblPr firstRow="1" bandRow="1">
                <a:tableStyleId>{5C22544A-7EE6-4342-B048-85BDC9FD1C3A}</a:tableStyleId>
              </a:tblPr>
              <a:tblGrid>
                <a:gridCol w="3124201"/>
                <a:gridCol w="6096000"/>
              </a:tblGrid>
              <a:tr h="529714">
                <a:tc>
                  <a:txBody>
                    <a:bodyPr/>
                    <a:lstStyle/>
                    <a:p>
                      <a:pPr marL="0" marR="0" algn="just">
                        <a:lnSpc>
                          <a:spcPct val="115000"/>
                        </a:lnSpc>
                        <a:spcBef>
                          <a:spcPts val="0"/>
                        </a:spcBef>
                        <a:spcAft>
                          <a:spcPts val="1000"/>
                        </a:spcAft>
                      </a:pPr>
                      <a:r>
                        <a:rPr lang="en-US" sz="2000" b="1" dirty="0">
                          <a:latin typeface="Times New Roman"/>
                          <a:ea typeface="Times New Roman"/>
                          <a:cs typeface="Shruti"/>
                        </a:rPr>
                        <a:t>Antidote / Essential Drugs</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b="1" dirty="0">
                          <a:latin typeface="Times New Roman"/>
                          <a:ea typeface="Times New Roman"/>
                          <a:cs typeface="Shruti"/>
                        </a:rPr>
                        <a:t>Poisoning  - Indications </a:t>
                      </a:r>
                      <a:endParaRPr lang="en-US" sz="1600" dirty="0">
                        <a:latin typeface="Calibri"/>
                        <a:ea typeface="Times New Roman"/>
                        <a:cs typeface="Shruti"/>
                      </a:endParaRPr>
                    </a:p>
                  </a:txBody>
                  <a:tcPr marL="68580" marR="68580" marT="0" marB="0"/>
                </a:tc>
              </a:tr>
              <a:tr h="529714">
                <a:tc>
                  <a:txBody>
                    <a:bodyPr/>
                    <a:lstStyle/>
                    <a:p>
                      <a:pPr marL="0" marR="0" algn="just">
                        <a:lnSpc>
                          <a:spcPct val="115000"/>
                        </a:lnSpc>
                        <a:spcBef>
                          <a:spcPts val="0"/>
                        </a:spcBef>
                        <a:spcAft>
                          <a:spcPts val="1000"/>
                        </a:spcAft>
                      </a:pPr>
                      <a:r>
                        <a:rPr lang="en-US" sz="1800" dirty="0">
                          <a:latin typeface="Times New Roman"/>
                          <a:ea typeface="Times New Roman"/>
                          <a:cs typeface="Shruti"/>
                        </a:rPr>
                        <a:t>Haloperidol </a:t>
                      </a:r>
                      <a:r>
                        <a:rPr lang="en-US" sz="1800" dirty="0" err="1">
                          <a:latin typeface="Times New Roman"/>
                          <a:ea typeface="Times New Roman"/>
                          <a:cs typeface="Shruti"/>
                        </a:rPr>
                        <a:t>Deconoate</a:t>
                      </a:r>
                      <a:endParaRPr lang="en-US" sz="14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1800">
                          <a:latin typeface="Times New Roman"/>
                          <a:ea typeface="Times New Roman"/>
                          <a:cs typeface="Shruti"/>
                        </a:rPr>
                        <a:t>Cannabis</a:t>
                      </a:r>
                      <a:endParaRPr lang="en-US" sz="1400">
                        <a:latin typeface="Calibri"/>
                        <a:ea typeface="Times New Roman"/>
                        <a:cs typeface="Shruti"/>
                      </a:endParaRPr>
                    </a:p>
                  </a:txBody>
                  <a:tcPr marL="68580" marR="68580" marT="0" marB="0"/>
                </a:tc>
              </a:tr>
              <a:tr h="1414264">
                <a:tc>
                  <a:txBody>
                    <a:bodyPr/>
                    <a:lstStyle/>
                    <a:p>
                      <a:pPr marL="0" marR="0" algn="just">
                        <a:lnSpc>
                          <a:spcPct val="115000"/>
                        </a:lnSpc>
                        <a:spcBef>
                          <a:spcPts val="0"/>
                        </a:spcBef>
                        <a:spcAft>
                          <a:spcPts val="1000"/>
                        </a:spcAft>
                      </a:pPr>
                      <a:r>
                        <a:rPr lang="en-US" sz="1800" dirty="0">
                          <a:latin typeface="Times New Roman"/>
                          <a:ea typeface="Times New Roman"/>
                          <a:cs typeface="Shruti"/>
                        </a:rPr>
                        <a:t>Magnesium </a:t>
                      </a:r>
                      <a:r>
                        <a:rPr lang="en-US" sz="1800" dirty="0" err="1">
                          <a:latin typeface="Times New Roman"/>
                          <a:ea typeface="Times New Roman"/>
                          <a:cs typeface="Shruti"/>
                        </a:rPr>
                        <a:t>sulphate</a:t>
                      </a:r>
                      <a:endParaRPr lang="en-US" sz="14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1800" dirty="0" err="1">
                          <a:latin typeface="Times New Roman"/>
                          <a:ea typeface="Times New Roman"/>
                          <a:cs typeface="Shruti"/>
                        </a:rPr>
                        <a:t>Aluminium</a:t>
                      </a:r>
                      <a:r>
                        <a:rPr lang="en-US" sz="1800" dirty="0">
                          <a:latin typeface="Times New Roman"/>
                          <a:ea typeface="Times New Roman"/>
                          <a:cs typeface="Shruti"/>
                        </a:rPr>
                        <a:t> </a:t>
                      </a:r>
                      <a:r>
                        <a:rPr lang="en-US" sz="1800" dirty="0" err="1">
                          <a:latin typeface="Times New Roman"/>
                          <a:ea typeface="Times New Roman"/>
                          <a:cs typeface="Shruti"/>
                        </a:rPr>
                        <a:t>phosphide</a:t>
                      </a:r>
                      <a:endParaRPr lang="en-US" sz="1400" dirty="0">
                        <a:latin typeface="Calibri"/>
                        <a:ea typeface="Times New Roman"/>
                        <a:cs typeface="Shruti"/>
                      </a:endParaRPr>
                    </a:p>
                    <a:p>
                      <a:pPr marL="0" marR="0" algn="just">
                        <a:lnSpc>
                          <a:spcPct val="115000"/>
                        </a:lnSpc>
                        <a:spcBef>
                          <a:spcPts val="0"/>
                        </a:spcBef>
                        <a:spcAft>
                          <a:spcPts val="1000"/>
                        </a:spcAft>
                      </a:pPr>
                      <a:r>
                        <a:rPr lang="en-US" sz="1800" dirty="0">
                          <a:latin typeface="Times New Roman"/>
                          <a:ea typeface="Times New Roman"/>
                          <a:cs typeface="Shruti"/>
                        </a:rPr>
                        <a:t>As cathartic in various poisonings</a:t>
                      </a:r>
                      <a:endParaRPr lang="en-US" sz="1400" dirty="0">
                        <a:latin typeface="Calibri"/>
                        <a:ea typeface="Times New Roman"/>
                        <a:cs typeface="Shruti"/>
                      </a:endParaRPr>
                    </a:p>
                    <a:p>
                      <a:pPr marL="0" marR="0" algn="just">
                        <a:lnSpc>
                          <a:spcPct val="115000"/>
                        </a:lnSpc>
                        <a:spcBef>
                          <a:spcPts val="0"/>
                        </a:spcBef>
                        <a:spcAft>
                          <a:spcPts val="1000"/>
                        </a:spcAft>
                      </a:pPr>
                      <a:r>
                        <a:rPr lang="en-US" sz="1800" dirty="0">
                          <a:latin typeface="Times New Roman"/>
                          <a:ea typeface="Times New Roman"/>
                          <a:cs typeface="Shruti"/>
                        </a:rPr>
                        <a:t>In BaCO</a:t>
                      </a:r>
                      <a:r>
                        <a:rPr lang="en-US" sz="1800" baseline="-25000" dirty="0">
                          <a:latin typeface="Times New Roman"/>
                          <a:ea typeface="Times New Roman"/>
                          <a:cs typeface="Shruti"/>
                        </a:rPr>
                        <a:t>3</a:t>
                      </a:r>
                      <a:r>
                        <a:rPr lang="en-US" sz="1800" dirty="0">
                          <a:latin typeface="Times New Roman"/>
                          <a:ea typeface="Times New Roman"/>
                          <a:cs typeface="Shruti"/>
                        </a:rPr>
                        <a:t> poisoning (for oral administration</a:t>
                      </a:r>
                      <a:endParaRPr lang="en-US" sz="1400" dirty="0">
                        <a:latin typeface="Calibri"/>
                        <a:ea typeface="Times New Roman"/>
                        <a:cs typeface="Shruti"/>
                      </a:endParaRPr>
                    </a:p>
                  </a:txBody>
                  <a:tcPr marL="68580" marR="68580" marT="0" marB="0"/>
                </a:tc>
              </a:tr>
              <a:tr h="529714">
                <a:tc>
                  <a:txBody>
                    <a:bodyPr/>
                    <a:lstStyle/>
                    <a:p>
                      <a:pPr marL="0" marR="0" algn="just">
                        <a:lnSpc>
                          <a:spcPct val="115000"/>
                        </a:lnSpc>
                        <a:spcBef>
                          <a:spcPts val="0"/>
                        </a:spcBef>
                        <a:spcAft>
                          <a:spcPts val="1000"/>
                        </a:spcAft>
                      </a:pPr>
                      <a:r>
                        <a:rPr lang="en-US" sz="1800" dirty="0" err="1">
                          <a:latin typeface="Times New Roman"/>
                          <a:ea typeface="Times New Roman"/>
                          <a:cs typeface="Shruti"/>
                        </a:rPr>
                        <a:t>Mannitol</a:t>
                      </a:r>
                      <a:r>
                        <a:rPr lang="en-US" sz="1800" dirty="0">
                          <a:latin typeface="Times New Roman"/>
                          <a:ea typeface="Times New Roman"/>
                          <a:cs typeface="Shruti"/>
                        </a:rPr>
                        <a:t> </a:t>
                      </a:r>
                      <a:endParaRPr lang="en-US" sz="14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1800" dirty="0">
                          <a:latin typeface="Times New Roman"/>
                          <a:ea typeface="Times New Roman"/>
                          <a:cs typeface="Shruti"/>
                        </a:rPr>
                        <a:t>Fluid retention</a:t>
                      </a:r>
                      <a:endParaRPr lang="en-US" sz="1400" dirty="0">
                        <a:latin typeface="Calibri"/>
                        <a:ea typeface="Times New Roman"/>
                        <a:cs typeface="Shruti"/>
                      </a:endParaRPr>
                    </a:p>
                  </a:txBody>
                  <a:tcPr marL="68580" marR="68580" marT="0" marB="0"/>
                </a:tc>
              </a:tr>
              <a:tr h="529714">
                <a:tc>
                  <a:txBody>
                    <a:bodyPr/>
                    <a:lstStyle/>
                    <a:p>
                      <a:pPr marL="0" marR="0" algn="just">
                        <a:lnSpc>
                          <a:spcPct val="115000"/>
                        </a:lnSpc>
                        <a:spcBef>
                          <a:spcPts val="0"/>
                        </a:spcBef>
                        <a:spcAft>
                          <a:spcPts val="1000"/>
                        </a:spcAft>
                      </a:pPr>
                      <a:r>
                        <a:rPr lang="en-US" sz="1800" dirty="0" err="1">
                          <a:latin typeface="Times New Roman"/>
                          <a:ea typeface="Times New Roman"/>
                          <a:cs typeface="Shruti"/>
                        </a:rPr>
                        <a:t>Methylene</a:t>
                      </a:r>
                      <a:r>
                        <a:rPr lang="en-US" sz="1800" dirty="0">
                          <a:latin typeface="Times New Roman"/>
                          <a:ea typeface="Times New Roman"/>
                          <a:cs typeface="Shruti"/>
                        </a:rPr>
                        <a:t> blue</a:t>
                      </a:r>
                      <a:endParaRPr lang="en-US" sz="14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1800" dirty="0" err="1">
                          <a:latin typeface="Times New Roman"/>
                          <a:ea typeface="Times New Roman"/>
                          <a:cs typeface="Shruti"/>
                        </a:rPr>
                        <a:t>Methemoglobinemia</a:t>
                      </a:r>
                      <a:r>
                        <a:rPr lang="en-US" sz="1800" dirty="0">
                          <a:latin typeface="Times New Roman"/>
                          <a:ea typeface="Times New Roman"/>
                          <a:cs typeface="Shruti"/>
                        </a:rPr>
                        <a:t> producing agents (Nitro </a:t>
                      </a:r>
                      <a:r>
                        <a:rPr lang="en-US" sz="1800" dirty="0" err="1">
                          <a:latin typeface="Times New Roman"/>
                          <a:ea typeface="Times New Roman"/>
                          <a:cs typeface="Shruti"/>
                        </a:rPr>
                        <a:t>benezene</a:t>
                      </a:r>
                      <a:r>
                        <a:rPr lang="en-US" sz="1800" dirty="0">
                          <a:latin typeface="Times New Roman"/>
                          <a:ea typeface="Times New Roman"/>
                          <a:cs typeface="Shruti"/>
                        </a:rPr>
                        <a:t> etc.)</a:t>
                      </a:r>
                      <a:endParaRPr lang="en-US" sz="1400" dirty="0">
                        <a:latin typeface="Calibri"/>
                        <a:ea typeface="Times New Roman"/>
                        <a:cs typeface="Shruti"/>
                      </a:endParaRPr>
                    </a:p>
                  </a:txBody>
                  <a:tcPr marL="68580" marR="68580" marT="0" marB="0"/>
                </a:tc>
              </a:tr>
              <a:tr h="529714">
                <a:tc>
                  <a:txBody>
                    <a:bodyPr/>
                    <a:lstStyle/>
                    <a:p>
                      <a:pPr marL="0" marR="0" algn="just">
                        <a:lnSpc>
                          <a:spcPct val="115000"/>
                        </a:lnSpc>
                        <a:spcBef>
                          <a:spcPts val="0"/>
                        </a:spcBef>
                        <a:spcAft>
                          <a:spcPts val="1000"/>
                        </a:spcAft>
                      </a:pPr>
                      <a:r>
                        <a:rPr lang="en-US" sz="1800" dirty="0" err="1">
                          <a:latin typeface="Times New Roman"/>
                          <a:ea typeface="Times New Roman"/>
                          <a:cs typeface="Shruti"/>
                        </a:rPr>
                        <a:t>Naloxone</a:t>
                      </a:r>
                      <a:endParaRPr lang="en-US" sz="14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1800" dirty="0">
                          <a:latin typeface="Times New Roman"/>
                          <a:ea typeface="Times New Roman"/>
                          <a:cs typeface="Shruti"/>
                        </a:rPr>
                        <a:t>Opium</a:t>
                      </a:r>
                      <a:endParaRPr lang="en-US" sz="1400" dirty="0">
                        <a:latin typeface="Calibri"/>
                        <a:ea typeface="Times New Roman"/>
                        <a:cs typeface="Shruti"/>
                      </a:endParaRPr>
                    </a:p>
                  </a:txBody>
                  <a:tcPr marL="68580" marR="68580" marT="0" marB="0"/>
                </a:tc>
              </a:tr>
              <a:tr h="882373">
                <a:tc>
                  <a:txBody>
                    <a:bodyPr/>
                    <a:lstStyle/>
                    <a:p>
                      <a:pPr marL="0" marR="0" algn="just">
                        <a:lnSpc>
                          <a:spcPct val="115000"/>
                        </a:lnSpc>
                        <a:spcBef>
                          <a:spcPts val="0"/>
                        </a:spcBef>
                        <a:spcAft>
                          <a:spcPts val="1000"/>
                        </a:spcAft>
                      </a:pPr>
                      <a:r>
                        <a:rPr lang="en-US" sz="1800" dirty="0" err="1">
                          <a:latin typeface="Times New Roman"/>
                          <a:ea typeface="Times New Roman"/>
                          <a:cs typeface="Shruti"/>
                        </a:rPr>
                        <a:t>Neostigmine</a:t>
                      </a:r>
                      <a:r>
                        <a:rPr lang="en-US" sz="1800" dirty="0">
                          <a:latin typeface="Times New Roman"/>
                          <a:ea typeface="Times New Roman"/>
                          <a:cs typeface="Shruti"/>
                        </a:rPr>
                        <a:t> Methyl</a:t>
                      </a:r>
                      <a:endParaRPr lang="en-US" sz="1400" dirty="0">
                        <a:latin typeface="Calibri"/>
                        <a:ea typeface="Times New Roman"/>
                        <a:cs typeface="Shruti"/>
                      </a:endParaRPr>
                    </a:p>
                    <a:p>
                      <a:pPr marL="0" marR="0" algn="just">
                        <a:lnSpc>
                          <a:spcPct val="115000"/>
                        </a:lnSpc>
                        <a:spcBef>
                          <a:spcPts val="0"/>
                        </a:spcBef>
                        <a:spcAft>
                          <a:spcPts val="1000"/>
                        </a:spcAft>
                      </a:pPr>
                      <a:r>
                        <a:rPr lang="en-US" sz="1800" dirty="0" err="1">
                          <a:latin typeface="Times New Roman"/>
                          <a:ea typeface="Times New Roman"/>
                          <a:cs typeface="Shruti"/>
                        </a:rPr>
                        <a:t>Sulphate</a:t>
                      </a:r>
                      <a:endParaRPr lang="en-US" sz="14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1800" dirty="0">
                          <a:latin typeface="Times New Roman"/>
                          <a:ea typeface="Times New Roman"/>
                          <a:cs typeface="Shruti"/>
                        </a:rPr>
                        <a:t>Snake bite </a:t>
                      </a:r>
                      <a:r>
                        <a:rPr lang="en-US" sz="1800" dirty="0" err="1">
                          <a:latin typeface="Times New Roman"/>
                          <a:ea typeface="Times New Roman"/>
                          <a:cs typeface="Shruti"/>
                        </a:rPr>
                        <a:t>envenomation</a:t>
                      </a:r>
                      <a:endParaRPr lang="en-US" sz="1400" dirty="0">
                        <a:latin typeface="Calibri"/>
                        <a:ea typeface="Times New Roman"/>
                        <a:cs typeface="Shruti"/>
                      </a:endParaRPr>
                    </a:p>
                  </a:txBody>
                  <a:tcPr marL="68580" marR="68580" marT="0" marB="0"/>
                </a:tc>
              </a:tr>
              <a:tr h="700964">
                <a:tc>
                  <a:txBody>
                    <a:bodyPr/>
                    <a:lstStyle/>
                    <a:p>
                      <a:pPr marL="0" marR="0" algn="just">
                        <a:lnSpc>
                          <a:spcPct val="115000"/>
                        </a:lnSpc>
                        <a:spcBef>
                          <a:spcPts val="0"/>
                        </a:spcBef>
                        <a:spcAft>
                          <a:spcPts val="1000"/>
                        </a:spcAft>
                      </a:pPr>
                      <a:r>
                        <a:rPr lang="en-US" sz="1800" dirty="0" err="1">
                          <a:latin typeface="Times New Roman"/>
                          <a:ea typeface="Times New Roman"/>
                          <a:cs typeface="Shruti"/>
                        </a:rPr>
                        <a:t>Nifedipine</a:t>
                      </a:r>
                      <a:endParaRPr lang="en-US" sz="14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1800" dirty="0">
                          <a:latin typeface="Times New Roman"/>
                          <a:ea typeface="Times New Roman"/>
                          <a:cs typeface="Shruti"/>
                        </a:rPr>
                        <a:t>Hypotension from </a:t>
                      </a:r>
                      <a:r>
                        <a:rPr lang="en-US" sz="1800" dirty="0" err="1">
                          <a:latin typeface="Times New Roman"/>
                          <a:ea typeface="Times New Roman"/>
                          <a:cs typeface="Shruti"/>
                        </a:rPr>
                        <a:t>vasoconstrictive</a:t>
                      </a:r>
                      <a:r>
                        <a:rPr lang="en-US" sz="1800" dirty="0">
                          <a:latin typeface="Times New Roman"/>
                          <a:ea typeface="Times New Roman"/>
                          <a:cs typeface="Shruti"/>
                        </a:rPr>
                        <a:t> drugs (phenyl </a:t>
                      </a:r>
                      <a:r>
                        <a:rPr lang="en-US" sz="1800" dirty="0" err="1">
                          <a:latin typeface="Times New Roman"/>
                          <a:ea typeface="Times New Roman"/>
                          <a:cs typeface="Shruti"/>
                        </a:rPr>
                        <a:t>propanolamine</a:t>
                      </a:r>
                      <a:r>
                        <a:rPr lang="en-US" sz="1800" dirty="0">
                          <a:latin typeface="Times New Roman"/>
                          <a:ea typeface="Times New Roman"/>
                          <a:cs typeface="Shruti"/>
                        </a:rPr>
                        <a:t>, cocaine, amphetamines, </a:t>
                      </a:r>
                      <a:r>
                        <a:rPr lang="en-US" sz="1800" dirty="0" err="1">
                          <a:latin typeface="Times New Roman"/>
                          <a:ea typeface="Times New Roman"/>
                          <a:cs typeface="Shruti"/>
                        </a:rPr>
                        <a:t>phencyclidene</a:t>
                      </a:r>
                      <a:r>
                        <a:rPr lang="en-US" sz="1800" dirty="0">
                          <a:latin typeface="Times New Roman"/>
                          <a:ea typeface="Times New Roman"/>
                          <a:cs typeface="Shruti"/>
                        </a:rPr>
                        <a:t> or other </a:t>
                      </a:r>
                      <a:r>
                        <a:rPr lang="en-US" sz="1800" dirty="0" err="1">
                          <a:latin typeface="Times New Roman"/>
                          <a:ea typeface="Times New Roman"/>
                          <a:cs typeface="Shruti"/>
                        </a:rPr>
                        <a:t>stimulatns</a:t>
                      </a:r>
                      <a:endParaRPr lang="en-US" sz="1400" dirty="0">
                        <a:latin typeface="Calibri"/>
                        <a:ea typeface="Times New Roman"/>
                        <a:cs typeface="Shruti"/>
                      </a:endParaRPr>
                    </a:p>
                  </a:txBody>
                  <a:tcPr marL="68580" marR="68580" marT="0" marB="0"/>
                </a:tc>
              </a:tr>
              <a:tr h="529714">
                <a:tc>
                  <a:txBody>
                    <a:bodyPr/>
                    <a:lstStyle/>
                    <a:p>
                      <a:pPr marL="0" marR="0" algn="just">
                        <a:lnSpc>
                          <a:spcPct val="115000"/>
                        </a:lnSpc>
                        <a:spcBef>
                          <a:spcPts val="0"/>
                        </a:spcBef>
                        <a:spcAft>
                          <a:spcPts val="1000"/>
                        </a:spcAft>
                      </a:pPr>
                      <a:r>
                        <a:rPr lang="en-US" sz="1800">
                          <a:latin typeface="Times New Roman"/>
                          <a:ea typeface="Times New Roman"/>
                          <a:cs typeface="Shruti"/>
                        </a:rPr>
                        <a:t>Noradrenaline (norepinephrine)</a:t>
                      </a:r>
                      <a:endParaRPr lang="en-US" sz="14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1800" dirty="0">
                          <a:latin typeface="Times New Roman"/>
                          <a:ea typeface="Times New Roman"/>
                          <a:cs typeface="Shruti"/>
                        </a:rPr>
                        <a:t>Shock/</a:t>
                      </a:r>
                      <a:r>
                        <a:rPr lang="en-US" sz="1800" dirty="0" err="1">
                          <a:latin typeface="Times New Roman"/>
                          <a:ea typeface="Times New Roman"/>
                          <a:cs typeface="Shruti"/>
                        </a:rPr>
                        <a:t>hypovolemia</a:t>
                      </a:r>
                      <a:endParaRPr lang="en-US" sz="1400" dirty="0">
                        <a:latin typeface="Calibri"/>
                        <a:ea typeface="Times New Roman"/>
                        <a:cs typeface="Shruti"/>
                      </a:endParaRPr>
                    </a:p>
                  </a:txBody>
                  <a:tcPr marL="68580" marR="68580" marT="0" marB="0"/>
                </a:tc>
              </a:tr>
              <a:tr h="529714">
                <a:tc>
                  <a:txBody>
                    <a:bodyPr/>
                    <a:lstStyle/>
                    <a:p>
                      <a:pPr marL="0" marR="0" algn="just">
                        <a:lnSpc>
                          <a:spcPct val="115000"/>
                        </a:lnSpc>
                        <a:spcBef>
                          <a:spcPts val="0"/>
                        </a:spcBef>
                        <a:spcAft>
                          <a:spcPts val="1000"/>
                        </a:spcAft>
                      </a:pPr>
                      <a:r>
                        <a:rPr lang="en-US" sz="1800">
                          <a:latin typeface="Times New Roman"/>
                          <a:ea typeface="Times New Roman"/>
                          <a:cs typeface="Shruti"/>
                        </a:rPr>
                        <a:t>Penicillamine</a:t>
                      </a:r>
                      <a:endParaRPr lang="en-US" sz="14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1800" dirty="0">
                          <a:latin typeface="Times New Roman"/>
                          <a:ea typeface="Times New Roman"/>
                          <a:cs typeface="Shruti"/>
                        </a:rPr>
                        <a:t>Heavy metals</a:t>
                      </a:r>
                      <a:endParaRPr lang="en-US" sz="1400" dirty="0">
                        <a:latin typeface="Calibri"/>
                        <a:ea typeface="Times New Roman"/>
                        <a:cs typeface="Shruti"/>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normAutofit fontScale="90000"/>
          </a:bodyPr>
          <a:lstStyle/>
          <a:p>
            <a:r>
              <a:rPr lang="en-US" b="1" dirty="0" smtClean="0">
                <a:solidFill>
                  <a:srgbClr val="7030A0"/>
                </a:solidFill>
              </a:rPr>
              <a:t>How does WHO assist Member States to establish poisons centers?</a:t>
            </a:r>
            <a:r>
              <a:rPr lang="en-US" dirty="0" smtClean="0"/>
              <a:t/>
            </a:r>
            <a:br>
              <a:rPr lang="en-US" dirty="0" smtClean="0"/>
            </a:br>
            <a:endParaRPr lang="en-US" dirty="0"/>
          </a:p>
        </p:txBody>
      </p:sp>
      <p:sp>
        <p:nvSpPr>
          <p:cNvPr id="3" name="Content Placeholder 2"/>
          <p:cNvSpPr>
            <a:spLocks noGrp="1"/>
          </p:cNvSpPr>
          <p:nvPr>
            <p:ph idx="1"/>
          </p:nvPr>
        </p:nvSpPr>
        <p:spPr>
          <a:xfrm>
            <a:off x="457200" y="1752600"/>
            <a:ext cx="8229600" cy="4648200"/>
          </a:xfrm>
        </p:spPr>
        <p:txBody>
          <a:bodyPr>
            <a:normAutofit/>
          </a:bodyPr>
          <a:lstStyle/>
          <a:p>
            <a:r>
              <a:rPr lang="en-US" dirty="0" smtClean="0"/>
              <a:t>guidance and training materials</a:t>
            </a:r>
          </a:p>
          <a:p>
            <a:r>
              <a:rPr lang="en-US" dirty="0" smtClean="0"/>
              <a:t>training workshops</a:t>
            </a:r>
          </a:p>
          <a:p>
            <a:r>
              <a:rPr lang="en-US" dirty="0" smtClean="0"/>
              <a:t>fosters links between new and well-established poisons centers.</a:t>
            </a:r>
          </a:p>
          <a:p>
            <a:r>
              <a:rPr lang="en-US" dirty="0" smtClean="0"/>
              <a:t>collection of internationally harmonized data on poisoning</a:t>
            </a:r>
          </a:p>
          <a:p>
            <a:r>
              <a:rPr lang="en-US" dirty="0" smtClean="0"/>
              <a:t>a multilingual software system for compiling enquiry and agent databases (the INTOX Data Management System)</a:t>
            </a:r>
          </a:p>
          <a:p>
            <a:r>
              <a:rPr lang="en-US" dirty="0" smtClean="0"/>
              <a:t>may support the cost of initial subscriptions</a:t>
            </a:r>
          </a:p>
          <a:p>
            <a:r>
              <a:rPr lang="en-US" dirty="0" smtClean="0"/>
              <a:t>periodically organizes INTOX User Group meetings to provide additional training and to foster the development of multi-centre projects using this system</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054148" cy="6858004"/>
        </p:xfrm>
        <a:graphic>
          <a:graphicData uri="http://schemas.openxmlformats.org/drawingml/2006/table">
            <a:tbl>
              <a:tblPr firstRow="1" bandRow="1">
                <a:tableStyleId>{5C22544A-7EE6-4342-B048-85BDC9FD1C3A}</a:tableStyleId>
              </a:tblPr>
              <a:tblGrid>
                <a:gridCol w="3034348"/>
                <a:gridCol w="6019800"/>
              </a:tblGrid>
              <a:tr h="642993">
                <a:tc>
                  <a:txBody>
                    <a:bodyPr/>
                    <a:lstStyle/>
                    <a:p>
                      <a:pPr marL="0" marR="0" algn="just">
                        <a:lnSpc>
                          <a:spcPct val="115000"/>
                        </a:lnSpc>
                        <a:spcBef>
                          <a:spcPts val="0"/>
                        </a:spcBef>
                        <a:spcAft>
                          <a:spcPts val="1000"/>
                        </a:spcAft>
                      </a:pPr>
                      <a:r>
                        <a:rPr lang="en-US" sz="2000" b="1" dirty="0">
                          <a:latin typeface="Times New Roman"/>
                          <a:ea typeface="Times New Roman"/>
                          <a:cs typeface="Shruti"/>
                        </a:rPr>
                        <a:t>Antidote / Essential Drugs</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b="1" dirty="0">
                          <a:latin typeface="Times New Roman"/>
                          <a:ea typeface="Times New Roman"/>
                          <a:cs typeface="Shruti"/>
                        </a:rPr>
                        <a:t>Poisoning  - Indications </a:t>
                      </a:r>
                      <a:endParaRPr lang="en-US" sz="1600" dirty="0">
                        <a:latin typeface="Calibri"/>
                        <a:ea typeface="Times New Roman"/>
                        <a:cs typeface="Shruti"/>
                      </a:endParaRPr>
                    </a:p>
                  </a:txBody>
                  <a:tcPr marL="68580" marR="68580" marT="0" marB="0"/>
                </a:tc>
              </a:tr>
              <a:tr h="642993">
                <a:tc>
                  <a:txBody>
                    <a:bodyPr/>
                    <a:lstStyle/>
                    <a:p>
                      <a:pPr marL="0" marR="0" algn="just">
                        <a:lnSpc>
                          <a:spcPct val="115000"/>
                        </a:lnSpc>
                        <a:spcBef>
                          <a:spcPts val="0"/>
                        </a:spcBef>
                        <a:spcAft>
                          <a:spcPts val="1000"/>
                        </a:spcAft>
                      </a:pPr>
                      <a:r>
                        <a:rPr lang="en-US" sz="2400" dirty="0" err="1">
                          <a:latin typeface="Times New Roman"/>
                          <a:ea typeface="Times New Roman"/>
                          <a:cs typeface="Shruti"/>
                        </a:rPr>
                        <a:t>Phenobarbitone</a:t>
                      </a:r>
                      <a:endParaRPr lang="en-US" sz="18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400">
                          <a:latin typeface="Times New Roman"/>
                          <a:ea typeface="Times New Roman"/>
                          <a:cs typeface="Shruti"/>
                        </a:rPr>
                        <a:t>Recurrent convulsions/status epilepticus </a:t>
                      </a:r>
                      <a:endParaRPr lang="en-US" sz="1800">
                        <a:latin typeface="Calibri"/>
                        <a:ea typeface="Times New Roman"/>
                        <a:cs typeface="Shruti"/>
                      </a:endParaRPr>
                    </a:p>
                  </a:txBody>
                  <a:tcPr marL="68580" marR="68580" marT="0" marB="0"/>
                </a:tc>
              </a:tr>
              <a:tr h="642993">
                <a:tc>
                  <a:txBody>
                    <a:bodyPr/>
                    <a:lstStyle/>
                    <a:p>
                      <a:pPr marL="0" marR="0" algn="just">
                        <a:lnSpc>
                          <a:spcPct val="115000"/>
                        </a:lnSpc>
                        <a:spcBef>
                          <a:spcPts val="0"/>
                        </a:spcBef>
                        <a:spcAft>
                          <a:spcPts val="1000"/>
                        </a:spcAft>
                      </a:pPr>
                      <a:r>
                        <a:rPr lang="en-US" sz="2400" dirty="0">
                          <a:latin typeface="Times New Roman"/>
                          <a:ea typeface="Times New Roman"/>
                          <a:cs typeface="Shruti"/>
                        </a:rPr>
                        <a:t>Pyridoxine </a:t>
                      </a:r>
                      <a:r>
                        <a:rPr lang="en-US" sz="2400" dirty="0" err="1">
                          <a:latin typeface="Times New Roman"/>
                          <a:ea typeface="Times New Roman"/>
                          <a:cs typeface="Shruti"/>
                        </a:rPr>
                        <a:t>HCl</a:t>
                      </a:r>
                      <a:endParaRPr lang="en-US" sz="18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400">
                          <a:latin typeface="Times New Roman"/>
                          <a:ea typeface="Times New Roman"/>
                          <a:cs typeface="Shruti"/>
                        </a:rPr>
                        <a:t>Isoniazid, Ethylene glycol</a:t>
                      </a:r>
                      <a:endParaRPr lang="en-US" sz="1800">
                        <a:latin typeface="Calibri"/>
                        <a:ea typeface="Times New Roman"/>
                        <a:cs typeface="Shruti"/>
                      </a:endParaRPr>
                    </a:p>
                  </a:txBody>
                  <a:tcPr marL="68580" marR="68580" marT="0" marB="0"/>
                </a:tc>
              </a:tr>
              <a:tr h="642993">
                <a:tc>
                  <a:txBody>
                    <a:bodyPr/>
                    <a:lstStyle/>
                    <a:p>
                      <a:pPr marL="0" marR="0" algn="just">
                        <a:lnSpc>
                          <a:spcPct val="115000"/>
                        </a:lnSpc>
                        <a:spcBef>
                          <a:spcPts val="0"/>
                        </a:spcBef>
                        <a:spcAft>
                          <a:spcPts val="1000"/>
                        </a:spcAft>
                      </a:pPr>
                      <a:r>
                        <a:rPr lang="en-US" sz="2400" dirty="0" err="1">
                          <a:latin typeface="Times New Roman"/>
                          <a:ea typeface="Times New Roman"/>
                          <a:cs typeface="Shruti"/>
                        </a:rPr>
                        <a:t>Prazosin</a:t>
                      </a:r>
                      <a:r>
                        <a:rPr lang="en-US" sz="2400" dirty="0">
                          <a:latin typeface="Times New Roman"/>
                          <a:ea typeface="Times New Roman"/>
                          <a:cs typeface="Shruti"/>
                        </a:rPr>
                        <a:t> </a:t>
                      </a:r>
                      <a:r>
                        <a:rPr lang="en-US" sz="2400" dirty="0" err="1">
                          <a:latin typeface="Times New Roman"/>
                          <a:ea typeface="Times New Roman"/>
                          <a:cs typeface="Shruti"/>
                        </a:rPr>
                        <a:t>HCl</a:t>
                      </a:r>
                      <a:endParaRPr lang="en-US" sz="18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400" dirty="0">
                          <a:latin typeface="Times New Roman"/>
                          <a:ea typeface="Times New Roman"/>
                          <a:cs typeface="Shruti"/>
                        </a:rPr>
                        <a:t>Scorpion sting</a:t>
                      </a:r>
                      <a:endParaRPr lang="en-US" sz="1800" dirty="0">
                        <a:latin typeface="Calibri"/>
                        <a:ea typeface="Times New Roman"/>
                        <a:cs typeface="Shruti"/>
                      </a:endParaRPr>
                    </a:p>
                  </a:txBody>
                  <a:tcPr marL="68580" marR="68580" marT="0" marB="0"/>
                </a:tc>
              </a:tr>
              <a:tr h="642993">
                <a:tc>
                  <a:txBody>
                    <a:bodyPr/>
                    <a:lstStyle/>
                    <a:p>
                      <a:pPr marL="0" marR="0" algn="just">
                        <a:lnSpc>
                          <a:spcPct val="115000"/>
                        </a:lnSpc>
                        <a:spcBef>
                          <a:spcPts val="0"/>
                        </a:spcBef>
                        <a:spcAft>
                          <a:spcPts val="1000"/>
                        </a:spcAft>
                      </a:pPr>
                      <a:r>
                        <a:rPr lang="en-US" sz="2400" dirty="0" err="1">
                          <a:latin typeface="Times New Roman"/>
                          <a:ea typeface="Times New Roman"/>
                          <a:cs typeface="Shruti"/>
                        </a:rPr>
                        <a:t>Pralidoxime</a:t>
                      </a:r>
                      <a:r>
                        <a:rPr lang="en-US" sz="2400" dirty="0">
                          <a:latin typeface="Times New Roman"/>
                          <a:ea typeface="Times New Roman"/>
                          <a:cs typeface="Shruti"/>
                        </a:rPr>
                        <a:t> (2-PAM)</a:t>
                      </a:r>
                      <a:endParaRPr lang="en-US" sz="18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400">
                          <a:latin typeface="Times New Roman"/>
                          <a:ea typeface="Times New Roman"/>
                          <a:cs typeface="Shruti"/>
                        </a:rPr>
                        <a:t>Organophosphates</a:t>
                      </a:r>
                      <a:endParaRPr lang="en-US" sz="1800">
                        <a:latin typeface="Calibri"/>
                        <a:ea typeface="Times New Roman"/>
                        <a:cs typeface="Shruti"/>
                      </a:endParaRPr>
                    </a:p>
                  </a:txBody>
                  <a:tcPr marL="68580" marR="68580" marT="0" marB="0"/>
                </a:tc>
              </a:tr>
              <a:tr h="1071067">
                <a:tc>
                  <a:txBody>
                    <a:bodyPr/>
                    <a:lstStyle/>
                    <a:p>
                      <a:pPr marL="0" marR="0" algn="just">
                        <a:lnSpc>
                          <a:spcPct val="115000"/>
                        </a:lnSpc>
                        <a:spcBef>
                          <a:spcPts val="0"/>
                        </a:spcBef>
                        <a:spcAft>
                          <a:spcPts val="1000"/>
                        </a:spcAft>
                      </a:pPr>
                      <a:r>
                        <a:rPr lang="en-US" sz="2400" dirty="0" err="1">
                          <a:latin typeface="Times New Roman"/>
                          <a:ea typeface="Times New Roman"/>
                          <a:cs typeface="Shruti"/>
                        </a:rPr>
                        <a:t>Propranolol</a:t>
                      </a:r>
                      <a:r>
                        <a:rPr lang="en-US" sz="2400" dirty="0">
                          <a:latin typeface="Times New Roman"/>
                          <a:ea typeface="Times New Roman"/>
                          <a:cs typeface="Shruti"/>
                        </a:rPr>
                        <a:t> </a:t>
                      </a:r>
                      <a:r>
                        <a:rPr lang="en-US" sz="2400" dirty="0" err="1">
                          <a:latin typeface="Times New Roman"/>
                          <a:ea typeface="Times New Roman"/>
                          <a:cs typeface="Shruti"/>
                        </a:rPr>
                        <a:t>HCl</a:t>
                      </a:r>
                      <a:endParaRPr lang="en-US" sz="18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400" dirty="0">
                          <a:latin typeface="Times New Roman"/>
                          <a:ea typeface="Times New Roman"/>
                          <a:cs typeface="Shruti"/>
                        </a:rPr>
                        <a:t>Hypertension in (</a:t>
                      </a:r>
                      <a:r>
                        <a:rPr lang="en-US" sz="2400" dirty="0" err="1">
                          <a:latin typeface="Times New Roman"/>
                          <a:ea typeface="Times New Roman"/>
                          <a:cs typeface="Shruti"/>
                        </a:rPr>
                        <a:t>theophylline</a:t>
                      </a:r>
                      <a:r>
                        <a:rPr lang="en-US" sz="2400" dirty="0">
                          <a:latin typeface="Times New Roman"/>
                          <a:ea typeface="Times New Roman"/>
                          <a:cs typeface="Shruti"/>
                        </a:rPr>
                        <a:t>, caffeine)</a:t>
                      </a:r>
                      <a:endParaRPr lang="en-US" sz="1800" dirty="0">
                        <a:latin typeface="Calibri"/>
                        <a:ea typeface="Times New Roman"/>
                        <a:cs typeface="Shruti"/>
                      </a:endParaRPr>
                    </a:p>
                    <a:p>
                      <a:pPr marL="0" marR="0" algn="just">
                        <a:lnSpc>
                          <a:spcPct val="115000"/>
                        </a:lnSpc>
                        <a:spcBef>
                          <a:spcPts val="0"/>
                        </a:spcBef>
                        <a:spcAft>
                          <a:spcPts val="1000"/>
                        </a:spcAft>
                      </a:pPr>
                      <a:r>
                        <a:rPr lang="en-US" sz="2400" dirty="0" err="1">
                          <a:latin typeface="Times New Roman"/>
                          <a:ea typeface="Times New Roman"/>
                          <a:cs typeface="Shruti"/>
                        </a:rPr>
                        <a:t>Symapathomimetics</a:t>
                      </a:r>
                      <a:r>
                        <a:rPr lang="en-US" sz="2400" dirty="0">
                          <a:latin typeface="Times New Roman"/>
                          <a:ea typeface="Times New Roman"/>
                          <a:cs typeface="Shruti"/>
                        </a:rPr>
                        <a:t> (</a:t>
                      </a:r>
                      <a:r>
                        <a:rPr lang="en-US" sz="2400" dirty="0" err="1">
                          <a:latin typeface="Times New Roman"/>
                          <a:ea typeface="Times New Roman"/>
                          <a:cs typeface="Shruti"/>
                        </a:rPr>
                        <a:t>anphetamine</a:t>
                      </a:r>
                      <a:r>
                        <a:rPr lang="en-US" sz="2400" dirty="0">
                          <a:latin typeface="Times New Roman"/>
                          <a:ea typeface="Times New Roman"/>
                          <a:cs typeface="Shruti"/>
                        </a:rPr>
                        <a:t>, cocaine)</a:t>
                      </a:r>
                      <a:endParaRPr lang="en-US" sz="1800" dirty="0">
                        <a:latin typeface="Calibri"/>
                        <a:ea typeface="Times New Roman"/>
                        <a:cs typeface="Shruti"/>
                      </a:endParaRPr>
                    </a:p>
                  </a:txBody>
                  <a:tcPr marL="68580" marR="68580" marT="0" marB="0"/>
                </a:tc>
              </a:tr>
              <a:tr h="642993">
                <a:tc>
                  <a:txBody>
                    <a:bodyPr/>
                    <a:lstStyle/>
                    <a:p>
                      <a:pPr marL="0" marR="0" algn="just">
                        <a:lnSpc>
                          <a:spcPct val="115000"/>
                        </a:lnSpc>
                        <a:spcBef>
                          <a:spcPts val="0"/>
                        </a:spcBef>
                        <a:spcAft>
                          <a:spcPts val="1000"/>
                        </a:spcAft>
                      </a:pPr>
                      <a:r>
                        <a:rPr lang="en-US" sz="2400">
                          <a:latin typeface="Times New Roman"/>
                          <a:ea typeface="Times New Roman"/>
                          <a:cs typeface="Shruti"/>
                        </a:rPr>
                        <a:t>Protamine sulphate</a:t>
                      </a:r>
                      <a:endParaRPr lang="en-US" sz="18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400" dirty="0">
                          <a:latin typeface="Times New Roman"/>
                          <a:ea typeface="Times New Roman"/>
                          <a:cs typeface="Shruti"/>
                        </a:rPr>
                        <a:t>Heparin</a:t>
                      </a:r>
                      <a:endParaRPr lang="en-US" sz="1800" dirty="0">
                        <a:latin typeface="Calibri"/>
                        <a:ea typeface="Times New Roman"/>
                        <a:cs typeface="Shruti"/>
                      </a:endParaRPr>
                    </a:p>
                  </a:txBody>
                  <a:tcPr marL="68580" marR="68580" marT="0" marB="0"/>
                </a:tc>
              </a:tr>
              <a:tr h="642993">
                <a:tc>
                  <a:txBody>
                    <a:bodyPr/>
                    <a:lstStyle/>
                    <a:p>
                      <a:pPr marL="0" marR="0" algn="just">
                        <a:lnSpc>
                          <a:spcPct val="115000"/>
                        </a:lnSpc>
                        <a:spcBef>
                          <a:spcPts val="0"/>
                        </a:spcBef>
                        <a:spcAft>
                          <a:spcPts val="1000"/>
                        </a:spcAft>
                      </a:pPr>
                      <a:r>
                        <a:rPr lang="en-US" sz="2400">
                          <a:latin typeface="Times New Roman"/>
                          <a:ea typeface="Times New Roman"/>
                          <a:cs typeface="Shruti"/>
                        </a:rPr>
                        <a:t>Potassium Chloride</a:t>
                      </a:r>
                      <a:endParaRPr lang="en-US" sz="18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400" dirty="0" err="1">
                          <a:latin typeface="Times New Roman"/>
                          <a:ea typeface="Times New Roman"/>
                          <a:cs typeface="Shruti"/>
                        </a:rPr>
                        <a:t>Hypokalemia</a:t>
                      </a:r>
                      <a:r>
                        <a:rPr lang="en-US" sz="2400" dirty="0">
                          <a:latin typeface="Times New Roman"/>
                          <a:ea typeface="Times New Roman"/>
                          <a:cs typeface="Shruti"/>
                        </a:rPr>
                        <a:t> from various poisonings</a:t>
                      </a:r>
                      <a:endParaRPr lang="en-US" sz="1800" dirty="0">
                        <a:latin typeface="Calibri"/>
                        <a:ea typeface="Times New Roman"/>
                        <a:cs typeface="Shruti"/>
                      </a:endParaRPr>
                    </a:p>
                  </a:txBody>
                  <a:tcPr marL="68580" marR="68580" marT="0" marB="0"/>
                </a:tc>
              </a:tr>
              <a:tr h="642993">
                <a:tc>
                  <a:txBody>
                    <a:bodyPr/>
                    <a:lstStyle/>
                    <a:p>
                      <a:pPr marL="0" marR="0" algn="just">
                        <a:lnSpc>
                          <a:spcPct val="115000"/>
                        </a:lnSpc>
                        <a:spcBef>
                          <a:spcPts val="0"/>
                        </a:spcBef>
                        <a:spcAft>
                          <a:spcPts val="1000"/>
                        </a:spcAft>
                      </a:pPr>
                      <a:r>
                        <a:rPr lang="en-US" sz="2400">
                          <a:latin typeface="Times New Roman"/>
                          <a:ea typeface="Times New Roman"/>
                          <a:cs typeface="Shruti"/>
                        </a:rPr>
                        <a:t>Phenytoin</a:t>
                      </a:r>
                      <a:endParaRPr lang="en-US" sz="18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400" dirty="0">
                          <a:latin typeface="Times New Roman"/>
                          <a:ea typeface="Times New Roman"/>
                          <a:cs typeface="Shruti"/>
                        </a:rPr>
                        <a:t>Convulsions</a:t>
                      </a:r>
                      <a:endParaRPr lang="en-US" sz="1800" dirty="0">
                        <a:latin typeface="Calibri"/>
                        <a:ea typeface="Times New Roman"/>
                        <a:cs typeface="Shruti"/>
                      </a:endParaRPr>
                    </a:p>
                  </a:txBody>
                  <a:tcPr marL="68580" marR="68580" marT="0" marB="0"/>
                </a:tc>
              </a:tr>
              <a:tr h="642993">
                <a:tc>
                  <a:txBody>
                    <a:bodyPr/>
                    <a:lstStyle/>
                    <a:p>
                      <a:pPr marL="0" marR="0" algn="just">
                        <a:lnSpc>
                          <a:spcPct val="115000"/>
                        </a:lnSpc>
                        <a:spcBef>
                          <a:spcPts val="0"/>
                        </a:spcBef>
                        <a:spcAft>
                          <a:spcPts val="1000"/>
                        </a:spcAft>
                      </a:pPr>
                      <a:r>
                        <a:rPr lang="en-US" sz="2400">
                          <a:latin typeface="Times New Roman"/>
                          <a:ea typeface="Times New Roman"/>
                          <a:cs typeface="Shruti"/>
                        </a:rPr>
                        <a:t>Ranitidine HCl</a:t>
                      </a:r>
                      <a:endParaRPr lang="en-US" sz="18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400" dirty="0">
                          <a:latin typeface="Times New Roman"/>
                          <a:ea typeface="Times New Roman"/>
                          <a:cs typeface="Shruti"/>
                        </a:rPr>
                        <a:t>GI irritation</a:t>
                      </a:r>
                      <a:endParaRPr lang="en-US" sz="1800" dirty="0">
                        <a:latin typeface="Calibri"/>
                        <a:ea typeface="Times New Roman"/>
                        <a:cs typeface="Shruti"/>
                      </a:endParaRPr>
                    </a:p>
                  </a:txBody>
                  <a:tcPr marL="68580" marR="68580" marT="0" marB="0"/>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300789867"/>
              </p:ext>
            </p:extLst>
          </p:nvPr>
        </p:nvGraphicFramePr>
        <p:xfrm>
          <a:off x="0" y="533400"/>
          <a:ext cx="9144000" cy="5501640"/>
        </p:xfrm>
        <a:graphic>
          <a:graphicData uri="http://schemas.openxmlformats.org/drawingml/2006/table">
            <a:tbl>
              <a:tblPr firstRow="1" bandRow="1">
                <a:tableStyleId>{5C22544A-7EE6-4342-B048-85BDC9FD1C3A}</a:tableStyleId>
              </a:tblPr>
              <a:tblGrid>
                <a:gridCol w="3048000"/>
                <a:gridCol w="6096000"/>
              </a:tblGrid>
              <a:tr h="685800">
                <a:tc>
                  <a:txBody>
                    <a:bodyPr/>
                    <a:lstStyle/>
                    <a:p>
                      <a:pPr marL="0" marR="0" algn="just">
                        <a:lnSpc>
                          <a:spcPct val="115000"/>
                        </a:lnSpc>
                        <a:spcBef>
                          <a:spcPts val="0"/>
                        </a:spcBef>
                        <a:spcAft>
                          <a:spcPts val="1000"/>
                        </a:spcAft>
                      </a:pPr>
                      <a:r>
                        <a:rPr lang="en-US" sz="2000" b="1" dirty="0">
                          <a:latin typeface="Times New Roman"/>
                          <a:ea typeface="Times New Roman"/>
                          <a:cs typeface="Shruti"/>
                        </a:rPr>
                        <a:t>Antidote / Essential Drugs</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b="1" dirty="0">
                          <a:latin typeface="Times New Roman"/>
                          <a:ea typeface="Times New Roman"/>
                          <a:cs typeface="Shruti"/>
                        </a:rPr>
                        <a:t>Poisoning  - Indications </a:t>
                      </a:r>
                      <a:endParaRPr lang="en-US" sz="1600" dirty="0">
                        <a:latin typeface="Calibri"/>
                        <a:ea typeface="Times New Roman"/>
                        <a:cs typeface="Shruti"/>
                      </a:endParaRPr>
                    </a:p>
                  </a:txBody>
                  <a:tcPr marL="68580" marR="68580" marT="0" marB="0"/>
                </a:tc>
              </a:tr>
              <a:tr h="457200">
                <a:tc>
                  <a:txBody>
                    <a:bodyPr/>
                    <a:lstStyle/>
                    <a:p>
                      <a:pPr marL="0" marR="0" algn="just">
                        <a:lnSpc>
                          <a:spcPct val="115000"/>
                        </a:lnSpc>
                        <a:spcBef>
                          <a:spcPts val="0"/>
                        </a:spcBef>
                        <a:spcAft>
                          <a:spcPts val="1000"/>
                        </a:spcAft>
                      </a:pPr>
                      <a:r>
                        <a:rPr lang="en-US" sz="2000" dirty="0">
                          <a:latin typeface="Times New Roman"/>
                          <a:ea typeface="Times New Roman"/>
                          <a:cs typeface="Shruti"/>
                        </a:rPr>
                        <a:t>Rabies vaccine</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a:latin typeface="Times New Roman"/>
                          <a:ea typeface="Times New Roman"/>
                          <a:cs typeface="Shruti"/>
                        </a:rPr>
                        <a:t>Rabies</a:t>
                      </a:r>
                      <a:endParaRPr lang="en-US" sz="1600" dirty="0">
                        <a:latin typeface="Calibri"/>
                        <a:ea typeface="Times New Roman"/>
                        <a:cs typeface="Shruti"/>
                      </a:endParaRPr>
                    </a:p>
                  </a:txBody>
                  <a:tcPr marL="68580" marR="68580" marT="0" marB="0"/>
                </a:tc>
              </a:tr>
              <a:tr h="381000">
                <a:tc>
                  <a:txBody>
                    <a:bodyPr/>
                    <a:lstStyle/>
                    <a:p>
                      <a:pPr marL="0" marR="0" algn="just">
                        <a:lnSpc>
                          <a:spcPct val="115000"/>
                        </a:lnSpc>
                        <a:spcBef>
                          <a:spcPts val="0"/>
                        </a:spcBef>
                        <a:spcAft>
                          <a:spcPts val="1000"/>
                        </a:spcAft>
                      </a:pPr>
                      <a:r>
                        <a:rPr lang="en-US" sz="2000">
                          <a:latin typeface="Times New Roman"/>
                          <a:ea typeface="Times New Roman"/>
                          <a:cs typeface="Shruti"/>
                        </a:rPr>
                        <a:t>Snake antivenom</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a:latin typeface="Times New Roman"/>
                          <a:ea typeface="Times New Roman"/>
                          <a:cs typeface="Shruti"/>
                        </a:rPr>
                        <a:t>Snake bite envenomation</a:t>
                      </a:r>
                      <a:endParaRPr lang="en-US" sz="1600" dirty="0">
                        <a:latin typeface="Calibri"/>
                        <a:ea typeface="Times New Roman"/>
                        <a:cs typeface="Shruti"/>
                      </a:endParaRPr>
                    </a:p>
                  </a:txBody>
                  <a:tcPr marL="68580" marR="68580" marT="0" marB="0"/>
                </a:tc>
              </a:tr>
              <a:tr h="457200">
                <a:tc>
                  <a:txBody>
                    <a:bodyPr/>
                    <a:lstStyle/>
                    <a:p>
                      <a:pPr marL="0" marR="0" algn="just">
                        <a:lnSpc>
                          <a:spcPct val="115000"/>
                        </a:lnSpc>
                        <a:spcBef>
                          <a:spcPts val="0"/>
                        </a:spcBef>
                        <a:spcAft>
                          <a:spcPts val="1000"/>
                        </a:spcAft>
                      </a:pPr>
                      <a:r>
                        <a:rPr lang="en-US" sz="2000">
                          <a:latin typeface="Times New Roman"/>
                          <a:ea typeface="Times New Roman"/>
                          <a:cs typeface="Shruti"/>
                        </a:rPr>
                        <a:t>Sodium Ca edetate</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a:latin typeface="Times New Roman"/>
                          <a:ea typeface="Times New Roman"/>
                          <a:cs typeface="Shruti"/>
                        </a:rPr>
                        <a:t>Heavy metals</a:t>
                      </a:r>
                      <a:endParaRPr lang="en-US" sz="1600" dirty="0">
                        <a:latin typeface="Calibri"/>
                        <a:ea typeface="Times New Roman"/>
                        <a:cs typeface="Shruti"/>
                      </a:endParaRPr>
                    </a:p>
                  </a:txBody>
                  <a:tcPr marL="68580" marR="68580" marT="0" marB="0"/>
                </a:tc>
              </a:tr>
              <a:tr h="457200">
                <a:tc>
                  <a:txBody>
                    <a:bodyPr/>
                    <a:lstStyle/>
                    <a:p>
                      <a:pPr marL="0" marR="0" algn="just">
                        <a:lnSpc>
                          <a:spcPct val="115000"/>
                        </a:lnSpc>
                        <a:spcBef>
                          <a:spcPts val="0"/>
                        </a:spcBef>
                        <a:spcAft>
                          <a:spcPts val="1000"/>
                        </a:spcAft>
                      </a:pPr>
                      <a:r>
                        <a:rPr lang="en-US" sz="2000">
                          <a:latin typeface="Times New Roman"/>
                          <a:ea typeface="Times New Roman"/>
                          <a:cs typeface="Shruti"/>
                        </a:rPr>
                        <a:t>Sodium bicarbonate</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Metabolic acidosis in many of the poisonings</a:t>
                      </a:r>
                      <a:endParaRPr lang="en-US" sz="1600">
                        <a:latin typeface="Calibri"/>
                        <a:ea typeface="Times New Roman"/>
                        <a:cs typeface="Shruti"/>
                      </a:endParaRPr>
                    </a:p>
                  </a:txBody>
                  <a:tcPr marL="68580" marR="68580" marT="0" marB="0"/>
                </a:tc>
              </a:tr>
              <a:tr h="685800">
                <a:tc>
                  <a:txBody>
                    <a:bodyPr/>
                    <a:lstStyle/>
                    <a:p>
                      <a:pPr marL="0" marR="0" algn="just">
                        <a:lnSpc>
                          <a:spcPct val="115000"/>
                        </a:lnSpc>
                        <a:spcBef>
                          <a:spcPts val="0"/>
                        </a:spcBef>
                        <a:spcAft>
                          <a:spcPts val="1000"/>
                        </a:spcAft>
                      </a:pPr>
                      <a:r>
                        <a:rPr lang="en-US" sz="2000">
                          <a:latin typeface="Times New Roman"/>
                          <a:ea typeface="Times New Roman"/>
                          <a:cs typeface="Shruti"/>
                        </a:rPr>
                        <a:t>Sodium nitroprusside</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Severe hypertension with stimulants/ MAO inhibitors intoxication</a:t>
                      </a:r>
                      <a:endParaRPr lang="en-US" sz="1600">
                        <a:latin typeface="Calibri"/>
                        <a:ea typeface="Times New Roman"/>
                        <a:cs typeface="Shruti"/>
                      </a:endParaRPr>
                    </a:p>
                  </a:txBody>
                  <a:tcPr marL="68580" marR="68580" marT="0" marB="0"/>
                </a:tc>
              </a:tr>
              <a:tr h="441960">
                <a:tc>
                  <a:txBody>
                    <a:bodyPr/>
                    <a:lstStyle/>
                    <a:p>
                      <a:pPr marL="0" marR="0" algn="just">
                        <a:lnSpc>
                          <a:spcPct val="115000"/>
                        </a:lnSpc>
                        <a:spcBef>
                          <a:spcPts val="0"/>
                        </a:spcBef>
                        <a:spcAft>
                          <a:spcPts val="1000"/>
                        </a:spcAft>
                      </a:pPr>
                      <a:r>
                        <a:rPr lang="en-US" sz="2000" dirty="0" err="1">
                          <a:latin typeface="Times New Roman"/>
                          <a:ea typeface="Times New Roman"/>
                          <a:cs typeface="Shruti"/>
                        </a:rPr>
                        <a:t>Sucralfate</a:t>
                      </a:r>
                      <a:endParaRPr lang="en-US" sz="1600" dirty="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NSAID's</a:t>
                      </a:r>
                      <a:endParaRPr lang="en-US" sz="1600">
                        <a:latin typeface="Calibri"/>
                        <a:ea typeface="Times New Roman"/>
                        <a:cs typeface="Shruti"/>
                      </a:endParaRPr>
                    </a:p>
                  </a:txBody>
                  <a:tcPr marL="68580" marR="68580" marT="0" marB="0"/>
                </a:tc>
              </a:tr>
              <a:tr h="518160">
                <a:tc>
                  <a:txBody>
                    <a:bodyPr/>
                    <a:lstStyle/>
                    <a:p>
                      <a:pPr marL="0" marR="0" algn="just">
                        <a:lnSpc>
                          <a:spcPct val="115000"/>
                        </a:lnSpc>
                        <a:spcBef>
                          <a:spcPts val="0"/>
                        </a:spcBef>
                        <a:spcAft>
                          <a:spcPts val="1000"/>
                        </a:spcAft>
                      </a:pPr>
                      <a:r>
                        <a:rPr lang="en-US" sz="2000">
                          <a:latin typeface="Times New Roman"/>
                          <a:ea typeface="Times New Roman"/>
                          <a:cs typeface="Shruti"/>
                        </a:rPr>
                        <a:t>Thiamine </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Alcohol, Hypoglycemi a</a:t>
                      </a:r>
                      <a:endParaRPr lang="en-US" sz="1600">
                        <a:latin typeface="Calibri"/>
                        <a:ea typeface="Times New Roman"/>
                        <a:cs typeface="Shruti"/>
                      </a:endParaRPr>
                    </a:p>
                  </a:txBody>
                  <a:tcPr marL="68580" marR="68580" marT="0" marB="0"/>
                </a:tc>
              </a:tr>
              <a:tr h="685800">
                <a:tc>
                  <a:txBody>
                    <a:bodyPr/>
                    <a:lstStyle/>
                    <a:p>
                      <a:pPr marL="0" marR="0" algn="just">
                        <a:lnSpc>
                          <a:spcPct val="115000"/>
                        </a:lnSpc>
                        <a:spcBef>
                          <a:spcPts val="0"/>
                        </a:spcBef>
                        <a:spcAft>
                          <a:spcPts val="1000"/>
                        </a:spcAft>
                      </a:pPr>
                      <a:r>
                        <a:rPr lang="en-US" sz="2000">
                          <a:latin typeface="Times New Roman"/>
                          <a:ea typeface="Times New Roman"/>
                          <a:cs typeface="Shruti"/>
                        </a:rPr>
                        <a:t>Vitamin K</a:t>
                      </a:r>
                      <a:r>
                        <a:rPr lang="en-US" sz="2000" baseline="-25000">
                          <a:latin typeface="Times New Roman"/>
                          <a:ea typeface="Times New Roman"/>
                          <a:cs typeface="Shruti"/>
                        </a:rPr>
                        <a:t>1</a:t>
                      </a:r>
                      <a:r>
                        <a:rPr lang="en-US" sz="2000">
                          <a:latin typeface="Times New Roman"/>
                          <a:ea typeface="Times New Roman"/>
                          <a:cs typeface="Shruti"/>
                        </a:rPr>
                        <a:t> </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a:latin typeface="Times New Roman"/>
                          <a:ea typeface="Times New Roman"/>
                          <a:cs typeface="Shruti"/>
                        </a:rPr>
                        <a:t>Coumarin derivatives, Hypoprothrombinemia in salicylate intoxication</a:t>
                      </a:r>
                      <a:endParaRPr lang="en-US" sz="1600">
                        <a:latin typeface="Calibri"/>
                        <a:ea typeface="Times New Roman"/>
                        <a:cs typeface="Shruti"/>
                      </a:endParaRPr>
                    </a:p>
                  </a:txBody>
                  <a:tcPr marL="68580" marR="68580" marT="0" marB="0"/>
                </a:tc>
              </a:tr>
              <a:tr h="685800">
                <a:tc>
                  <a:txBody>
                    <a:bodyPr/>
                    <a:lstStyle/>
                    <a:p>
                      <a:pPr marL="0" marR="0" algn="just">
                        <a:lnSpc>
                          <a:spcPct val="115000"/>
                        </a:lnSpc>
                        <a:spcBef>
                          <a:spcPts val="0"/>
                        </a:spcBef>
                        <a:spcAft>
                          <a:spcPts val="1000"/>
                        </a:spcAft>
                      </a:pPr>
                      <a:r>
                        <a:rPr lang="en-US" sz="2000">
                          <a:latin typeface="Times New Roman"/>
                          <a:ea typeface="Times New Roman"/>
                          <a:cs typeface="Shruti"/>
                        </a:rPr>
                        <a:t>Xylocaine</a:t>
                      </a:r>
                      <a:endParaRPr lang="en-US" sz="1600">
                        <a:latin typeface="Calibri"/>
                        <a:ea typeface="Times New Roman"/>
                        <a:cs typeface="Shruti"/>
                      </a:endParaRPr>
                    </a:p>
                  </a:txBody>
                  <a:tcPr marL="68580" marR="68580" marT="0" marB="0"/>
                </a:tc>
                <a:tc>
                  <a:txBody>
                    <a:bodyPr/>
                    <a:lstStyle/>
                    <a:p>
                      <a:pPr marL="0" marR="0" algn="just">
                        <a:lnSpc>
                          <a:spcPct val="115000"/>
                        </a:lnSpc>
                        <a:spcBef>
                          <a:spcPts val="0"/>
                        </a:spcBef>
                        <a:spcAft>
                          <a:spcPts val="1000"/>
                        </a:spcAft>
                      </a:pPr>
                      <a:r>
                        <a:rPr lang="en-US" sz="2000" dirty="0">
                          <a:latin typeface="Times New Roman"/>
                          <a:ea typeface="Times New Roman"/>
                          <a:cs typeface="Shruti"/>
                        </a:rPr>
                        <a:t>Ventricular arrhythmias from </a:t>
                      </a:r>
                      <a:r>
                        <a:rPr lang="en-US" sz="2000" dirty="0" err="1">
                          <a:latin typeface="Times New Roman"/>
                          <a:ea typeface="Times New Roman"/>
                          <a:cs typeface="Shruti"/>
                        </a:rPr>
                        <a:t>cardioactive</a:t>
                      </a:r>
                      <a:r>
                        <a:rPr lang="en-US" sz="2000" dirty="0">
                          <a:latin typeface="Times New Roman"/>
                          <a:ea typeface="Times New Roman"/>
                          <a:cs typeface="Shruti"/>
                        </a:rPr>
                        <a:t> drugs (</a:t>
                      </a:r>
                      <a:r>
                        <a:rPr lang="en-US" sz="2000" dirty="0" err="1">
                          <a:latin typeface="Times New Roman"/>
                          <a:ea typeface="Times New Roman"/>
                          <a:cs typeface="Shruti"/>
                        </a:rPr>
                        <a:t>digoxin</a:t>
                      </a:r>
                      <a:r>
                        <a:rPr lang="en-US" sz="2000" dirty="0">
                          <a:latin typeface="Times New Roman"/>
                          <a:ea typeface="Times New Roman"/>
                          <a:cs typeface="Shruti"/>
                        </a:rPr>
                        <a:t>, cyclic </a:t>
                      </a:r>
                      <a:r>
                        <a:rPr lang="en-US" sz="2000" dirty="0" err="1">
                          <a:latin typeface="Times New Roman"/>
                          <a:ea typeface="Times New Roman"/>
                          <a:cs typeface="Shruti"/>
                        </a:rPr>
                        <a:t>antidepressents</a:t>
                      </a:r>
                      <a:r>
                        <a:rPr lang="en-US" sz="2000" dirty="0">
                          <a:latin typeface="Times New Roman"/>
                          <a:ea typeface="Times New Roman"/>
                          <a:cs typeface="Shruti"/>
                        </a:rPr>
                        <a:t>, stimulants, </a:t>
                      </a:r>
                      <a:r>
                        <a:rPr lang="en-US" sz="2000" dirty="0" err="1">
                          <a:latin typeface="Times New Roman"/>
                          <a:ea typeface="Times New Roman"/>
                          <a:cs typeface="Shruti"/>
                        </a:rPr>
                        <a:t>theophylline</a:t>
                      </a:r>
                      <a:r>
                        <a:rPr lang="en-US" sz="2000" dirty="0">
                          <a:latin typeface="Times New Roman"/>
                          <a:ea typeface="Times New Roman"/>
                          <a:cs typeface="Shruti"/>
                        </a:rPr>
                        <a:t>)</a:t>
                      </a:r>
                      <a:endParaRPr lang="en-US" sz="1600" dirty="0">
                        <a:latin typeface="Calibri"/>
                        <a:ea typeface="Times New Roman"/>
                        <a:cs typeface="Shruti"/>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Location: </a:t>
            </a:r>
          </a:p>
        </p:txBody>
      </p:sp>
      <p:sp>
        <p:nvSpPr>
          <p:cNvPr id="3" name="Content Placeholder 2"/>
          <p:cNvSpPr>
            <a:spLocks noGrp="1"/>
          </p:cNvSpPr>
          <p:nvPr>
            <p:ph idx="1"/>
          </p:nvPr>
        </p:nvSpPr>
        <p:spPr/>
        <p:txBody>
          <a:bodyPr>
            <a:normAutofit lnSpcReduction="10000"/>
          </a:bodyPr>
          <a:lstStyle/>
          <a:p>
            <a:r>
              <a:rPr lang="en-US" dirty="0" err="1"/>
              <a:t>centre</a:t>
            </a:r>
            <a:r>
              <a:rPr lang="en-US" dirty="0"/>
              <a:t> is centrally situated within the geographical and </a:t>
            </a:r>
            <a:r>
              <a:rPr lang="en-US" dirty="0" smtClean="0"/>
              <a:t>demographic area </a:t>
            </a:r>
            <a:r>
              <a:rPr lang="en-US" dirty="0"/>
              <a:t>it serves.</a:t>
            </a:r>
            <a:endParaRPr lang="en-US" dirty="0" smtClean="0"/>
          </a:p>
          <a:p>
            <a:r>
              <a:rPr lang="en-US" dirty="0" smtClean="0"/>
              <a:t>at </a:t>
            </a:r>
            <a:r>
              <a:rPr lang="en-US" dirty="0"/>
              <a:t>a leading hospital </a:t>
            </a:r>
            <a:r>
              <a:rPr lang="en-US" dirty="0" smtClean="0"/>
              <a:t>with emergency </a:t>
            </a:r>
            <a:r>
              <a:rPr lang="en-US" dirty="0"/>
              <a:t>and intensive care services, as well as a medical library </a:t>
            </a:r>
            <a:r>
              <a:rPr lang="en-US" dirty="0" smtClean="0"/>
              <a:t>and a </a:t>
            </a:r>
            <a:r>
              <a:rPr lang="en-US" dirty="0"/>
              <a:t>laboratory</a:t>
            </a:r>
            <a:r>
              <a:rPr lang="en-US" dirty="0" smtClean="0"/>
              <a:t>.</a:t>
            </a:r>
          </a:p>
          <a:p>
            <a:r>
              <a:rPr lang="en-US" dirty="0" smtClean="0"/>
              <a:t>should </a:t>
            </a:r>
            <a:r>
              <a:rPr lang="en-US" dirty="0"/>
              <a:t>be linked directly with a </a:t>
            </a:r>
            <a:r>
              <a:rPr lang="en-US" dirty="0" smtClean="0"/>
              <a:t>hospital department </a:t>
            </a:r>
            <a:r>
              <a:rPr lang="en-US" dirty="0"/>
              <a:t>where poisoned patients are </a:t>
            </a:r>
            <a:r>
              <a:rPr lang="en-US" dirty="0" smtClean="0"/>
              <a:t>treated. </a:t>
            </a:r>
            <a:r>
              <a:rPr lang="en-US" dirty="0"/>
              <a:t>T</a:t>
            </a:r>
            <a:r>
              <a:rPr lang="en-US" dirty="0" smtClean="0"/>
              <a:t>reatment </a:t>
            </a:r>
            <a:r>
              <a:rPr lang="en-US" dirty="0"/>
              <a:t>and laboratory facilities at a hospital may </a:t>
            </a:r>
            <a:r>
              <a:rPr lang="en-US" dirty="0" smtClean="0"/>
              <a:t>be further developed to fulfill it.</a:t>
            </a:r>
            <a:endParaRPr lang="en-US" dirty="0"/>
          </a:p>
          <a:p>
            <a:r>
              <a:rPr lang="en-US" dirty="0"/>
              <a:t>aim of </a:t>
            </a:r>
            <a:r>
              <a:rPr lang="en-US" dirty="0" smtClean="0"/>
              <a:t>the </a:t>
            </a:r>
            <a:r>
              <a:rPr lang="en-US" dirty="0"/>
              <a:t>facility to operate 24 hours a day all year </a:t>
            </a:r>
            <a:r>
              <a:rPr lang="en-US" dirty="0" smtClean="0"/>
              <a:t>round</a:t>
            </a:r>
          </a:p>
          <a:p>
            <a:r>
              <a:rPr lang="en-US" dirty="0"/>
              <a:t>if more than 5000 emergencies </a:t>
            </a:r>
            <a:r>
              <a:rPr lang="en-US" dirty="0" smtClean="0"/>
              <a:t>are registered </a:t>
            </a:r>
            <a:r>
              <a:rPr lang="en-US" dirty="0"/>
              <a:t>each year, a </a:t>
            </a:r>
            <a:r>
              <a:rPr lang="en-US" dirty="0" smtClean="0"/>
              <a:t>fulltime staff </a:t>
            </a:r>
            <a:r>
              <a:rPr lang="en-US" dirty="0"/>
              <a:t>will be required to provide a </a:t>
            </a:r>
            <a:r>
              <a:rPr lang="en-US" dirty="0" smtClean="0"/>
              <a:t>24hoursaday service; </a:t>
            </a:r>
            <a:r>
              <a:rPr lang="en-US" dirty="0"/>
              <a:t>If fewer than 5000 calls </a:t>
            </a:r>
            <a:r>
              <a:rPr lang="en-US" dirty="0" smtClean="0"/>
              <a:t>are received </a:t>
            </a:r>
            <a:r>
              <a:rPr lang="en-US" dirty="0"/>
              <a:t>annually, outside </a:t>
            </a:r>
            <a:r>
              <a:rPr lang="en-US" dirty="0" smtClean="0"/>
              <a:t>support(from </a:t>
            </a:r>
            <a:r>
              <a:rPr lang="en-US" dirty="0" err="1" smtClean="0"/>
              <a:t>emrgency</a:t>
            </a:r>
            <a:r>
              <a:rPr lang="en-US" dirty="0" smtClean="0"/>
              <a:t>, ICU </a:t>
            </a:r>
            <a:r>
              <a:rPr lang="en-US" dirty="0" err="1" smtClean="0"/>
              <a:t>etc</a:t>
            </a:r>
            <a:r>
              <a:rPr lang="en-US" dirty="0" smtClean="0"/>
              <a:t>) </a:t>
            </a:r>
            <a:r>
              <a:rPr lang="en-US" dirty="0"/>
              <a:t>may be required to maintain a </a:t>
            </a:r>
            <a:r>
              <a:rPr lang="en-US" dirty="0" smtClean="0"/>
              <a:t>24hour  service</a:t>
            </a:r>
            <a:endParaRPr lang="en-US" dirty="0"/>
          </a:p>
        </p:txBody>
      </p:sp>
    </p:spTree>
    <p:extLst>
      <p:ext uri="{BB962C8B-B14F-4D97-AF65-F5344CB8AC3E}">
        <p14:creationId xmlns:p14="http://schemas.microsoft.com/office/powerpoint/2010/main" xmlns="" val="4121311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a:t>
            </a:r>
            <a:endParaRPr lang="en-US" dirty="0"/>
          </a:p>
        </p:txBody>
      </p:sp>
      <p:sp>
        <p:nvSpPr>
          <p:cNvPr id="3" name="Content Placeholder 2"/>
          <p:cNvSpPr>
            <a:spLocks noGrp="1"/>
          </p:cNvSpPr>
          <p:nvPr>
            <p:ph idx="1"/>
          </p:nvPr>
        </p:nvSpPr>
        <p:spPr/>
        <p:txBody>
          <a:bodyPr>
            <a:normAutofit fontScale="85000" lnSpcReduction="20000"/>
          </a:bodyPr>
          <a:lstStyle/>
          <a:p>
            <a:r>
              <a:rPr lang="en-US" dirty="0"/>
              <a:t>a multidisciplinary team of </a:t>
            </a:r>
            <a:r>
              <a:rPr lang="en-US" dirty="0" smtClean="0"/>
              <a:t>poison information specialists</a:t>
            </a:r>
          </a:p>
          <a:p>
            <a:r>
              <a:rPr lang="en-US" dirty="0"/>
              <a:t>physicians, nurses, analysts, </a:t>
            </a:r>
            <a:r>
              <a:rPr lang="en-US" dirty="0" smtClean="0"/>
              <a:t>pharmacists, veterinarians</a:t>
            </a:r>
            <a:r>
              <a:rPr lang="en-US" dirty="0"/>
              <a:t>, and other scientists representing a wide variety </a:t>
            </a:r>
            <a:r>
              <a:rPr lang="en-US" dirty="0" smtClean="0"/>
              <a:t>of disciplines </a:t>
            </a:r>
            <a:r>
              <a:rPr lang="en-US" dirty="0"/>
              <a:t>including biology, chemistry, medicine, pharmacology, </a:t>
            </a:r>
            <a:r>
              <a:rPr lang="en-US" dirty="0" smtClean="0"/>
              <a:t>and psychiatry.</a:t>
            </a:r>
          </a:p>
          <a:p>
            <a:r>
              <a:rPr lang="en-US" dirty="0"/>
              <a:t>A </a:t>
            </a:r>
            <a:r>
              <a:rPr lang="en-US" dirty="0" smtClean="0"/>
              <a:t>poison information </a:t>
            </a:r>
            <a:r>
              <a:rPr lang="en-US" dirty="0"/>
              <a:t>specialist should work under the supervision of a </a:t>
            </a:r>
            <a:r>
              <a:rPr lang="en-US" dirty="0" smtClean="0"/>
              <a:t>medical toxicologist.</a:t>
            </a:r>
          </a:p>
          <a:p>
            <a:r>
              <a:rPr lang="en-US" dirty="0"/>
              <a:t>Medical personnel from emergency, intensive care, and treatment </a:t>
            </a:r>
            <a:r>
              <a:rPr lang="en-US" dirty="0" smtClean="0"/>
              <a:t>units may </a:t>
            </a:r>
            <a:r>
              <a:rPr lang="en-US" dirty="0"/>
              <a:t>work </a:t>
            </a:r>
            <a:r>
              <a:rPr lang="en-US" dirty="0" smtClean="0"/>
              <a:t>part time in </a:t>
            </a:r>
            <a:r>
              <a:rPr lang="en-US" dirty="0"/>
              <a:t>the information unit, thus adding to </a:t>
            </a:r>
            <a:r>
              <a:rPr lang="en-US" dirty="0" smtClean="0"/>
              <a:t>their experience.</a:t>
            </a:r>
          </a:p>
          <a:p>
            <a:pPr lvl="1">
              <a:buFont typeface="Courier New" pitchFamily="49" charset="0"/>
              <a:buChar char="o"/>
            </a:pPr>
            <a:r>
              <a:rPr lang="en-US" b="1" dirty="0" smtClean="0"/>
              <a:t>Medical Director </a:t>
            </a:r>
            <a:r>
              <a:rPr lang="en-US" b="1" dirty="0"/>
              <a:t>–1 </a:t>
            </a:r>
            <a:endParaRPr lang="en-US" b="1" dirty="0" smtClean="0"/>
          </a:p>
          <a:p>
            <a:pPr lvl="1">
              <a:buFont typeface="Courier New" pitchFamily="49" charset="0"/>
              <a:buChar char="o"/>
            </a:pPr>
            <a:r>
              <a:rPr lang="en-US" b="1" dirty="0" smtClean="0"/>
              <a:t>Medical </a:t>
            </a:r>
            <a:r>
              <a:rPr lang="en-US" b="1" dirty="0"/>
              <a:t>Toxicologist -2 </a:t>
            </a:r>
            <a:r>
              <a:rPr lang="en-US" b="1" dirty="0" smtClean="0"/>
              <a:t>(</a:t>
            </a:r>
            <a:r>
              <a:rPr lang="en-US" dirty="0"/>
              <a:t>emergency medicine, </a:t>
            </a:r>
            <a:r>
              <a:rPr lang="en-US" dirty="0" err="1"/>
              <a:t>paediatrics</a:t>
            </a:r>
            <a:r>
              <a:rPr lang="en-US" dirty="0"/>
              <a:t>, public health, internal </a:t>
            </a:r>
            <a:r>
              <a:rPr lang="en-US" dirty="0" smtClean="0"/>
              <a:t>medicine, intensive </a:t>
            </a:r>
            <a:r>
              <a:rPr lang="en-US" dirty="0"/>
              <a:t>care, and forensic medicine</a:t>
            </a:r>
            <a:r>
              <a:rPr lang="en-US" b="1" dirty="0" smtClean="0"/>
              <a:t>)</a:t>
            </a:r>
            <a:endParaRPr lang="en-US" dirty="0"/>
          </a:p>
          <a:p>
            <a:pPr lvl="1">
              <a:buFont typeface="Courier New" pitchFamily="49" charset="0"/>
              <a:buChar char="o"/>
            </a:pPr>
            <a:r>
              <a:rPr lang="en-US" dirty="0"/>
              <a:t>Poison Information Specialists </a:t>
            </a:r>
            <a:r>
              <a:rPr lang="en-US" b="1" dirty="0"/>
              <a:t>-8 </a:t>
            </a:r>
          </a:p>
          <a:p>
            <a:pPr lvl="1">
              <a:buFont typeface="Courier New" pitchFamily="49" charset="0"/>
              <a:buChar char="o"/>
            </a:pPr>
            <a:r>
              <a:rPr lang="en-US" dirty="0"/>
              <a:t>Analytical toxicologist </a:t>
            </a:r>
            <a:r>
              <a:rPr lang="en-US" b="1" dirty="0"/>
              <a:t>-2 </a:t>
            </a:r>
          </a:p>
          <a:p>
            <a:pPr lvl="1">
              <a:buFont typeface="Courier New" pitchFamily="49" charset="0"/>
              <a:buChar char="o"/>
            </a:pPr>
            <a:r>
              <a:rPr lang="en-US" dirty="0"/>
              <a:t>Technical staff </a:t>
            </a:r>
            <a:r>
              <a:rPr lang="en-US" b="1" dirty="0"/>
              <a:t>-3 </a:t>
            </a:r>
          </a:p>
          <a:p>
            <a:pPr lvl="1">
              <a:buFont typeface="Courier New" pitchFamily="49" charset="0"/>
              <a:buChar char="o"/>
            </a:pPr>
            <a:r>
              <a:rPr lang="en-US" dirty="0"/>
              <a:t>Administrative staff </a:t>
            </a:r>
            <a:r>
              <a:rPr lang="en-US" b="1" dirty="0" smtClean="0"/>
              <a:t>-2</a:t>
            </a:r>
            <a:endParaRPr lang="en-US" b="1" dirty="0"/>
          </a:p>
          <a:p>
            <a:pPr lvl="1">
              <a:buFont typeface="Courier New" pitchFamily="49" charset="0"/>
              <a:buChar char="o"/>
            </a:pPr>
            <a:r>
              <a:rPr lang="en-US" dirty="0"/>
              <a:t>Supporting staff </a:t>
            </a:r>
            <a:r>
              <a:rPr lang="en-US" b="1" dirty="0" smtClean="0"/>
              <a:t>- 5 </a:t>
            </a:r>
          </a:p>
          <a:p>
            <a:pPr lvl="1">
              <a:buFont typeface="Courier New" pitchFamily="49" charset="0"/>
              <a:buChar char="o"/>
            </a:pPr>
            <a:r>
              <a:rPr lang="en-US" i="1" dirty="0"/>
              <a:t>Veterinary </a:t>
            </a:r>
            <a:r>
              <a:rPr lang="en-US" i="1" dirty="0" smtClean="0"/>
              <a:t>expertise, </a:t>
            </a:r>
            <a:r>
              <a:rPr lang="en-US" i="1" dirty="0"/>
              <a:t>Advisers in special </a:t>
            </a:r>
            <a:r>
              <a:rPr lang="en-US" i="1" dirty="0" smtClean="0"/>
              <a:t>areas(Medical, non medical) - SOS</a:t>
            </a:r>
            <a:endParaRPr lang="en-US" b="1" dirty="0"/>
          </a:p>
          <a:p>
            <a:endParaRPr lang="en-US" dirty="0" smtClean="0"/>
          </a:p>
          <a:p>
            <a:endParaRPr lang="en-US" dirty="0" smtClean="0"/>
          </a:p>
          <a:p>
            <a:endParaRPr lang="en-US" dirty="0"/>
          </a:p>
        </p:txBody>
      </p:sp>
    </p:spTree>
    <p:extLst>
      <p:ext uri="{BB962C8B-B14F-4D97-AF65-F5344CB8AC3E}">
        <p14:creationId xmlns:p14="http://schemas.microsoft.com/office/powerpoint/2010/main" xmlns="" val="3647285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a:t>
            </a:r>
            <a:endParaRPr lang="en-US" dirty="0"/>
          </a:p>
        </p:txBody>
      </p:sp>
      <p:sp>
        <p:nvSpPr>
          <p:cNvPr id="3" name="Content Placeholder 2"/>
          <p:cNvSpPr>
            <a:spLocks noGrp="1"/>
          </p:cNvSpPr>
          <p:nvPr>
            <p:ph idx="1"/>
          </p:nvPr>
        </p:nvSpPr>
        <p:spPr/>
        <p:txBody>
          <a:bodyPr>
            <a:normAutofit lnSpcReduction="10000"/>
          </a:bodyPr>
          <a:lstStyle/>
          <a:p>
            <a:r>
              <a:rPr lang="en-US" dirty="0"/>
              <a:t>suitable </a:t>
            </a:r>
            <a:r>
              <a:rPr lang="en-US" dirty="0" smtClean="0"/>
              <a:t>rooms or </a:t>
            </a:r>
            <a:r>
              <a:rPr lang="en-US" dirty="0"/>
              <a:t>working areas, equipped with basic furniture (desks, tables, chairs</a:t>
            </a:r>
            <a:r>
              <a:rPr lang="en-US" dirty="0" smtClean="0"/>
              <a:t>)</a:t>
            </a:r>
          </a:p>
          <a:p>
            <a:r>
              <a:rPr lang="en-US" dirty="0" smtClean="0"/>
              <a:t>One room </a:t>
            </a:r>
            <a:r>
              <a:rPr lang="en-US" dirty="0"/>
              <a:t>should be allocated to the "answering" </a:t>
            </a:r>
            <a:r>
              <a:rPr lang="en-US" dirty="0" smtClean="0"/>
              <a:t>service with telephone lines, computer &amp; internet, essential books &amp; literature</a:t>
            </a:r>
          </a:p>
          <a:p>
            <a:r>
              <a:rPr lang="en-US" dirty="0"/>
              <a:t>An </a:t>
            </a:r>
            <a:r>
              <a:rPr lang="en-US" dirty="0" smtClean="0"/>
              <a:t>area should </a:t>
            </a:r>
            <a:r>
              <a:rPr lang="en-US" dirty="0"/>
              <a:t>be set aside as a library where scientific work can </a:t>
            </a:r>
            <a:r>
              <a:rPr lang="en-US" dirty="0" smtClean="0"/>
              <a:t>be undertaken</a:t>
            </a:r>
            <a:endParaRPr lang="en-US" dirty="0"/>
          </a:p>
          <a:p>
            <a:r>
              <a:rPr lang="en-US" dirty="0"/>
              <a:t>Another area is required for working groups and staff </a:t>
            </a:r>
            <a:r>
              <a:rPr lang="en-US" dirty="0" smtClean="0"/>
              <a:t>or other meetings (large enough to allow all staff)</a:t>
            </a:r>
          </a:p>
          <a:p>
            <a:r>
              <a:rPr lang="en-US" dirty="0" smtClean="0"/>
              <a:t>Facilities for personal hygiene, food, drink &amp; rest</a:t>
            </a:r>
          </a:p>
          <a:p>
            <a:r>
              <a:rPr lang="en-US" dirty="0"/>
              <a:t>an office or suitable private area </a:t>
            </a:r>
            <a:r>
              <a:rPr lang="en-US" dirty="0" smtClean="0"/>
              <a:t>for the medical </a:t>
            </a:r>
            <a:r>
              <a:rPr lang="en-US" dirty="0"/>
              <a:t>director </a:t>
            </a:r>
            <a:r>
              <a:rPr lang="en-US" dirty="0" smtClean="0"/>
              <a:t>for specific </a:t>
            </a:r>
            <a:r>
              <a:rPr lang="en-US" dirty="0"/>
              <a:t>work, interviews, and </a:t>
            </a:r>
            <a:r>
              <a:rPr lang="en-US" dirty="0" smtClean="0"/>
              <a:t>consultations</a:t>
            </a:r>
          </a:p>
          <a:p>
            <a:r>
              <a:rPr lang="en-US" dirty="0"/>
              <a:t>A separate area </a:t>
            </a:r>
            <a:r>
              <a:rPr lang="en-US" dirty="0" smtClean="0"/>
              <a:t>for </a:t>
            </a:r>
            <a:r>
              <a:rPr lang="en-US" dirty="0"/>
              <a:t>administrative and secretarial work</a:t>
            </a:r>
          </a:p>
        </p:txBody>
      </p:sp>
    </p:spTree>
    <p:extLst>
      <p:ext uri="{BB962C8B-B14F-4D97-AF65-F5344CB8AC3E}">
        <p14:creationId xmlns:p14="http://schemas.microsoft.com/office/powerpoint/2010/main" xmlns="" val="3174016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Equipments</a:t>
            </a:r>
            <a:endParaRPr lang="en-US" dirty="0"/>
          </a:p>
        </p:txBody>
      </p:sp>
      <p:sp>
        <p:nvSpPr>
          <p:cNvPr id="3" name="Content Placeholder 2"/>
          <p:cNvSpPr>
            <a:spLocks noGrp="1"/>
          </p:cNvSpPr>
          <p:nvPr>
            <p:ph idx="1"/>
          </p:nvPr>
        </p:nvSpPr>
        <p:spPr/>
        <p:txBody>
          <a:bodyPr>
            <a:normAutofit/>
          </a:bodyPr>
          <a:lstStyle/>
          <a:p>
            <a:r>
              <a:rPr lang="en-US" dirty="0" smtClean="0"/>
              <a:t>Office furniture</a:t>
            </a:r>
          </a:p>
          <a:p>
            <a:r>
              <a:rPr lang="en-US" dirty="0" smtClean="0"/>
              <a:t>Storage cupboards for confidential data</a:t>
            </a:r>
          </a:p>
          <a:p>
            <a:r>
              <a:rPr lang="en-US" dirty="0" smtClean="0"/>
              <a:t>Toll free Telephone lines – 2</a:t>
            </a:r>
          </a:p>
          <a:p>
            <a:r>
              <a:rPr lang="en-US" dirty="0" smtClean="0"/>
              <a:t>Computers with printers, scanner &amp; </a:t>
            </a:r>
            <a:r>
              <a:rPr lang="en-US" dirty="0" err="1"/>
              <a:t>x</a:t>
            </a:r>
            <a:r>
              <a:rPr lang="en-US" dirty="0" err="1" smtClean="0"/>
              <a:t>erox</a:t>
            </a:r>
            <a:endParaRPr lang="en-US" dirty="0" smtClean="0"/>
          </a:p>
          <a:p>
            <a:r>
              <a:rPr lang="en-US" dirty="0" smtClean="0"/>
              <a:t>Library – online, hard copy books, journals, charts, cards</a:t>
            </a:r>
          </a:p>
          <a:p>
            <a:r>
              <a:rPr lang="en-US" dirty="0" smtClean="0"/>
              <a:t>Other means of communications – Fax, </a:t>
            </a:r>
            <a:r>
              <a:rPr lang="en-US" dirty="0"/>
              <a:t>telex, </a:t>
            </a:r>
            <a:r>
              <a:rPr lang="en-US" dirty="0" smtClean="0"/>
              <a:t>shortwave radio are highly desirable</a:t>
            </a:r>
          </a:p>
          <a:p>
            <a:r>
              <a:rPr lang="en-US" dirty="0"/>
              <a:t>a </a:t>
            </a:r>
            <a:r>
              <a:rPr lang="en-US" dirty="0" smtClean="0"/>
              <a:t>refrigerator for </a:t>
            </a:r>
            <a:r>
              <a:rPr lang="en-US" dirty="0"/>
              <a:t>stock antidotes and other substances </a:t>
            </a:r>
            <a:r>
              <a:rPr lang="en-US" dirty="0" smtClean="0"/>
              <a:t>used in </a:t>
            </a:r>
            <a:r>
              <a:rPr lang="en-US" dirty="0"/>
              <a:t>the treatment of </a:t>
            </a:r>
            <a:r>
              <a:rPr lang="en-US" dirty="0" smtClean="0"/>
              <a:t>poisonings</a:t>
            </a:r>
          </a:p>
          <a:p>
            <a:r>
              <a:rPr lang="en-US" dirty="0"/>
              <a:t>slide, overhead, and video projection </a:t>
            </a:r>
            <a:r>
              <a:rPr lang="en-US" dirty="0" smtClean="0"/>
              <a:t>equipment for training &amp; workshops</a:t>
            </a:r>
            <a:endParaRPr lang="en-US" dirty="0"/>
          </a:p>
        </p:txBody>
      </p:sp>
    </p:spTree>
    <p:extLst>
      <p:ext uri="{BB962C8B-B14F-4D97-AF65-F5344CB8AC3E}">
        <p14:creationId xmlns:p14="http://schemas.microsoft.com/office/powerpoint/2010/main" xmlns="" val="211524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status of authorization</a:t>
            </a:r>
            <a:endParaRPr lang="en-US" dirty="0"/>
          </a:p>
        </p:txBody>
      </p:sp>
      <p:sp>
        <p:nvSpPr>
          <p:cNvPr id="3" name="Content Placeholder 2"/>
          <p:cNvSpPr>
            <a:spLocks noGrp="1"/>
          </p:cNvSpPr>
          <p:nvPr>
            <p:ph idx="1"/>
          </p:nvPr>
        </p:nvSpPr>
        <p:spPr/>
        <p:txBody>
          <a:bodyPr/>
          <a:lstStyle/>
          <a:p>
            <a:r>
              <a:rPr lang="en-US" dirty="0"/>
              <a:t>should be officially recognized </a:t>
            </a:r>
            <a:r>
              <a:rPr lang="en-US" dirty="0" smtClean="0"/>
              <a:t>by government </a:t>
            </a:r>
            <a:r>
              <a:rPr lang="en-US" dirty="0"/>
              <a:t>authorities</a:t>
            </a:r>
            <a:r>
              <a:rPr lang="en-US" dirty="0" smtClean="0"/>
              <a:t>.</a:t>
            </a:r>
          </a:p>
          <a:p>
            <a:r>
              <a:rPr lang="en-US" dirty="0"/>
              <a:t>The legal </a:t>
            </a:r>
            <a:r>
              <a:rPr lang="en-US" dirty="0" smtClean="0"/>
              <a:t>status of </a:t>
            </a:r>
            <a:r>
              <a:rPr lang="en-US" dirty="0"/>
              <a:t>a </a:t>
            </a:r>
            <a:r>
              <a:rPr lang="en-US" dirty="0" err="1"/>
              <a:t>centre</a:t>
            </a:r>
            <a:r>
              <a:rPr lang="en-US" dirty="0"/>
              <a:t> should enable it to maintain the confidentiality of the data </a:t>
            </a:r>
            <a:r>
              <a:rPr lang="en-US" dirty="0" smtClean="0"/>
              <a:t>it handles.</a:t>
            </a:r>
          </a:p>
          <a:p>
            <a:r>
              <a:rPr lang="en-US" dirty="0"/>
              <a:t>Information should be provided free of charge to enquirers, particularly </a:t>
            </a:r>
            <a:r>
              <a:rPr lang="en-US" dirty="0" smtClean="0"/>
              <a:t>in emergencies</a:t>
            </a:r>
            <a:r>
              <a:rPr lang="en-US" dirty="0"/>
              <a:t>, although charges may be levied in certain circumstances.</a:t>
            </a:r>
          </a:p>
        </p:txBody>
      </p:sp>
    </p:spTree>
    <p:extLst>
      <p:ext uri="{BB962C8B-B14F-4D97-AF65-F5344CB8AC3E}">
        <p14:creationId xmlns:p14="http://schemas.microsoft.com/office/powerpoint/2010/main" xmlns="" val="396745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Library</a:t>
            </a:r>
            <a:endParaRPr lang="en-US" dirty="0"/>
          </a:p>
        </p:txBody>
      </p:sp>
      <p:sp>
        <p:nvSpPr>
          <p:cNvPr id="3" name="Content Placeholder 2"/>
          <p:cNvSpPr>
            <a:spLocks noGrp="1"/>
          </p:cNvSpPr>
          <p:nvPr>
            <p:ph idx="1"/>
          </p:nvPr>
        </p:nvSpPr>
        <p:spPr/>
        <p:txBody>
          <a:bodyPr/>
          <a:lstStyle/>
          <a:p>
            <a:r>
              <a:rPr lang="en-US" dirty="0"/>
              <a:t>A poison information </a:t>
            </a:r>
            <a:r>
              <a:rPr lang="en-US" dirty="0" err="1"/>
              <a:t>centre</a:t>
            </a:r>
            <a:r>
              <a:rPr lang="en-US" dirty="0"/>
              <a:t> should have its own library, which could </a:t>
            </a:r>
            <a:r>
              <a:rPr lang="en-US" dirty="0" smtClean="0"/>
              <a:t>be associated </a:t>
            </a:r>
            <a:r>
              <a:rPr lang="en-US" dirty="0"/>
              <a:t>with a university or medical </a:t>
            </a:r>
            <a:r>
              <a:rPr lang="en-US" dirty="0" smtClean="0"/>
              <a:t>library </a:t>
            </a:r>
            <a:r>
              <a:rPr lang="en-US" dirty="0"/>
              <a:t>but must be </a:t>
            </a:r>
            <a:r>
              <a:rPr lang="en-US" dirty="0" smtClean="0"/>
              <a:t>accessible</a:t>
            </a:r>
            <a:r>
              <a:rPr lang="en-US" dirty="0"/>
              <a:t> at all </a:t>
            </a:r>
            <a:r>
              <a:rPr lang="en-US" dirty="0" smtClean="0"/>
              <a:t>times.</a:t>
            </a:r>
          </a:p>
          <a:p>
            <a:r>
              <a:rPr lang="en-US" dirty="0"/>
              <a:t>Certain books </a:t>
            </a:r>
            <a:r>
              <a:rPr lang="en-US" dirty="0" smtClean="0"/>
              <a:t>and publications </a:t>
            </a:r>
            <a:r>
              <a:rPr lang="en-US" dirty="0"/>
              <a:t>should be accessible at all times at the </a:t>
            </a:r>
            <a:r>
              <a:rPr lang="en-US" dirty="0" err="1"/>
              <a:t>centre</a:t>
            </a:r>
            <a:r>
              <a:rPr lang="en-US" dirty="0"/>
              <a:t> </a:t>
            </a:r>
            <a:r>
              <a:rPr lang="en-US" dirty="0" smtClean="0"/>
              <a:t>itself.</a:t>
            </a:r>
          </a:p>
          <a:p>
            <a:r>
              <a:rPr lang="en-US" dirty="0"/>
              <a:t>The IPCS has developed </a:t>
            </a:r>
            <a:r>
              <a:rPr lang="en-US" dirty="0" smtClean="0"/>
              <a:t>a computerized </a:t>
            </a:r>
            <a:r>
              <a:rPr lang="en-US" dirty="0"/>
              <a:t>information package, known as IPCS INTOX, to </a:t>
            </a:r>
            <a:r>
              <a:rPr lang="en-US" dirty="0" smtClean="0"/>
              <a:t>help </a:t>
            </a:r>
            <a:r>
              <a:rPr lang="en-US" dirty="0" err="1" smtClean="0"/>
              <a:t>centres</a:t>
            </a:r>
            <a:r>
              <a:rPr lang="en-US" dirty="0" smtClean="0"/>
              <a:t> </a:t>
            </a:r>
            <a:r>
              <a:rPr lang="en-US" dirty="0"/>
              <a:t>in </a:t>
            </a:r>
            <a:r>
              <a:rPr lang="en-US" dirty="0" smtClean="0"/>
              <a:t> developing </a:t>
            </a:r>
            <a:r>
              <a:rPr lang="en-US" dirty="0"/>
              <a:t>their own poison information systems</a:t>
            </a:r>
            <a:r>
              <a:rPr lang="en-US" dirty="0" smtClean="0"/>
              <a:t>.</a:t>
            </a:r>
          </a:p>
          <a:p>
            <a:r>
              <a:rPr lang="en-US" dirty="0" smtClean="0"/>
              <a:t>List of books,  for library &amp; laboratory – sec 8</a:t>
            </a:r>
          </a:p>
          <a:p>
            <a:endParaRPr lang="en-US" dirty="0"/>
          </a:p>
        </p:txBody>
      </p:sp>
    </p:spTree>
    <p:extLst>
      <p:ext uri="{BB962C8B-B14F-4D97-AF65-F5344CB8AC3E}">
        <p14:creationId xmlns:p14="http://schemas.microsoft.com/office/powerpoint/2010/main" xmlns="" val="31705481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374</TotalTime>
  <Words>2069</Words>
  <Application>Microsoft Office PowerPoint</Application>
  <PresentationFormat>On-screen Show (4:3)</PresentationFormat>
  <Paragraphs>225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Clarity</vt:lpstr>
      <vt:lpstr>Poison Information Center</vt:lpstr>
      <vt:lpstr>What Is a poisons centre?</vt:lpstr>
      <vt:lpstr>How does WHO assist Member States to establish poisons centers? </vt:lpstr>
      <vt:lpstr>Location: </vt:lpstr>
      <vt:lpstr>Staff</vt:lpstr>
      <vt:lpstr>Infrastructure</vt:lpstr>
      <vt:lpstr>Equipments</vt:lpstr>
      <vt:lpstr>Legal status of authorization</vt:lpstr>
      <vt:lpstr>Library</vt:lpstr>
      <vt:lpstr>Laboratory</vt:lpstr>
      <vt:lpstr>Clinical Toxicological Unit</vt:lpstr>
      <vt:lpstr>Before a centre becomes operational</vt:lpstr>
      <vt:lpstr>Target population, publicity &amp; Access </vt:lpstr>
      <vt:lpstr>Poison Info Centres in India</vt:lpstr>
      <vt:lpstr>INTOX Data Management System - Component databases </vt:lpstr>
      <vt:lpstr>Slide 16</vt:lpstr>
      <vt:lpstr>Slide 17</vt:lpstr>
      <vt:lpstr>Slide 18</vt:lpstr>
      <vt:lpstr>Slide 19</vt:lpstr>
      <vt:lpstr>Slide 20</vt:lpstr>
      <vt:lpstr>Substances database </vt:lpstr>
      <vt:lpstr>Slide 22</vt:lpstr>
      <vt:lpstr>Slide 23</vt:lpstr>
      <vt:lpstr>Slide 24</vt:lpstr>
      <vt:lpstr>Slide 25</vt:lpstr>
      <vt:lpstr>NPIC has readymade information cards covering signs and symptoms, prehospital and hospital management protocols including therapeutic drugs and antidote dosing schedule.</vt:lpstr>
      <vt:lpstr>Establishment of WHO Sponsored National Antidote Bank at  NPIC</vt:lpstr>
      <vt:lpstr>Slide 28</vt:lpstr>
      <vt:lpstr>Slide 29</vt:lpstr>
      <vt:lpstr>Slide 30</vt:lpstr>
      <vt:lpstr>Slide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Poison Information Center</dc:title>
  <dc:creator>KALPESH ZANZRUKIYA</dc:creator>
  <cp:lastModifiedBy>Acer</cp:lastModifiedBy>
  <cp:revision>98</cp:revision>
  <dcterms:created xsi:type="dcterms:W3CDTF">2006-08-16T00:00:00Z</dcterms:created>
  <dcterms:modified xsi:type="dcterms:W3CDTF">2020-08-13T10:57:57Z</dcterms:modified>
</cp:coreProperties>
</file>