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11" r:id="rId4"/>
    <p:sldId id="297" r:id="rId5"/>
    <p:sldId id="298" r:id="rId6"/>
    <p:sldId id="299" r:id="rId7"/>
    <p:sldId id="304" r:id="rId8"/>
    <p:sldId id="300" r:id="rId9"/>
    <p:sldId id="301" r:id="rId10"/>
    <p:sldId id="302" r:id="rId11"/>
    <p:sldId id="303" r:id="rId12"/>
    <p:sldId id="309" r:id="rId13"/>
    <p:sldId id="310" r:id="rId14"/>
    <p:sldId id="305" r:id="rId15"/>
    <p:sldId id="306" r:id="rId16"/>
    <p:sldId id="307" r:id="rId17"/>
    <p:sldId id="308" r:id="rId18"/>
    <p:sldId id="257" r:id="rId19"/>
    <p:sldId id="258" r:id="rId20"/>
    <p:sldId id="269" r:id="rId21"/>
    <p:sldId id="259" r:id="rId22"/>
    <p:sldId id="263" r:id="rId23"/>
    <p:sldId id="261" r:id="rId24"/>
    <p:sldId id="265" r:id="rId25"/>
    <p:sldId id="266" r:id="rId26"/>
    <p:sldId id="267" r:id="rId27"/>
    <p:sldId id="268" r:id="rId28"/>
    <p:sldId id="262" r:id="rId29"/>
    <p:sldId id="264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90" r:id="rId45"/>
    <p:sldId id="291" r:id="rId46"/>
    <p:sldId id="292" r:id="rId47"/>
    <p:sldId id="293" r:id="rId48"/>
    <p:sldId id="294" r:id="rId49"/>
    <p:sldId id="295" r:id="rId50"/>
    <p:sldId id="296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371850"/>
          </a:xfrm>
        </p:spPr>
        <p:txBody>
          <a:bodyPr/>
          <a:lstStyle/>
          <a:p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PHYSIOTHERAPY ASSESSMENT </a:t>
            </a:r>
            <a:r>
              <a:rPr lang="en-IN" dirty="0"/>
              <a:t>&amp; MANAGEMENT OF </a:t>
            </a:r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SOFT TISSUE INJURY</a:t>
            </a:r>
            <a:r>
              <a:rPr lang="en-IN" dirty="0"/>
              <a:t> IN </a:t>
            </a:r>
            <a:r>
              <a:rPr lang="en-IN" u="sng" dirty="0">
                <a:solidFill>
                  <a:schemeClr val="accent2">
                    <a:lumMod val="75000"/>
                  </a:schemeClr>
                </a:solidFill>
              </a:rPr>
              <a:t>GENERAL</a:t>
            </a:r>
            <a:r>
              <a:rPr lang="en-IN" dirty="0"/>
              <a:t> &amp; </a:t>
            </a:r>
            <a:r>
              <a:rPr lang="en-IN" u="sng" dirty="0">
                <a:solidFill>
                  <a:schemeClr val="accent2">
                    <a:lumMod val="75000"/>
                  </a:schemeClr>
                </a:solidFill>
              </a:rPr>
              <a:t>ROTATOR CUFF TEAR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Dr. NIKETA PATEL </a:t>
            </a:r>
          </a:p>
          <a:p>
            <a:r>
              <a:rPr lang="en-IN" dirty="0"/>
              <a:t>9/1/19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577A58-7B5A-4EA1-AAA0-5E2739031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6172200"/>
          </a:xfrm>
        </p:spPr>
        <p:txBody>
          <a:bodyPr/>
          <a:lstStyle/>
          <a:p>
            <a:r>
              <a:rPr lang="en-IN" dirty="0"/>
              <a:t>Most strain injuries occur at the myotendinous junction.</a:t>
            </a:r>
          </a:p>
          <a:p>
            <a:endParaRPr lang="en-IN" dirty="0"/>
          </a:p>
          <a:p>
            <a:r>
              <a:rPr lang="en-IN" dirty="0"/>
              <a:t>Factors that may contribute to strain are: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Poor flexibility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Inadequate warm – up exercises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Insufficient strength or endurance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Poor coordination</a:t>
            </a:r>
          </a:p>
        </p:txBody>
      </p:sp>
    </p:spTree>
    <p:extLst>
      <p:ext uri="{BB962C8B-B14F-4D97-AF65-F5344CB8AC3E}">
        <p14:creationId xmlns:p14="http://schemas.microsoft.com/office/powerpoint/2010/main" xmlns="" val="995214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7E4D86-058D-4B7C-AC80-C2D21095A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bg2">
                    <a:lumMod val="50000"/>
                  </a:schemeClr>
                </a:solidFill>
              </a:rPr>
              <a:t>Assessment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8EFF9E-E640-4B03-906B-DE92424E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IN" dirty="0">
                <a:solidFill>
                  <a:schemeClr val="accent2"/>
                </a:solidFill>
              </a:rPr>
              <a:t>History</a:t>
            </a:r>
            <a:r>
              <a:rPr lang="en-IN" dirty="0"/>
              <a:t>: abrupt decelerating movement, change of direction, or quick stretch </a:t>
            </a:r>
          </a:p>
          <a:p>
            <a:r>
              <a:rPr lang="en-IN" dirty="0"/>
              <a:t>Swelling </a:t>
            </a:r>
            <a:r>
              <a:rPr lang="en-IN" dirty="0">
                <a:sym typeface="Wingdings" panose="05000000000000000000" pitchFamily="2" charset="2"/>
              </a:rPr>
              <a:t> occasionally present</a:t>
            </a:r>
            <a:endParaRPr lang="en-IN" dirty="0"/>
          </a:p>
          <a:p>
            <a:r>
              <a:rPr lang="en-IN" dirty="0"/>
              <a:t>O/P </a:t>
            </a:r>
            <a:r>
              <a:rPr lang="en-IN" dirty="0">
                <a:sym typeface="Wingdings" panose="05000000000000000000" pitchFamily="2" charset="2"/>
              </a:rPr>
              <a:t> Pain at </a:t>
            </a:r>
            <a:r>
              <a:rPr lang="en-IN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muscle belly </a:t>
            </a:r>
            <a:r>
              <a:rPr lang="en-IN" dirty="0">
                <a:sym typeface="Wingdings" panose="05000000000000000000" pitchFamily="2" charset="2"/>
              </a:rPr>
              <a:t>or </a:t>
            </a:r>
            <a:r>
              <a:rPr lang="en-IN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musculotendinous junction</a:t>
            </a:r>
          </a:p>
          <a:p>
            <a:r>
              <a:rPr lang="en-IN" dirty="0">
                <a:sym typeface="Wingdings" panose="05000000000000000000" pitchFamily="2" charset="2"/>
              </a:rPr>
              <a:t>ROM  Painful</a:t>
            </a:r>
          </a:p>
          <a:p>
            <a:r>
              <a:rPr lang="en-IN" dirty="0">
                <a:sym typeface="Wingdings" panose="05000000000000000000" pitchFamily="2" charset="2"/>
              </a:rPr>
              <a:t>MMT  Muscle contraction reproduces the pain.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45960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AAEA00-FB0C-4406-A0FE-C807DF263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4">
                    <a:lumMod val="75000"/>
                  </a:schemeClr>
                </a:solidFill>
              </a:rPr>
              <a:t>CONTUSIONS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A053D9-F947-4CFF-AE5E-F44D2F7A0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Result of a blow  and can occur in any area of the body to a variety of tissue.</a:t>
            </a:r>
          </a:p>
          <a:p>
            <a:endParaRPr lang="en-IN" dirty="0"/>
          </a:p>
          <a:p>
            <a:r>
              <a:rPr lang="en-IN" dirty="0"/>
              <a:t>No break in the skin, blood vessels below the skin is damaged </a:t>
            </a:r>
            <a:r>
              <a:rPr lang="en-IN" dirty="0">
                <a:sym typeface="Wingdings" panose="05000000000000000000" pitchFamily="2" charset="2"/>
              </a:rPr>
              <a:t> ecchymosis in the area.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06014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FB6B74-A481-4531-BB47-90CD95105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bg2">
                    <a:lumMod val="25000"/>
                  </a:schemeClr>
                </a:solidFill>
              </a:rPr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912F4D-13D3-44FC-B638-53D44F0F9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H/O: Blow</a:t>
            </a:r>
          </a:p>
          <a:p>
            <a:r>
              <a:rPr lang="en-IN" dirty="0"/>
              <a:t>Inspect the size, location &amp; direction of blow </a:t>
            </a:r>
          </a:p>
          <a:p>
            <a:r>
              <a:rPr lang="en-IN" dirty="0"/>
              <a:t>Swelling</a:t>
            </a:r>
          </a:p>
          <a:p>
            <a:r>
              <a:rPr lang="en-IN" dirty="0"/>
              <a:t>Assess for joint mobility, muscle performance and flexibility and function</a:t>
            </a:r>
          </a:p>
        </p:txBody>
      </p:sp>
    </p:spTree>
    <p:extLst>
      <p:ext uri="{BB962C8B-B14F-4D97-AF65-F5344CB8AC3E}">
        <p14:creationId xmlns:p14="http://schemas.microsoft.com/office/powerpoint/2010/main" xmlns="" val="770220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F58A0F-250D-4A9F-8FA2-F3DD10C1A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Physiotherapy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D54E73-946B-4145-977A-FEC9E8397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INFLAMMATORY PHASE:</a:t>
            </a:r>
          </a:p>
          <a:p>
            <a:pPr marL="0" indent="0">
              <a:buNone/>
            </a:pPr>
            <a:r>
              <a:rPr lang="en-IN" dirty="0"/>
              <a:t>Cryotherapy</a:t>
            </a:r>
          </a:p>
          <a:p>
            <a:pPr marL="0" indent="0">
              <a:buNone/>
            </a:pPr>
            <a:r>
              <a:rPr lang="en-IN" dirty="0"/>
              <a:t>Compression with elevation </a:t>
            </a:r>
            <a:r>
              <a:rPr lang="en-IN" dirty="0">
                <a:sym typeface="Wingdings" panose="05000000000000000000" pitchFamily="2" charset="2"/>
              </a:rPr>
              <a:t> </a:t>
            </a:r>
            <a:r>
              <a:rPr lang="en-IN" dirty="0"/>
              <a:t>to decrease bleeding &amp; swelling</a:t>
            </a:r>
          </a:p>
          <a:p>
            <a:pPr marL="0" indent="0">
              <a:buNone/>
            </a:pPr>
            <a:r>
              <a:rPr lang="en-IN" dirty="0"/>
              <a:t>Isometrics to the muscles in Grade 1 injury or mild Strains. </a:t>
            </a:r>
          </a:p>
          <a:p>
            <a:pPr marL="0" indent="0">
              <a:buNone/>
            </a:pPr>
            <a:r>
              <a:rPr lang="en-IN" dirty="0"/>
              <a:t>Immobilizers, assistive devices and weight bearing restrictions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312987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363265-6B76-4A4F-A8D6-0F0306330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r>
              <a:rPr lang="en-IN" dirty="0">
                <a:solidFill>
                  <a:srgbClr val="C00000"/>
                </a:solidFill>
              </a:rPr>
              <a:t>PROLIFERATIVE PHASE:</a:t>
            </a:r>
          </a:p>
          <a:p>
            <a:r>
              <a:rPr lang="en-IN" dirty="0"/>
              <a:t>Treatment principles focus on restoration of normal tissue relationships, optimal loading and prevention of complications.</a:t>
            </a:r>
          </a:p>
          <a:p>
            <a:r>
              <a:rPr lang="en-IN" dirty="0"/>
              <a:t>Avoid any trick movements </a:t>
            </a:r>
            <a:r>
              <a:rPr lang="en-IN" dirty="0">
                <a:sym typeface="Wingdings" panose="05000000000000000000" pitchFamily="2" charset="2"/>
              </a:rPr>
              <a:t> faulty postures</a:t>
            </a:r>
          </a:p>
          <a:p>
            <a:r>
              <a:rPr lang="en-IN" dirty="0">
                <a:sym typeface="Wingdings" panose="05000000000000000000" pitchFamily="2" charset="2"/>
              </a:rPr>
              <a:t>Joint mobilizations techniques, stretching and massage over the injured area.</a:t>
            </a:r>
          </a:p>
          <a:p>
            <a:r>
              <a:rPr lang="en-IN" dirty="0">
                <a:sym typeface="Wingdings" panose="05000000000000000000" pitchFamily="2" charset="2"/>
              </a:rPr>
              <a:t>Strengthening exercises</a:t>
            </a:r>
          </a:p>
          <a:p>
            <a:r>
              <a:rPr lang="en-IN" dirty="0">
                <a:sym typeface="Wingdings" panose="05000000000000000000" pitchFamily="2" charset="2"/>
              </a:rPr>
              <a:t>Excessive loading will disrupts the healing process, so weight bearing till the pain is not reproduced.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4077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7F673E-4F8A-4533-A2EC-05091FED0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marL="0" indent="0">
              <a:buNone/>
            </a:pPr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REMODELING AND MATURATION PHASE:</a:t>
            </a:r>
          </a:p>
          <a:p>
            <a:r>
              <a:rPr lang="en-IN" dirty="0"/>
              <a:t>Daily routine activities</a:t>
            </a:r>
          </a:p>
          <a:p>
            <a:r>
              <a:rPr lang="en-IN" dirty="0"/>
              <a:t>Functional training</a:t>
            </a:r>
          </a:p>
          <a:p>
            <a:r>
              <a:rPr lang="en-IN" dirty="0"/>
              <a:t>Increase the frequency and repetitions of exercises</a:t>
            </a:r>
          </a:p>
          <a:p>
            <a:r>
              <a:rPr lang="en-IN" dirty="0"/>
              <a:t>Stability must be developed</a:t>
            </a:r>
          </a:p>
        </p:txBody>
      </p:sp>
    </p:spTree>
    <p:extLst>
      <p:ext uri="{BB962C8B-B14F-4D97-AF65-F5344CB8AC3E}">
        <p14:creationId xmlns:p14="http://schemas.microsoft.com/office/powerpoint/2010/main" xmlns="" val="3565933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A678E8-03D0-466A-B126-C531AC4AA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64229"/>
            <a:ext cx="8229600" cy="1143000"/>
          </a:xfrm>
        </p:spPr>
        <p:txBody>
          <a:bodyPr/>
          <a:lstStyle/>
          <a:p>
            <a:r>
              <a:rPr lang="en-IN" b="1" dirty="0">
                <a:solidFill>
                  <a:schemeClr val="accent4">
                    <a:lumMod val="75000"/>
                  </a:schemeClr>
                </a:solidFill>
              </a:rPr>
              <a:t>ROTATOR CUFF TEAR</a:t>
            </a:r>
          </a:p>
        </p:txBody>
      </p:sp>
    </p:spTree>
    <p:extLst>
      <p:ext uri="{BB962C8B-B14F-4D97-AF65-F5344CB8AC3E}">
        <p14:creationId xmlns:p14="http://schemas.microsoft.com/office/powerpoint/2010/main" xmlns="" val="2664860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Rotator cuff tears is among the most common causes of shoulder pain and disability.</a:t>
            </a:r>
          </a:p>
          <a:p>
            <a:endParaRPr lang="en-IN" dirty="0"/>
          </a:p>
          <a:p>
            <a:r>
              <a:rPr lang="en-IN" dirty="0"/>
              <a:t>The rotator cuff "complex“ : </a:t>
            </a:r>
            <a:r>
              <a:rPr lang="en-IN" dirty="0" err="1"/>
              <a:t>subscapularis</a:t>
            </a:r>
            <a:r>
              <a:rPr lang="en-IN" dirty="0"/>
              <a:t>, </a:t>
            </a:r>
            <a:r>
              <a:rPr lang="en-IN" dirty="0" err="1"/>
              <a:t>supraspinatus</a:t>
            </a:r>
            <a:r>
              <a:rPr lang="en-IN" dirty="0"/>
              <a:t>, </a:t>
            </a:r>
            <a:r>
              <a:rPr lang="en-IN" dirty="0" err="1"/>
              <a:t>infraspinatus</a:t>
            </a:r>
            <a:r>
              <a:rPr lang="en-IN" dirty="0"/>
              <a:t>, and </a:t>
            </a:r>
            <a:r>
              <a:rPr lang="en-IN" dirty="0" err="1"/>
              <a:t>teres</a:t>
            </a:r>
            <a:r>
              <a:rPr lang="en-IN" dirty="0"/>
              <a:t> minor.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r>
              <a:rPr lang="en-IN" dirty="0"/>
              <a:t>The rotator cuff functions:</a:t>
            </a:r>
          </a:p>
          <a:p>
            <a:pPr>
              <a:buFont typeface="Wingdings" pitchFamily="2" charset="2"/>
              <a:buChar char="ü"/>
            </a:pPr>
            <a:endParaRPr lang="en-IN" dirty="0"/>
          </a:p>
          <a:p>
            <a:pPr>
              <a:buFont typeface="Wingdings" pitchFamily="2" charset="2"/>
              <a:buChar char="ü"/>
            </a:pPr>
            <a:r>
              <a:rPr lang="en-IN" dirty="0"/>
              <a:t>rotation of the humeral head, </a:t>
            </a:r>
          </a:p>
          <a:p>
            <a:pPr>
              <a:buFont typeface="Wingdings" pitchFamily="2" charset="2"/>
              <a:buChar char="ü"/>
            </a:pPr>
            <a:r>
              <a:rPr lang="en-IN" dirty="0"/>
              <a:t>stabilization of the humeral head in the </a:t>
            </a:r>
            <a:r>
              <a:rPr lang="en-IN" dirty="0" err="1"/>
              <a:t>glenoid</a:t>
            </a:r>
            <a:r>
              <a:rPr lang="en-IN" dirty="0"/>
              <a:t> socket by compressing the round head into the shallow socket</a:t>
            </a:r>
          </a:p>
          <a:p>
            <a:pPr>
              <a:buFont typeface="Wingdings" pitchFamily="2" charset="2"/>
              <a:buChar char="ü"/>
            </a:pPr>
            <a:r>
              <a:rPr lang="en-IN" dirty="0"/>
              <a:t>the ability to provide "muscular balance," stabilizing the GH joint when other larger muscles crossing the shoulder contract.</a:t>
            </a:r>
          </a:p>
          <a:p>
            <a:pPr>
              <a:buFont typeface="Wingdings" pitchFamily="2" charset="2"/>
              <a:buChar char="ü"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solidFill>
                  <a:srgbClr val="00B0F0"/>
                </a:solidFill>
              </a:rPr>
              <a:t>After completing this lecture, you will be able to</a:t>
            </a:r>
            <a:r>
              <a:rPr lang="en-IN" dirty="0" smtClean="0">
                <a:solidFill>
                  <a:srgbClr val="00B0F0"/>
                </a:solidFill>
              </a:rPr>
              <a:t>:</a:t>
            </a:r>
          </a:p>
          <a:p>
            <a:r>
              <a:rPr lang="en-IN" sz="2400" dirty="0" smtClean="0"/>
              <a:t>Define</a:t>
            </a:r>
            <a:r>
              <a:rPr lang="en-IN" sz="2400" dirty="0" smtClean="0">
                <a:solidFill>
                  <a:srgbClr val="00B0F0"/>
                </a:solidFill>
              </a:rPr>
              <a:t> </a:t>
            </a:r>
            <a:r>
              <a:rPr lang="en-IN" sz="2400" dirty="0" smtClean="0"/>
              <a:t>‘</a:t>
            </a:r>
            <a:r>
              <a:rPr lang="en-US" sz="2400" dirty="0" smtClean="0"/>
              <a:t>Sprains’, ‘Strains’ </a:t>
            </a:r>
            <a:r>
              <a:rPr lang="en-US" sz="2400" dirty="0" smtClean="0"/>
              <a:t>and </a:t>
            </a:r>
            <a:r>
              <a:rPr lang="en-US" sz="2400" dirty="0" smtClean="0"/>
              <a:t>‘Contusions’ </a:t>
            </a:r>
          </a:p>
          <a:p>
            <a:endParaRPr lang="en-US" sz="2400" dirty="0" smtClean="0"/>
          </a:p>
          <a:p>
            <a:r>
              <a:rPr lang="en-US" sz="2400" dirty="0" smtClean="0"/>
              <a:t>Classify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IN" sz="2400" dirty="0" smtClean="0"/>
              <a:t>‘</a:t>
            </a:r>
            <a:r>
              <a:rPr lang="en-US" sz="2400" dirty="0" smtClean="0"/>
              <a:t>Sprains’, ‘Strains’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Explain </a:t>
            </a:r>
            <a:r>
              <a:rPr lang="en-IN" sz="2400" dirty="0" smtClean="0"/>
              <a:t>principles of assessment </a:t>
            </a:r>
            <a:r>
              <a:rPr lang="en-IN" sz="2400" dirty="0" smtClean="0"/>
              <a:t>of </a:t>
            </a:r>
            <a:r>
              <a:rPr lang="en-IN" sz="2400" dirty="0" smtClean="0"/>
              <a:t>‘</a:t>
            </a:r>
            <a:r>
              <a:rPr lang="en-US" sz="2400" dirty="0" smtClean="0"/>
              <a:t>Sprains’, ‘Strains’ and ‘Contusions’ </a:t>
            </a:r>
            <a:endParaRPr lang="en-US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Discuss </a:t>
            </a:r>
            <a:r>
              <a:rPr lang="en-IN" sz="2400" dirty="0" smtClean="0"/>
              <a:t>principles of Physiotherapy </a:t>
            </a:r>
            <a:r>
              <a:rPr lang="en-IN" sz="2400" dirty="0" smtClean="0"/>
              <a:t>management of </a:t>
            </a:r>
            <a:r>
              <a:rPr lang="en-IN" sz="2400" dirty="0" smtClean="0"/>
              <a:t>‘</a:t>
            </a:r>
            <a:r>
              <a:rPr lang="en-US" sz="2400" dirty="0" smtClean="0"/>
              <a:t>Sprains’, ‘Strains’ and ‘Contusions’ </a:t>
            </a:r>
            <a:endParaRPr lang="en-IN" sz="2400" dirty="0" smtClean="0"/>
          </a:p>
          <a:p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IN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endParaRPr lang="en-IN" dirty="0"/>
          </a:p>
          <a:p>
            <a:r>
              <a:rPr lang="en-IN" dirty="0"/>
              <a:t>Rotator cuff tears can be classified as either </a:t>
            </a:r>
          </a:p>
          <a:p>
            <a:pPr>
              <a:buFont typeface="Wingdings" pitchFamily="2" charset="2"/>
              <a:buChar char="ü"/>
            </a:pPr>
            <a:endParaRPr lang="en-IN" i="1" dirty="0"/>
          </a:p>
          <a:p>
            <a:pPr>
              <a:buFont typeface="Wingdings" pitchFamily="2" charset="2"/>
              <a:buChar char="ü"/>
            </a:pPr>
            <a:r>
              <a:rPr lang="en-IN" i="1" dirty="0"/>
              <a:t>acute or chronic, based on their timing, </a:t>
            </a:r>
          </a:p>
          <a:p>
            <a:pPr>
              <a:buFont typeface="Wingdings" pitchFamily="2" charset="2"/>
              <a:buChar char="ü"/>
            </a:pPr>
            <a:endParaRPr lang="en-IN" i="1" dirty="0"/>
          </a:p>
          <a:p>
            <a:pPr>
              <a:buFont typeface="Wingdings" pitchFamily="2" charset="2"/>
              <a:buChar char="ü"/>
            </a:pPr>
            <a:r>
              <a:rPr lang="en-IN" i="1" dirty="0"/>
              <a:t>partial (</a:t>
            </a:r>
            <a:r>
              <a:rPr lang="en-IN" i="1" dirty="0" err="1"/>
              <a:t>articular</a:t>
            </a:r>
            <a:r>
              <a:rPr lang="en-IN" i="1" dirty="0"/>
              <a:t> or </a:t>
            </a:r>
            <a:r>
              <a:rPr lang="en-IN" dirty="0" err="1"/>
              <a:t>bursal</a:t>
            </a:r>
            <a:r>
              <a:rPr lang="en-IN" dirty="0"/>
              <a:t> side) or </a:t>
            </a:r>
            <a:r>
              <a:rPr lang="en-IN" i="1" dirty="0"/>
              <a:t>complete, based on the depth of the tear.</a:t>
            </a:r>
          </a:p>
          <a:p>
            <a:pPr>
              <a:buFont typeface="Wingdings" pitchFamily="2" charset="2"/>
              <a:buChar char="ü"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IN" dirty="0"/>
              <a:t>Complete tears can be classified based on the size of the tear in square </a:t>
            </a:r>
            <a:r>
              <a:rPr lang="en-IN" dirty="0" err="1"/>
              <a:t>centimeters</a:t>
            </a:r>
            <a:r>
              <a:rPr lang="en-IN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IN" dirty="0"/>
              <a:t>small (0-1 cm2 ),</a:t>
            </a:r>
          </a:p>
          <a:p>
            <a:pPr>
              <a:buFont typeface="Wingdings" pitchFamily="2" charset="2"/>
              <a:buChar char="ü"/>
            </a:pPr>
            <a:r>
              <a:rPr lang="en-IN" dirty="0"/>
              <a:t> medium (1-3 cm2),</a:t>
            </a:r>
          </a:p>
          <a:p>
            <a:pPr>
              <a:buFont typeface="Wingdings" pitchFamily="2" charset="2"/>
              <a:buChar char="ü"/>
            </a:pPr>
            <a:r>
              <a:rPr lang="en-IN" dirty="0"/>
              <a:t> large (3-5 cm2)</a:t>
            </a:r>
          </a:p>
          <a:p>
            <a:pPr>
              <a:buFont typeface="Wingdings" pitchFamily="2" charset="2"/>
              <a:buChar char="ü"/>
            </a:pPr>
            <a:r>
              <a:rPr lang="en-IN" dirty="0"/>
              <a:t>massive (&gt;5 cm2).</a:t>
            </a:r>
          </a:p>
          <a:p>
            <a:pPr>
              <a:buFont typeface="Wingdings" pitchFamily="2" charset="2"/>
              <a:buChar char="ü"/>
            </a:pPr>
            <a:endParaRPr lang="en-IN" dirty="0"/>
          </a:p>
          <a:p>
            <a:r>
              <a:rPr lang="en-IN" dirty="0"/>
              <a:t>Either type may require surgical management.</a:t>
            </a:r>
          </a:p>
          <a:p>
            <a:r>
              <a:rPr lang="en-IN" dirty="0"/>
              <a:t>Surgical repair is not indicated in patients who are asymptomatic despite the presence of a cuff tear confirmed by imaging.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Repetitive </a:t>
            </a:r>
            <a:r>
              <a:rPr lang="en-IN" dirty="0" err="1"/>
              <a:t>microtrauma</a:t>
            </a:r>
            <a:endParaRPr lang="en-IN" dirty="0"/>
          </a:p>
          <a:p>
            <a:r>
              <a:rPr lang="en-IN" dirty="0"/>
              <a:t>Chronic impingement</a:t>
            </a:r>
          </a:p>
          <a:p>
            <a:r>
              <a:rPr lang="en-IN" dirty="0"/>
              <a:t>Traumatic rupture of rotator cuff tendons often combined with avulsion fracture of greater </a:t>
            </a:r>
            <a:r>
              <a:rPr lang="en-IN" dirty="0" err="1"/>
              <a:t>tuberosity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C/F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Pain at shoulder joint </a:t>
            </a:r>
          </a:p>
          <a:p>
            <a:r>
              <a:rPr lang="en-IN" dirty="0"/>
              <a:t>Sudden weakness</a:t>
            </a:r>
          </a:p>
          <a:p>
            <a:r>
              <a:rPr lang="en-IN" dirty="0"/>
              <a:t>Inability to elevate the arm</a:t>
            </a:r>
          </a:p>
          <a:p>
            <a:r>
              <a:rPr lang="en-IN" dirty="0"/>
              <a:t>Impaired ROM of shoulder joint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Acute tears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Usually after a traumatic injury.</a:t>
            </a:r>
          </a:p>
          <a:p>
            <a:r>
              <a:rPr lang="en-IN" dirty="0"/>
              <a:t>Complaints of pain and sudden weakness, which may be manifested by an inability to elevate the arm.</a:t>
            </a:r>
          </a:p>
          <a:p>
            <a:r>
              <a:rPr lang="en-IN" dirty="0"/>
              <a:t>On physical examination, they have a weakness in shoulder motion of forward elevation, external rotation, or internal rotation depending on which cuff muscles are involved.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IN" dirty="0"/>
              <a:t>Passive motion is usually intact, time </a:t>
            </a:r>
          </a:p>
          <a:p>
            <a:endParaRPr lang="en-IN" dirty="0"/>
          </a:p>
          <a:p>
            <a:r>
              <a:rPr lang="en-IN" dirty="0"/>
              <a:t>If injury is chronic there may be concomitant adhesive </a:t>
            </a:r>
            <a:r>
              <a:rPr lang="en-IN" dirty="0" err="1"/>
              <a:t>capsulitis</a:t>
            </a:r>
            <a:r>
              <a:rPr lang="en-IN" dirty="0"/>
              <a:t> -</a:t>
            </a:r>
            <a:r>
              <a:rPr lang="en-IN" dirty="0">
                <a:sym typeface="Wingdings" pitchFamily="2" charset="2"/>
              </a:rPr>
              <a:t></a:t>
            </a:r>
            <a:r>
              <a:rPr lang="en-IN" dirty="0"/>
              <a:t>limitation of passive shoulder motion.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i="1" dirty="0"/>
              <a:t>Chronic Tears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Asymptomatic </a:t>
            </a:r>
            <a:r>
              <a:rPr lang="en-IN">
                <a:sym typeface="Wingdings" pitchFamily="2" charset="2"/>
              </a:rPr>
              <a:t></a:t>
            </a:r>
            <a:r>
              <a:rPr lang="en-IN"/>
              <a:t> </a:t>
            </a:r>
            <a:r>
              <a:rPr lang="en-IN" dirty="0"/>
              <a:t>normal aging process.</a:t>
            </a:r>
          </a:p>
          <a:p>
            <a:r>
              <a:rPr lang="en-IN" dirty="0"/>
              <a:t>It can occur due to: </a:t>
            </a:r>
          </a:p>
          <a:p>
            <a:pPr>
              <a:buFont typeface="Wingdings" pitchFamily="2" charset="2"/>
              <a:buChar char="ü"/>
            </a:pPr>
            <a:r>
              <a:rPr lang="en-IN" dirty="0"/>
              <a:t>Poor </a:t>
            </a:r>
            <a:r>
              <a:rPr lang="en-IN" dirty="0" err="1"/>
              <a:t>vascularity</a:t>
            </a:r>
            <a:endParaRPr lang="en-IN" dirty="0"/>
          </a:p>
          <a:p>
            <a:pPr>
              <a:buFont typeface="Wingdings" pitchFamily="2" charset="2"/>
              <a:buChar char="ü"/>
            </a:pPr>
            <a:r>
              <a:rPr lang="en-IN" dirty="0"/>
              <a:t>"hostile" environment between the </a:t>
            </a:r>
            <a:r>
              <a:rPr lang="en-IN" dirty="0" err="1"/>
              <a:t>coracoacromial</a:t>
            </a:r>
            <a:r>
              <a:rPr lang="en-IN" dirty="0"/>
              <a:t> arch and the proximal humerus,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IN" dirty="0"/>
              <a:t>gradual deterioration in the tendon</a:t>
            </a:r>
          </a:p>
          <a:p>
            <a:pPr>
              <a:buNone/>
            </a:pPr>
            <a:endParaRPr lang="en-IN" dirty="0"/>
          </a:p>
          <a:p>
            <a:r>
              <a:rPr lang="en-IN" dirty="0"/>
              <a:t>These patients will have vague complaints of intermittent shoulder pain that has become progressively more symptomatic. </a:t>
            </a:r>
          </a:p>
          <a:p>
            <a:endParaRPr lang="en-IN" dirty="0"/>
          </a:p>
          <a:p>
            <a:r>
              <a:rPr lang="en-IN" dirty="0"/>
              <a:t>These patients may also have a history that is indicative of a primary impingement </a:t>
            </a:r>
            <a:r>
              <a:rPr lang="en-IN" dirty="0" err="1"/>
              <a:t>etiology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On examination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Some evidence of muscular atrophy may be seen in the </a:t>
            </a:r>
            <a:r>
              <a:rPr lang="en-IN" dirty="0" err="1"/>
              <a:t>supraspinatus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.</a:t>
            </a:r>
          </a:p>
          <a:p>
            <a:endParaRPr lang="en-IN" dirty="0"/>
          </a:p>
          <a:p>
            <a:r>
              <a:rPr lang="en-IN" dirty="0"/>
              <a:t>Depending on the size of the tear, there may also be atrophy in the </a:t>
            </a:r>
            <a:r>
              <a:rPr lang="en-IN" dirty="0" err="1"/>
              <a:t>infraspinatus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.</a:t>
            </a:r>
          </a:p>
          <a:p>
            <a:endParaRPr lang="en-IN" dirty="0"/>
          </a:p>
          <a:p>
            <a:r>
              <a:rPr lang="en-IN" dirty="0"/>
              <a:t>Passive motion is usually maintained, but may be associated with </a:t>
            </a:r>
            <a:r>
              <a:rPr lang="en-IN" dirty="0" err="1"/>
              <a:t>subacromial</a:t>
            </a:r>
            <a:r>
              <a:rPr lang="en-IN" dirty="0"/>
              <a:t> </a:t>
            </a:r>
            <a:r>
              <a:rPr lang="en-IN" dirty="0" err="1"/>
              <a:t>crepitance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IN" dirty="0"/>
              <a:t>Smooth active motion is diminished, and symptoms are reproduced when the arm is lowered from an overhead position.</a:t>
            </a:r>
          </a:p>
          <a:p>
            <a:endParaRPr lang="en-IN" dirty="0"/>
          </a:p>
          <a:p>
            <a:r>
              <a:rPr lang="en-IN" dirty="0"/>
              <a:t>Muscle weakness is related to the size of the tear and the muscles involved.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Objectives contd...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Recall ‘Rotator cuff’ functions</a:t>
            </a:r>
          </a:p>
          <a:p>
            <a:endParaRPr lang="en-US" sz="2400" dirty="0" smtClean="0"/>
          </a:p>
          <a:p>
            <a:r>
              <a:rPr lang="en-US" sz="2400" dirty="0" smtClean="0"/>
              <a:t>Classify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Rotator cuff </a:t>
            </a:r>
            <a:r>
              <a:rPr lang="en-US" sz="2400" dirty="0" smtClean="0"/>
              <a:t>tear </a:t>
            </a:r>
          </a:p>
          <a:p>
            <a:endParaRPr lang="en-US" sz="2400" dirty="0" smtClean="0"/>
          </a:p>
          <a:p>
            <a:r>
              <a:rPr lang="en-US" sz="2400" dirty="0" smtClean="0"/>
              <a:t>Discuss </a:t>
            </a:r>
            <a:r>
              <a:rPr lang="en-US" sz="2400" dirty="0" smtClean="0"/>
              <a:t>mechanism </a:t>
            </a:r>
            <a:r>
              <a:rPr lang="en-US" sz="2400" dirty="0" smtClean="0"/>
              <a:t>of injury, clinical features, types of </a:t>
            </a:r>
            <a:r>
              <a:rPr lang="en-US" sz="2400" dirty="0" smtClean="0"/>
              <a:t>repair of Rotator cuff</a:t>
            </a:r>
          </a:p>
          <a:p>
            <a:endParaRPr lang="en-IN" sz="2400" dirty="0" smtClean="0"/>
          </a:p>
          <a:p>
            <a:r>
              <a:rPr lang="en-IN" sz="2400" dirty="0" smtClean="0"/>
              <a:t> Explain principles </a:t>
            </a:r>
            <a:r>
              <a:rPr lang="en-IN" sz="2400" dirty="0" smtClean="0"/>
              <a:t>of assessment </a:t>
            </a:r>
            <a:r>
              <a:rPr lang="en-IN" sz="2400" dirty="0" smtClean="0"/>
              <a:t>and physiotherapy </a:t>
            </a:r>
            <a:r>
              <a:rPr lang="en-IN" sz="2400" dirty="0" smtClean="0"/>
              <a:t>management </a:t>
            </a:r>
            <a:r>
              <a:rPr lang="en-IN" sz="2400" dirty="0" smtClean="0"/>
              <a:t>of </a:t>
            </a:r>
            <a:r>
              <a:rPr lang="en-US" sz="2400" dirty="0" smtClean="0"/>
              <a:t>Rotator cuff tear 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Apply </a:t>
            </a:r>
            <a:r>
              <a:rPr lang="en-US" sz="2400" dirty="0" smtClean="0"/>
              <a:t>Evidence </a:t>
            </a:r>
            <a:r>
              <a:rPr lang="en-US" sz="2400" dirty="0" smtClean="0"/>
              <a:t>based Physiotherapy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Special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Drop arm test: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Types of Repair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type of cuff repair is typically classified by the surgical approach and techniques used.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/>
              <a:t>1. </a:t>
            </a:r>
            <a:r>
              <a:rPr lang="en-IN" b="1" i="1" dirty="0"/>
              <a:t>Arthroscopic approach: </a:t>
            </a:r>
            <a:r>
              <a:rPr lang="en-IN" i="1" dirty="0"/>
              <a:t>The entire procedure is performed </a:t>
            </a:r>
            <a:r>
              <a:rPr lang="en-IN" dirty="0" err="1"/>
              <a:t>arthroscopically</a:t>
            </a:r>
            <a:r>
              <a:rPr lang="en-IN" dirty="0"/>
              <a:t> and requires only a few small incisions for port sites.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IN" dirty="0"/>
              <a:t>2. </a:t>
            </a:r>
            <a:r>
              <a:rPr lang="en-IN" b="1" i="1" dirty="0"/>
              <a:t>Traditional open approach: </a:t>
            </a:r>
            <a:r>
              <a:rPr lang="en-IN" dirty="0"/>
              <a:t>An </a:t>
            </a:r>
            <a:r>
              <a:rPr lang="en-IN" dirty="0" err="1"/>
              <a:t>anterolateral</a:t>
            </a:r>
            <a:r>
              <a:rPr lang="en-IN" dirty="0"/>
              <a:t> incision is made that extends to the anterior aspect of the proximal humerus.</a:t>
            </a:r>
          </a:p>
          <a:p>
            <a:endParaRPr lang="en-IN" dirty="0"/>
          </a:p>
          <a:p>
            <a:r>
              <a:rPr lang="en-IN" dirty="0"/>
              <a:t>This procedure detaches the deltoid and after rotator cuff repair, the deltoid is sutured and attached again.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r>
              <a:rPr lang="en-IN" dirty="0"/>
              <a:t>Postoperative PHYSIOTHERAPY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/>
          </a:bodyPr>
          <a:lstStyle/>
          <a:p>
            <a:r>
              <a:rPr lang="en-IN" dirty="0"/>
              <a:t>After surgical repair of a torn rotator cuff tendon, there are many factors that can influence rehabilitation program.</a:t>
            </a:r>
          </a:p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362200"/>
          <a:ext cx="8077200" cy="4114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6677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Factors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Effects on rehabilitation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6456"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Onset of injury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Chronic impingement and </a:t>
                      </a:r>
                      <a:r>
                        <a:rPr lang="en-IN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atraumatic</a:t>
                      </a: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cuff deficiency → slower progression than after acute injury.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2080"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 and location of the tear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Larger tears with more structures involved and probability of more extensive surgery → slower progression.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6456"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Associated pathologies such</a:t>
                      </a: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GH instability or fracture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Associated pathologies often lengthen the period of immobilization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6456"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Preoperative strength and</a:t>
                      </a: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mobility of the shoulder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Preexisting</a:t>
                      </a: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weakness and atrophy of the dynamic stabilizers→ slower progression.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6677"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Patient’s general health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history of inflammatory disease → slower progression.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609600"/>
          <a:ext cx="8153400" cy="3535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Effects on rehabilitation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History of steroid injections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Compromised bone and tendon tissue quality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 of patient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Older patient who has an insidious (chronic) onset and may have </a:t>
                      </a:r>
                      <a:r>
                        <a:rPr lang="en-IN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articular</a:t>
                      </a: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changes → slower progression.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Type of approach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Traditional open approach (with deltoid detachment and repair) →slightly slower progression than after an arthroscopic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Type of repair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Tendon to tendon → slower progression than tendon to bone.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Rehabilitation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Both"/>
            </a:pPr>
            <a:r>
              <a:rPr lang="en-IN" dirty="0"/>
              <a:t>immediate or early postoperative motion of the GH joint; </a:t>
            </a:r>
          </a:p>
          <a:p>
            <a:pPr marL="514350" indent="-514350">
              <a:buAutoNum type="arabicParenBoth"/>
            </a:pPr>
            <a:r>
              <a:rPr lang="en-IN" dirty="0"/>
              <a:t>Control of the rotator cuff for dynamic stability; </a:t>
            </a:r>
          </a:p>
          <a:p>
            <a:pPr marL="514350" indent="-514350">
              <a:buAutoNum type="arabicParenBoth"/>
            </a:pPr>
            <a:r>
              <a:rPr lang="en-IN" dirty="0"/>
              <a:t>Gradual restoration of strength and muscular endurance.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Maximum Protection Phase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Priorites</a:t>
            </a:r>
            <a:r>
              <a:rPr lang="en-IN" dirty="0"/>
              <a:t> are protection of the repaired tendon, which is weakest approximately 3 weeks after repair.</a:t>
            </a:r>
          </a:p>
          <a:p>
            <a:endParaRPr lang="en-IN" dirty="0"/>
          </a:p>
          <a:p>
            <a:r>
              <a:rPr lang="en-IN" dirty="0"/>
              <a:t>Maximum protection phase can extend from 3-4 weeks after a fully arthroscopic to 6 to 8 weeks after repair of large or massive tears.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pPr>
              <a:buNone/>
            </a:pPr>
            <a:r>
              <a:rPr lang="en-IN" b="1" i="1" dirty="0"/>
              <a:t>1. Control pain and inflammation.</a:t>
            </a:r>
          </a:p>
          <a:p>
            <a:r>
              <a:rPr lang="en-IN" dirty="0"/>
              <a:t>Periodic use of ice.</a:t>
            </a:r>
          </a:p>
          <a:p>
            <a:r>
              <a:rPr lang="en-IN" dirty="0"/>
              <a:t>Arm support for comfort.</a:t>
            </a:r>
          </a:p>
          <a:p>
            <a:r>
              <a:rPr lang="en-IN" dirty="0"/>
              <a:t>Cervical spine ROM and shoulder relaxation exercises.</a:t>
            </a:r>
          </a:p>
          <a:p>
            <a:r>
              <a:rPr lang="en-IN" dirty="0"/>
              <a:t>Grade I oscillations of the GH joint.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/>
              <a:t>2. </a:t>
            </a:r>
            <a:r>
              <a:rPr lang="en-IN" b="1" i="1" dirty="0"/>
              <a:t>Prevent loss of mobility of peripheral joints.</a:t>
            </a:r>
          </a:p>
          <a:p>
            <a:r>
              <a:rPr lang="en-IN" dirty="0"/>
              <a:t>Assisted ROM of the elbow.</a:t>
            </a:r>
          </a:p>
          <a:p>
            <a:r>
              <a:rPr lang="en-IN" dirty="0"/>
              <a:t>Active ROM of the wrist and hand.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/>
          <a:lstStyle/>
          <a:p>
            <a:pPr>
              <a:buNone/>
            </a:pPr>
            <a:r>
              <a:rPr lang="en-IN" b="1" dirty="0"/>
              <a:t>3. Prevent shoulder stiffness/restore shoulder mobility</a:t>
            </a:r>
          </a:p>
          <a:p>
            <a:r>
              <a:rPr lang="en-IN" dirty="0"/>
              <a:t>Pendulum exercises on first post op day or </a:t>
            </a:r>
            <a:r>
              <a:rPr lang="en-IN" dirty="0" err="1"/>
              <a:t>atleast</a:t>
            </a:r>
            <a:r>
              <a:rPr lang="en-IN" dirty="0"/>
              <a:t> the immobilizer is removed.</a:t>
            </a:r>
          </a:p>
          <a:p>
            <a:r>
              <a:rPr lang="en-IN" dirty="0"/>
              <a:t>PROM in pain-free range. Initially begin elevation and abduction in supine position but in scapular plane.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/>
              <a:t>Soft tissue injuries commonly treated by physiotherapist are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Contusions</a:t>
            </a:r>
            <a:r>
              <a:rPr lang="en-US" dirty="0"/>
              <a:t>,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Sprains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Strains</a:t>
            </a:r>
            <a:endParaRPr lang="en-IN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IN" b="1" dirty="0"/>
              <a:t>Precautions:</a:t>
            </a:r>
          </a:p>
          <a:p>
            <a:r>
              <a:rPr lang="en-IN" dirty="0"/>
              <a:t>Use only passive and no assisted ROM for 6 to 8 weeks for a repair of a massive cuff tear or after a traditional open repair with deltoid detachment.</a:t>
            </a:r>
          </a:p>
          <a:p>
            <a:pPr>
              <a:buNone/>
            </a:pPr>
            <a:endParaRPr lang="en-IN" b="1" dirty="0"/>
          </a:p>
          <a:p>
            <a:pPr>
              <a:buNone/>
            </a:pPr>
            <a:r>
              <a:rPr lang="en-IN" b="1" dirty="0"/>
              <a:t>4. Prevent or correct postural deviations: </a:t>
            </a:r>
            <a:r>
              <a:rPr lang="en-IN" dirty="0"/>
              <a:t>Posture training and exercises to prevent excessive thoracic </a:t>
            </a:r>
            <a:r>
              <a:rPr lang="en-IN" dirty="0" err="1"/>
              <a:t>kyphosis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/>
              <a:t>5. Develop control of </a:t>
            </a:r>
            <a:r>
              <a:rPr lang="en-IN" b="1" dirty="0" err="1"/>
              <a:t>scapulothoracic</a:t>
            </a:r>
            <a:r>
              <a:rPr lang="en-IN" b="1" dirty="0"/>
              <a:t> stabilizers:</a:t>
            </a:r>
          </a:p>
          <a:p>
            <a:endParaRPr lang="en-IN" dirty="0"/>
          </a:p>
          <a:p>
            <a:r>
              <a:rPr lang="en-IN" dirty="0"/>
              <a:t>Active movements of the scapula and </a:t>
            </a:r>
            <a:r>
              <a:rPr lang="en-IN" dirty="0" err="1"/>
              <a:t>submaximal</a:t>
            </a:r>
            <a:r>
              <a:rPr lang="en-IN" dirty="0"/>
              <a:t> isometrics to isolated scapular muscles.</a:t>
            </a:r>
          </a:p>
          <a:p>
            <a:endParaRPr lang="en-IN" dirty="0"/>
          </a:p>
          <a:p>
            <a:r>
              <a:rPr lang="en-IN" dirty="0"/>
              <a:t>Operated arm should be supported and no weight bearing to avoid excessive tension in muscles.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IN" dirty="0"/>
              <a:t>Side-lying scapular protraction/retraction to emphasize control of the </a:t>
            </a:r>
            <a:r>
              <a:rPr lang="en-IN" dirty="0" err="1"/>
              <a:t>serratus</a:t>
            </a:r>
            <a:r>
              <a:rPr lang="en-IN" dirty="0"/>
              <a:t> anterior.</a:t>
            </a:r>
          </a:p>
          <a:p>
            <a:pPr>
              <a:buNone/>
            </a:pPr>
            <a:endParaRPr lang="en-IN" b="1" dirty="0"/>
          </a:p>
          <a:p>
            <a:pPr>
              <a:buNone/>
            </a:pPr>
            <a:r>
              <a:rPr lang="en-IN" b="1" dirty="0"/>
              <a:t>6. Prevent inhibition and atrophy of GH musculature:</a:t>
            </a:r>
          </a:p>
          <a:p>
            <a:r>
              <a:rPr lang="en-IN" dirty="0"/>
              <a:t>Low-intensity muscle-setting exercises.</a:t>
            </a:r>
          </a:p>
          <a:p>
            <a:r>
              <a:rPr lang="en-IN" dirty="0"/>
              <a:t>Setting exercises should not provoke pain.</a:t>
            </a:r>
          </a:p>
          <a:p>
            <a:r>
              <a:rPr lang="en-IN" dirty="0"/>
              <a:t>Begins 1 to 3 weeks postoperatively depending on tear size.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Precautions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IN" dirty="0"/>
              <a:t>The shoulder is positioned in 100 to 110 of flexion and 10 to 20 of horizontal abduction.</a:t>
            </a:r>
          </a:p>
          <a:p>
            <a:endParaRPr lang="en-IN" dirty="0"/>
          </a:p>
          <a:p>
            <a:r>
              <a:rPr lang="en-IN" dirty="0"/>
              <a:t>In this position the deltoid creates a compression force on the head of the humerus into the </a:t>
            </a:r>
            <a:r>
              <a:rPr lang="en-IN" dirty="0" err="1"/>
              <a:t>glenoid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, thus diminishing the superior sheer forces generated by the deltoid than when the arm is in less flexion.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EVIDENCE BASED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sz="3600" dirty="0"/>
          </a:p>
          <a:p>
            <a:r>
              <a:rPr lang="en-IN" sz="3600" b="1" dirty="0"/>
              <a:t>Rehabilitation Following Arthroscopic Rotator Cuff Repair</a:t>
            </a:r>
            <a:r>
              <a:rPr lang="en-IN" b="1" dirty="0"/>
              <a:t>: </a:t>
            </a:r>
            <a:r>
              <a:rPr lang="en-IN" sz="2800" b="1" dirty="0"/>
              <a:t>A Prospective Randomized Trial of Immobilization Compared with Early Motion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312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9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b="1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Arthroscopic Rotator Cuff Repair patients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Immobilization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Early Motion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dirty="0"/>
                        <a:t>VAS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American Shoulder and Elbow Surgeons (ASES) score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 Shoulder Test (SST),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Relative Constant score,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Strength measurements at six, twelve, and 24 months.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Tendon integrity was assessed wit </a:t>
                      </a:r>
                      <a:r>
                        <a:rPr lang="en-IN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ultrasonography</a:t>
                      </a: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 a minimum of twelve months postoperatively.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"/>
          <a:ext cx="8229600" cy="6477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92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r>
                        <a:rPr lang="en-IN" dirty="0"/>
                        <a:t>JOURNAL</a:t>
                      </a:r>
                      <a:r>
                        <a:rPr lang="en-IN" baseline="0" dirty="0"/>
                        <a:t> n AUTHORS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STUDY DESIGN</a:t>
                      </a:r>
                    </a:p>
                    <a:p>
                      <a:r>
                        <a:rPr lang="en-IN" dirty="0"/>
                        <a:t>LEVEL</a:t>
                      </a:r>
                      <a:r>
                        <a:rPr lang="en-IN" baseline="0" dirty="0"/>
                        <a:t> OF EVIDENCE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AIMS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METHODOLOGY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1600">
                <a:tc>
                  <a:txBody>
                    <a:bodyPr/>
                    <a:lstStyle/>
                    <a:p>
                      <a:r>
                        <a:rPr lang="en-IN" sz="1800" b="1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Bone Joint </a:t>
                      </a:r>
                      <a:r>
                        <a:rPr lang="en-IN" sz="1800" b="1" i="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Surg</a:t>
                      </a:r>
                      <a:r>
                        <a:rPr lang="en-IN" sz="1800" b="1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Am, 2014</a:t>
                      </a:r>
                    </a:p>
                    <a:p>
                      <a:endParaRPr lang="en-IN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Jay D. Keener et al</a:t>
                      </a:r>
                      <a:endParaRPr lang="en-IN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Prospective Randomized Trial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purpose of this study was to compare clinical results and tendon healing rates</a:t>
                      </a: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following arthroscopic rotator cuff repair utilizing two distinct rehabilitation protocols.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 patients Age 65 yrs </a:t>
                      </a: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 </a:t>
                      </a: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arthroscopic repair of a </a:t>
                      </a:r>
                      <a:r>
                        <a:rPr lang="en-IN" sz="18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fullthickness</a:t>
                      </a:r>
                      <a:endParaRPr lang="en-IN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rotator cuff tear measuring &lt;30 mm in width.</a:t>
                      </a: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Postoperatively</a:t>
                      </a: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 were randomized into </a:t>
                      </a:r>
                      <a:r>
                        <a:rPr lang="en-IN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traditional rehabilitation </a:t>
                      </a:r>
                      <a:r>
                        <a:rPr lang="en-IN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rogram with early range of motion or to</a:t>
                      </a: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</a:t>
                      </a:r>
                      <a:r>
                        <a:rPr lang="en-IN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immobilization group</a:t>
                      </a:r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delayed range of motion for six weeks.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Either early passive</a:t>
                      </a: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motion or a period of early immobilization is equally safe and effective after surgical rotator cuff repair</a:t>
                      </a:r>
                    </a:p>
                    <a:p>
                      <a:r>
                        <a:rPr lang="en-I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this cohort.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MCQs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N" dirty="0"/>
              <a:t>To prevent inhibition and atrophy of GH musculature, low-intensity muscle-setting exercises are to be given.</a:t>
            </a:r>
          </a:p>
          <a:p>
            <a:pPr marL="514350" indent="-514350">
              <a:buAutoNum type="alphaLcPeriod"/>
            </a:pPr>
            <a:r>
              <a:rPr lang="en-IN" dirty="0"/>
              <a:t>True</a:t>
            </a:r>
          </a:p>
          <a:p>
            <a:pPr marL="514350" indent="-514350">
              <a:buAutoNum type="alphaLcPeriod"/>
            </a:pPr>
            <a:r>
              <a:rPr lang="en-IN" dirty="0"/>
              <a:t>false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IN" dirty="0"/>
              <a:t>2. Rotator cuff tears can be classified into partial or full thickness based on?</a:t>
            </a:r>
          </a:p>
          <a:p>
            <a:pPr marL="514350" indent="-514350">
              <a:buAutoNum type="alphaLcPeriod"/>
            </a:pPr>
            <a:r>
              <a:rPr lang="en-IN" dirty="0"/>
              <a:t>Timing</a:t>
            </a:r>
          </a:p>
          <a:p>
            <a:pPr marL="514350" indent="-514350">
              <a:buAutoNum type="alphaLcPeriod"/>
            </a:pPr>
            <a:r>
              <a:rPr lang="en-IN" dirty="0"/>
              <a:t>Depth of tear</a:t>
            </a:r>
          </a:p>
          <a:p>
            <a:pPr marL="514350" indent="-514350">
              <a:buNone/>
            </a:pPr>
            <a:endParaRPr lang="en-IN" dirty="0"/>
          </a:p>
          <a:p>
            <a:pPr marL="514350" indent="-514350">
              <a:buNone/>
            </a:pPr>
            <a:endParaRPr lang="en-IN" dirty="0"/>
          </a:p>
          <a:p>
            <a:pPr marL="514350" indent="-514350">
              <a:buNone/>
            </a:pPr>
            <a:r>
              <a:rPr lang="en-IN" dirty="0"/>
              <a:t>3. Chronic impingement can lead to rotator cuff tear.</a:t>
            </a:r>
          </a:p>
          <a:p>
            <a:pPr marL="514350" indent="-514350">
              <a:buAutoNum type="alphaLcPeriod"/>
            </a:pPr>
            <a:r>
              <a:rPr lang="en-IN" dirty="0"/>
              <a:t>True</a:t>
            </a:r>
          </a:p>
          <a:p>
            <a:pPr marL="514350" indent="-514350">
              <a:buAutoNum type="alphaLcPeriod"/>
            </a:pPr>
            <a:r>
              <a:rPr lang="en-IN" dirty="0"/>
              <a:t>false</a:t>
            </a:r>
          </a:p>
          <a:p>
            <a:pPr marL="514350" indent="-514350">
              <a:buNone/>
            </a:pPr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/>
              <a:t>4. In which position the deltoid creates a compression force on the head of the humerus into the </a:t>
            </a:r>
            <a:r>
              <a:rPr lang="en-IN" dirty="0" err="1"/>
              <a:t>glenoid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, thus diminishing the superior sheer forces generated by the deltoid than when the arm is in less flexion?</a:t>
            </a:r>
          </a:p>
          <a:p>
            <a:pPr>
              <a:buNone/>
            </a:pPr>
            <a:r>
              <a:rPr lang="en-IN" dirty="0"/>
              <a:t>a. 100 to 110 of flexion and 10 to 20 of horizontal abduction</a:t>
            </a:r>
          </a:p>
          <a:p>
            <a:pPr>
              <a:buNone/>
            </a:pPr>
            <a:r>
              <a:rPr lang="en-IN" dirty="0"/>
              <a:t>b. 90 to 100 of flexion and 90 of horizontal abduction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SPRAIN</a:t>
            </a:r>
            <a:r>
              <a:rPr lang="en-US" dirty="0"/>
              <a:t>: Injury to </a:t>
            </a:r>
            <a:r>
              <a:rPr lang="en-US" u="sng" dirty="0">
                <a:solidFill>
                  <a:srgbClr val="C00000"/>
                </a:solidFill>
              </a:rPr>
              <a:t>Ligament</a:t>
            </a:r>
            <a:r>
              <a:rPr lang="en-US" u="sng" dirty="0"/>
              <a:t> &amp; 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Capsule</a:t>
            </a:r>
            <a:endParaRPr lang="en-IN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Def: </a:t>
            </a:r>
            <a:r>
              <a:rPr lang="en-US" u="sng" dirty="0"/>
              <a:t>an </a:t>
            </a:r>
            <a:r>
              <a:rPr lang="en-US" b="1" u="sng" dirty="0">
                <a:solidFill>
                  <a:srgbClr val="C00000"/>
                </a:solidFill>
              </a:rPr>
              <a:t>acute injury </a:t>
            </a:r>
            <a:r>
              <a:rPr lang="en-US" u="sng" dirty="0"/>
              <a:t>to a ligament or joint capsule without dislocation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It occurs when a joint is extended beyond its normal limits </a:t>
            </a:r>
            <a:r>
              <a:rPr lang="en-US" dirty="0">
                <a:sym typeface="Wingdings" pitchFamily="2" charset="2"/>
              </a:rPr>
              <a:t> ligament or capsule tissues are stretched or torn beyond its limits.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Common area for sprain 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ankle</a:t>
            </a:r>
            <a:r>
              <a:rPr lang="en-US" dirty="0">
                <a:sym typeface="Wingdings" pitchFamily="2" charset="2"/>
              </a:rPr>
              <a:t> (anterior </a:t>
            </a:r>
            <a:r>
              <a:rPr lang="en-US" dirty="0" err="1">
                <a:sym typeface="Wingdings" pitchFamily="2" charset="2"/>
              </a:rPr>
              <a:t>talofibular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dirty="0" err="1">
                <a:sym typeface="Wingdings" pitchFamily="2" charset="2"/>
              </a:rPr>
              <a:t>calcanofibular</a:t>
            </a:r>
            <a:r>
              <a:rPr lang="en-US" dirty="0">
                <a:sym typeface="Wingdings" pitchFamily="2" charset="2"/>
              </a:rPr>
              <a:t> ligament),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knee</a:t>
            </a:r>
            <a:r>
              <a:rPr lang="en-US" dirty="0">
                <a:sym typeface="Wingdings" pitchFamily="2" charset="2"/>
              </a:rPr>
              <a:t> (ACL, PCL, MCL, LCL),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Wrist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Spine</a:t>
            </a:r>
            <a:r>
              <a:rPr lang="en-US" dirty="0">
                <a:sym typeface="Wingdings" pitchFamily="2" charset="2"/>
              </a:rPr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IN" dirty="0"/>
              <a:t>5. Side-lying scapular protraction/retraction to emphasize control of the ______.</a:t>
            </a:r>
          </a:p>
          <a:p>
            <a:pPr marL="514350" indent="-514350">
              <a:buAutoNum type="alphaLcPeriod"/>
            </a:pPr>
            <a:r>
              <a:rPr lang="en-IN" dirty="0" err="1"/>
              <a:t>Supraspinatus</a:t>
            </a:r>
            <a:endParaRPr lang="en-IN" dirty="0"/>
          </a:p>
          <a:p>
            <a:pPr marL="514350" indent="-514350">
              <a:buAutoNum type="alphaLcPeriod"/>
            </a:pPr>
            <a:r>
              <a:rPr lang="en-IN" dirty="0" err="1"/>
              <a:t>Infraspinatus</a:t>
            </a:r>
            <a:endParaRPr lang="en-IN" dirty="0"/>
          </a:p>
          <a:p>
            <a:pPr marL="514350" indent="-514350">
              <a:buAutoNum type="alphaLcPeriod"/>
            </a:pPr>
            <a:r>
              <a:rPr lang="en-IN" dirty="0" err="1"/>
              <a:t>serratus</a:t>
            </a:r>
            <a:r>
              <a:rPr lang="en-IN" dirty="0"/>
              <a:t> anterior</a:t>
            </a:r>
          </a:p>
          <a:p>
            <a:pPr marL="514350" indent="-514350">
              <a:buAutoNum type="alphaLcPeriod"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SPRAIN </a:t>
            </a:r>
            <a:r>
              <a:rPr lang="en-IN" dirty="0">
                <a:solidFill>
                  <a:srgbClr val="FF0000"/>
                </a:solidFill>
              </a:rPr>
              <a:t>CLASSIFICATION </a:t>
            </a:r>
            <a:r>
              <a:rPr lang="en-IN" sz="2400" dirty="0">
                <a:solidFill>
                  <a:schemeClr val="bg2">
                    <a:lumMod val="50000"/>
                  </a:schemeClr>
                </a:solidFill>
              </a:rPr>
              <a:t>(AAOS)</a:t>
            </a:r>
            <a:endParaRPr lang="en-IN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They are classified by severity based.</a:t>
            </a: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45621F08-2BB4-404E-A150-6EF4AB735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2207089"/>
              </p:ext>
            </p:extLst>
          </p:nvPr>
        </p:nvGraphicFramePr>
        <p:xfrm>
          <a:off x="457200" y="2209800"/>
          <a:ext cx="8001000" cy="43735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49846663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3133827775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xmlns="" val="3771009544"/>
                    </a:ext>
                  </a:extLst>
                </a:gridCol>
              </a:tblGrid>
              <a:tr h="1093391">
                <a:tc>
                  <a:txBody>
                    <a:bodyPr/>
                    <a:lstStyle/>
                    <a:p>
                      <a:r>
                        <a:rPr lang="en-IN" dirty="0"/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CHARATERISTICS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0731250"/>
                  </a:ext>
                </a:extLst>
              </a:tr>
              <a:tr h="1093391">
                <a:tc>
                  <a:txBody>
                    <a:bodyPr/>
                    <a:lstStyle/>
                    <a:p>
                      <a:r>
                        <a:rPr lang="en-IN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Fibers</a:t>
                      </a:r>
                      <a:r>
                        <a:rPr lang="en-IN" dirty="0"/>
                        <a:t> are stretched without loss of continuity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7109558"/>
                  </a:ext>
                </a:extLst>
              </a:tr>
              <a:tr h="1093391">
                <a:tc>
                  <a:txBody>
                    <a:bodyPr/>
                    <a:lstStyle/>
                    <a:p>
                      <a:r>
                        <a:rPr lang="en-IN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Some </a:t>
                      </a:r>
                      <a:r>
                        <a:rPr lang="en-IN" dirty="0" err="1"/>
                        <a:t>fibers</a:t>
                      </a:r>
                      <a:r>
                        <a:rPr lang="en-IN" dirty="0"/>
                        <a:t> are stretched and some are torn. Some laxity observed on examination.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88435584"/>
                  </a:ext>
                </a:extLst>
              </a:tr>
              <a:tr h="1093391">
                <a:tc>
                  <a:txBody>
                    <a:bodyPr/>
                    <a:lstStyle/>
                    <a:p>
                      <a:r>
                        <a:rPr lang="en-IN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SEVERE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Ligament completely or nearly completely torn; laxity.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99692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87988B-5D8C-49B7-8539-ABD9DB16B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bg2">
                    <a:lumMod val="50000"/>
                  </a:schemeClr>
                </a:solidFill>
              </a:rPr>
              <a:t>ASSESSMENT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FA7BAC-F42F-4B76-B36E-621A4C26D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History: Sudden force, twisting</a:t>
            </a:r>
          </a:p>
          <a:p>
            <a:pPr marL="0" indent="0">
              <a:buNone/>
            </a:pPr>
            <a:r>
              <a:rPr lang="en-IN" dirty="0"/>
              <a:t>O/OBS:</a:t>
            </a:r>
          </a:p>
          <a:p>
            <a:r>
              <a:rPr lang="en-IN" dirty="0"/>
              <a:t>Ecchymosis</a:t>
            </a:r>
          </a:p>
          <a:p>
            <a:r>
              <a:rPr lang="en-IN" dirty="0"/>
              <a:t>Oedema</a:t>
            </a:r>
          </a:p>
          <a:p>
            <a:r>
              <a:rPr lang="en-IN" dirty="0"/>
              <a:t>ROM: Painful. Also assess proximal and distal joint of the injured joint for associated injuries.</a:t>
            </a:r>
          </a:p>
          <a:p>
            <a:r>
              <a:rPr lang="en-IN" dirty="0"/>
              <a:t>MMT: Muscle performance decreased</a:t>
            </a:r>
          </a:p>
          <a:p>
            <a:r>
              <a:rPr lang="en-IN" dirty="0"/>
              <a:t>Gait: impaired</a:t>
            </a:r>
          </a:p>
        </p:txBody>
      </p:sp>
    </p:spTree>
    <p:extLst>
      <p:ext uri="{BB962C8B-B14F-4D97-AF65-F5344CB8AC3E}">
        <p14:creationId xmlns:p14="http://schemas.microsoft.com/office/powerpoint/2010/main" xmlns="" val="2516071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084B42-C557-4EB5-BE2E-42DC9C20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accent6">
                    <a:lumMod val="75000"/>
                  </a:schemeClr>
                </a:solidFill>
              </a:rPr>
              <a:t>STRAIN</a:t>
            </a:r>
            <a:r>
              <a:rPr lang="en-IN" dirty="0"/>
              <a:t>: </a:t>
            </a:r>
            <a:r>
              <a:rPr lang="en-IN" u="sng" dirty="0">
                <a:solidFill>
                  <a:schemeClr val="accent3">
                    <a:lumMod val="75000"/>
                  </a:schemeClr>
                </a:solidFill>
              </a:rPr>
              <a:t>Musculotendinous Injury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DBE1CD-DBEE-4568-B054-2F34464E6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IN" dirty="0"/>
              <a:t>An acute injury to the </a:t>
            </a:r>
            <a:r>
              <a:rPr lang="en-IN" dirty="0">
                <a:solidFill>
                  <a:srgbClr val="C00000"/>
                </a:solidFill>
              </a:rPr>
              <a:t>muscle or tendon </a:t>
            </a:r>
            <a:r>
              <a:rPr lang="en-IN" dirty="0"/>
              <a:t>from an abrupt or excessive muscle contraction.</a:t>
            </a:r>
          </a:p>
          <a:p>
            <a:endParaRPr lang="en-IN" dirty="0"/>
          </a:p>
          <a:p>
            <a:r>
              <a:rPr lang="en-IN" dirty="0"/>
              <a:t>It occurs when a contracting muscle is excessively or abruptly stretched in the opposite direction.</a:t>
            </a:r>
          </a:p>
          <a:p>
            <a:endParaRPr lang="en-IN" dirty="0"/>
          </a:p>
          <a:p>
            <a:r>
              <a:rPr lang="en-IN" dirty="0"/>
              <a:t>E.g.: person reaching </a:t>
            </a:r>
            <a:r>
              <a:rPr lang="en-IN" dirty="0">
                <a:solidFill>
                  <a:srgbClr val="C00000"/>
                </a:solidFill>
              </a:rPr>
              <a:t>quickly</a:t>
            </a:r>
            <a:r>
              <a:rPr lang="en-IN" dirty="0"/>
              <a:t> to catch a falling object or </a:t>
            </a:r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changes direction </a:t>
            </a:r>
            <a:r>
              <a:rPr lang="en-IN" dirty="0"/>
              <a:t>when walking or running. Overuse injuries are other type of muscle strain.</a:t>
            </a:r>
          </a:p>
        </p:txBody>
      </p:sp>
    </p:spTree>
    <p:extLst>
      <p:ext uri="{BB962C8B-B14F-4D97-AF65-F5344CB8AC3E}">
        <p14:creationId xmlns:p14="http://schemas.microsoft.com/office/powerpoint/2010/main" xmlns="" val="1229975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139092-AADF-4766-9355-AE78736C2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STRAIN</a:t>
            </a:r>
            <a:r>
              <a:rPr lang="en-IN" dirty="0"/>
              <a:t> </a:t>
            </a:r>
            <a:r>
              <a:rPr lang="en-IN" dirty="0">
                <a:solidFill>
                  <a:srgbClr val="FF0000"/>
                </a:solidFill>
              </a:rPr>
              <a:t>CLASSIFICATION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2B0386-7945-4491-8C6F-B817FEB8F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It is classified as MILD, MODERATE, SEVERE based on pain, </a:t>
            </a:r>
            <a:r>
              <a:rPr lang="en-IN" dirty="0" err="1"/>
              <a:t>edema</a:t>
            </a:r>
            <a:r>
              <a:rPr lang="en-IN" dirty="0"/>
              <a:t>, loss of motion, and tenderness.</a:t>
            </a:r>
          </a:p>
          <a:p>
            <a:endParaRPr lang="en-IN" dirty="0"/>
          </a:p>
          <a:p>
            <a:r>
              <a:rPr lang="en-IN" dirty="0"/>
              <a:t>Muscle strains can be complete or incomplete.</a:t>
            </a:r>
          </a:p>
        </p:txBody>
      </p:sp>
    </p:spTree>
    <p:extLst>
      <p:ext uri="{BB962C8B-B14F-4D97-AF65-F5344CB8AC3E}">
        <p14:creationId xmlns:p14="http://schemas.microsoft.com/office/powerpoint/2010/main" xmlns="" val="4240794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2056</Words>
  <Application>Microsoft Office PowerPoint</Application>
  <PresentationFormat>On-screen Show (4:3)</PresentationFormat>
  <Paragraphs>291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PHYSIOTHERAPY ASSESSMENT &amp; MANAGEMENT OF SOFT TISSUE INJURY IN GENERAL &amp; ROTATOR CUFF TEAR</vt:lpstr>
      <vt:lpstr>Objectives</vt:lpstr>
      <vt:lpstr>Objectives contd...</vt:lpstr>
      <vt:lpstr>Introduction </vt:lpstr>
      <vt:lpstr>SPRAIN: Injury to Ligament &amp; Capsule</vt:lpstr>
      <vt:lpstr>SPRAIN CLASSIFICATION (AAOS)</vt:lpstr>
      <vt:lpstr>ASSESSMENT </vt:lpstr>
      <vt:lpstr>STRAIN: Musculotendinous Injury</vt:lpstr>
      <vt:lpstr>STRAIN CLASSIFICATION </vt:lpstr>
      <vt:lpstr>Slide 10</vt:lpstr>
      <vt:lpstr>Assessment </vt:lpstr>
      <vt:lpstr>CONTUSIONS</vt:lpstr>
      <vt:lpstr>ASSESSMENT</vt:lpstr>
      <vt:lpstr>Physiotherapy </vt:lpstr>
      <vt:lpstr>Slide 15</vt:lpstr>
      <vt:lpstr>Slide 16</vt:lpstr>
      <vt:lpstr>ROTATOR CUFF TEAR</vt:lpstr>
      <vt:lpstr>Introduction </vt:lpstr>
      <vt:lpstr>Slide 19</vt:lpstr>
      <vt:lpstr>Slide 20</vt:lpstr>
      <vt:lpstr>Slide 21</vt:lpstr>
      <vt:lpstr>MOI</vt:lpstr>
      <vt:lpstr>C/F</vt:lpstr>
      <vt:lpstr>Acute tears</vt:lpstr>
      <vt:lpstr>Slide 25</vt:lpstr>
      <vt:lpstr>Chronic Tears</vt:lpstr>
      <vt:lpstr>Slide 27</vt:lpstr>
      <vt:lpstr>On examination </vt:lpstr>
      <vt:lpstr>Slide 29</vt:lpstr>
      <vt:lpstr>Special test</vt:lpstr>
      <vt:lpstr>Types of Repair</vt:lpstr>
      <vt:lpstr>Slide 32</vt:lpstr>
      <vt:lpstr>Postoperative PHYSIOTHERAPY</vt:lpstr>
      <vt:lpstr>Slide 34</vt:lpstr>
      <vt:lpstr>Slide 35</vt:lpstr>
      <vt:lpstr>Rehabilitation goals</vt:lpstr>
      <vt:lpstr>Maximum Protection Phase</vt:lpstr>
      <vt:lpstr>Slide 38</vt:lpstr>
      <vt:lpstr>Slide 39</vt:lpstr>
      <vt:lpstr>Slide 40</vt:lpstr>
      <vt:lpstr>Slide 41</vt:lpstr>
      <vt:lpstr>Slide 42</vt:lpstr>
      <vt:lpstr>Precautions </vt:lpstr>
      <vt:lpstr>EVIDENCE BASED PRACTICE</vt:lpstr>
      <vt:lpstr>Slide 45</vt:lpstr>
      <vt:lpstr>Slide 46</vt:lpstr>
      <vt:lpstr>MCQs</vt:lpstr>
      <vt:lpstr>Slide 48</vt:lpstr>
      <vt:lpstr>Slide 49</vt:lpstr>
      <vt:lpstr>Slide 50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ROTATOR CUFF TEAR</dc:title>
  <dc:creator>Niketa Patel</dc:creator>
  <cp:lastModifiedBy>Windows User</cp:lastModifiedBy>
  <cp:revision>231</cp:revision>
  <dcterms:created xsi:type="dcterms:W3CDTF">2006-08-16T00:00:00Z</dcterms:created>
  <dcterms:modified xsi:type="dcterms:W3CDTF">2020-08-18T00:26:50Z</dcterms:modified>
</cp:coreProperties>
</file>