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94"/>
  </p:notesMasterIdLst>
  <p:sldIdLst>
    <p:sldId id="256" r:id="rId2"/>
    <p:sldId id="257" r:id="rId3"/>
    <p:sldId id="285" r:id="rId4"/>
    <p:sldId id="286" r:id="rId5"/>
    <p:sldId id="287" r:id="rId6"/>
    <p:sldId id="345" r:id="rId7"/>
    <p:sldId id="349" r:id="rId8"/>
    <p:sldId id="350" r:id="rId9"/>
    <p:sldId id="346" r:id="rId10"/>
    <p:sldId id="347" r:id="rId11"/>
    <p:sldId id="348" r:id="rId12"/>
    <p:sldId id="288" r:id="rId13"/>
    <p:sldId id="258" r:id="rId14"/>
    <p:sldId id="260" r:id="rId15"/>
    <p:sldId id="289" r:id="rId16"/>
    <p:sldId id="290" r:id="rId17"/>
    <p:sldId id="291" r:id="rId18"/>
    <p:sldId id="292" r:id="rId19"/>
    <p:sldId id="261" r:id="rId20"/>
    <p:sldId id="293" r:id="rId21"/>
    <p:sldId id="263" r:id="rId22"/>
    <p:sldId id="294" r:id="rId23"/>
    <p:sldId id="262" r:id="rId24"/>
    <p:sldId id="295" r:id="rId25"/>
    <p:sldId id="296" r:id="rId26"/>
    <p:sldId id="297" r:id="rId27"/>
    <p:sldId id="298" r:id="rId28"/>
    <p:sldId id="299" r:id="rId29"/>
    <p:sldId id="264" r:id="rId30"/>
    <p:sldId id="301" r:id="rId31"/>
    <p:sldId id="300" r:id="rId32"/>
    <p:sldId id="302" r:id="rId33"/>
    <p:sldId id="339" r:id="rId34"/>
    <p:sldId id="303" r:id="rId35"/>
    <p:sldId id="304" r:id="rId36"/>
    <p:sldId id="305" r:id="rId37"/>
    <p:sldId id="338" r:id="rId38"/>
    <p:sldId id="306" r:id="rId39"/>
    <p:sldId id="307" r:id="rId40"/>
    <p:sldId id="308" r:id="rId41"/>
    <p:sldId id="309" r:id="rId42"/>
    <p:sldId id="318" r:id="rId43"/>
    <p:sldId id="310" r:id="rId44"/>
    <p:sldId id="311" r:id="rId45"/>
    <p:sldId id="312" r:id="rId46"/>
    <p:sldId id="265" r:id="rId47"/>
    <p:sldId id="313" r:id="rId48"/>
    <p:sldId id="314" r:id="rId49"/>
    <p:sldId id="315" r:id="rId50"/>
    <p:sldId id="316" r:id="rId51"/>
    <p:sldId id="267" r:id="rId52"/>
    <p:sldId id="268" r:id="rId53"/>
    <p:sldId id="333" r:id="rId54"/>
    <p:sldId id="334" r:id="rId55"/>
    <p:sldId id="335" r:id="rId56"/>
    <p:sldId id="344" r:id="rId57"/>
    <p:sldId id="336" r:id="rId58"/>
    <p:sldId id="337" r:id="rId59"/>
    <p:sldId id="351" r:id="rId60"/>
    <p:sldId id="353" r:id="rId61"/>
    <p:sldId id="271" r:id="rId62"/>
    <p:sldId id="273" r:id="rId63"/>
    <p:sldId id="272" r:id="rId64"/>
    <p:sldId id="274" r:id="rId65"/>
    <p:sldId id="275" r:id="rId66"/>
    <p:sldId id="280" r:id="rId67"/>
    <p:sldId id="278" r:id="rId68"/>
    <p:sldId id="281" r:id="rId69"/>
    <p:sldId id="279" r:id="rId70"/>
    <p:sldId id="282" r:id="rId71"/>
    <p:sldId id="276" r:id="rId72"/>
    <p:sldId id="283" r:id="rId73"/>
    <p:sldId id="277" r:id="rId74"/>
    <p:sldId id="319" r:id="rId75"/>
    <p:sldId id="284" r:id="rId76"/>
    <p:sldId id="320" r:id="rId77"/>
    <p:sldId id="321" r:id="rId78"/>
    <p:sldId id="322" r:id="rId79"/>
    <p:sldId id="323" r:id="rId80"/>
    <p:sldId id="324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40" r:id="rId90"/>
    <p:sldId id="341" r:id="rId91"/>
    <p:sldId id="342" r:id="rId92"/>
    <p:sldId id="343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DC67F-7068-4F1B-9263-EC492F615D76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4BEB3-290E-4FE3-A10A-75B3E97725A2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dirty="0" smtClean="0"/>
            <a:t>NO MATTER, WHATEVER METHOD IS USED, THE BASIC PRINCIPLE REMAINS THE  SAME</a:t>
          </a:r>
          <a:endParaRPr lang="en-US" dirty="0"/>
        </a:p>
      </dgm:t>
    </dgm:pt>
    <dgm:pt modelId="{4870B52F-43BB-4413-9C5E-52882D22C652}" type="parTrans" cxnId="{C92B4122-5B65-448E-9C33-70591E8A4654}">
      <dgm:prSet/>
      <dgm:spPr/>
      <dgm:t>
        <a:bodyPr/>
        <a:lstStyle/>
        <a:p>
          <a:endParaRPr lang="en-US"/>
        </a:p>
      </dgm:t>
    </dgm:pt>
    <dgm:pt modelId="{31147689-F206-4C43-88C5-12087E5D2192}" type="sibTrans" cxnId="{C92B4122-5B65-448E-9C33-70591E8A4654}">
      <dgm:prSet/>
      <dgm:spPr/>
      <dgm:t>
        <a:bodyPr/>
        <a:lstStyle/>
        <a:p>
          <a:endParaRPr lang="en-US"/>
        </a:p>
      </dgm:t>
    </dgm:pt>
    <dgm:pt modelId="{FFFAB4EC-65E8-4591-899B-B7B6DC7EE922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dirty="0" smtClean="0"/>
            <a:t>ABO GROUPING IS ALWAYS DONE AT ROOM TEMPERATURE</a:t>
          </a:r>
          <a:endParaRPr lang="en-US" dirty="0"/>
        </a:p>
      </dgm:t>
    </dgm:pt>
    <dgm:pt modelId="{300020B0-8EE1-4B45-A9C1-13A4FA13ADCD}" type="parTrans" cxnId="{79E9CD82-D4A3-44F7-8E51-564C63444D84}">
      <dgm:prSet/>
      <dgm:spPr/>
      <dgm:t>
        <a:bodyPr/>
        <a:lstStyle/>
        <a:p>
          <a:endParaRPr lang="en-US"/>
        </a:p>
      </dgm:t>
    </dgm:pt>
    <dgm:pt modelId="{B96187D7-0DA3-4506-9BE6-B65242383937}" type="sibTrans" cxnId="{79E9CD82-D4A3-44F7-8E51-564C63444D84}">
      <dgm:prSet/>
      <dgm:spPr/>
      <dgm:t>
        <a:bodyPr/>
        <a:lstStyle/>
        <a:p>
          <a:endParaRPr lang="en-US"/>
        </a:p>
      </dgm:t>
    </dgm:pt>
    <dgm:pt modelId="{33FDBA35-6A44-4F2B-B96E-D959D9A0D66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/>
            <a:t>AGGLUTINATION IS OBSEVED AGAINST A WELL LIT BACKGROUND</a:t>
          </a:r>
          <a:endParaRPr lang="en-US" dirty="0"/>
        </a:p>
      </dgm:t>
    </dgm:pt>
    <dgm:pt modelId="{9B2B83AF-C237-44E8-B81C-66A2DDCA7935}" type="parTrans" cxnId="{8D470DBE-4BFA-408B-8E7C-923E55BF1C3C}">
      <dgm:prSet/>
      <dgm:spPr/>
      <dgm:t>
        <a:bodyPr/>
        <a:lstStyle/>
        <a:p>
          <a:endParaRPr lang="en-US"/>
        </a:p>
      </dgm:t>
    </dgm:pt>
    <dgm:pt modelId="{C3E27D60-D2F3-424F-B51B-13A062AA8EF8}" type="sibTrans" cxnId="{8D470DBE-4BFA-408B-8E7C-923E55BF1C3C}">
      <dgm:prSet/>
      <dgm:spPr/>
      <dgm:t>
        <a:bodyPr/>
        <a:lstStyle/>
        <a:p>
          <a:endParaRPr lang="en-US"/>
        </a:p>
      </dgm:t>
    </dgm:pt>
    <dgm:pt modelId="{FB8EA8BA-0C8F-4C2E-9502-9BA606BB0167}" type="pres">
      <dgm:prSet presAssocID="{7EADC67F-7068-4F1B-9263-EC492F615D7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21B6D3-C3BD-43F7-BAA1-76A86A9FF464}" type="pres">
      <dgm:prSet presAssocID="{4D44BEB3-290E-4FE3-A10A-75B3E97725A2}" presName="circle1" presStyleLbl="node1" presStyleIdx="0" presStyleCnt="3"/>
      <dgm:spPr>
        <a:solidFill>
          <a:srgbClr val="FFFF00"/>
        </a:solidFill>
      </dgm:spPr>
    </dgm:pt>
    <dgm:pt modelId="{92B25C1D-951A-4161-8894-6F4F8555B8FD}" type="pres">
      <dgm:prSet presAssocID="{4D44BEB3-290E-4FE3-A10A-75B3E97725A2}" presName="space" presStyleCnt="0"/>
      <dgm:spPr/>
    </dgm:pt>
    <dgm:pt modelId="{ABEF01F2-3A40-4F31-96BD-2178C9618232}" type="pres">
      <dgm:prSet presAssocID="{4D44BEB3-290E-4FE3-A10A-75B3E97725A2}" presName="rect1" presStyleLbl="alignAcc1" presStyleIdx="0" presStyleCnt="3"/>
      <dgm:spPr/>
      <dgm:t>
        <a:bodyPr/>
        <a:lstStyle/>
        <a:p>
          <a:endParaRPr lang="en-US"/>
        </a:p>
      </dgm:t>
    </dgm:pt>
    <dgm:pt modelId="{B36B6BB7-DB6C-47AA-8983-C1AA9F075EFF}" type="pres">
      <dgm:prSet presAssocID="{FFFAB4EC-65E8-4591-899B-B7B6DC7EE922}" presName="vertSpace2" presStyleLbl="node1" presStyleIdx="0" presStyleCnt="3"/>
      <dgm:spPr/>
    </dgm:pt>
    <dgm:pt modelId="{998AD883-277C-4906-9DF4-5FAD6C7B9E67}" type="pres">
      <dgm:prSet presAssocID="{FFFAB4EC-65E8-4591-899B-B7B6DC7EE922}" presName="circle2" presStyleLbl="node1" presStyleIdx="1" presStyleCnt="3"/>
      <dgm:spPr>
        <a:solidFill>
          <a:srgbClr val="92D050"/>
        </a:solidFill>
      </dgm:spPr>
    </dgm:pt>
    <dgm:pt modelId="{B696AFFD-8C3C-41BA-B1DF-CE5CD482DD70}" type="pres">
      <dgm:prSet presAssocID="{FFFAB4EC-65E8-4591-899B-B7B6DC7EE922}" presName="rect2" presStyleLbl="alignAcc1" presStyleIdx="1" presStyleCnt="3"/>
      <dgm:spPr/>
      <dgm:t>
        <a:bodyPr/>
        <a:lstStyle/>
        <a:p>
          <a:endParaRPr lang="en-US"/>
        </a:p>
      </dgm:t>
    </dgm:pt>
    <dgm:pt modelId="{EBA5AA4F-6AFC-4929-BBB0-5667E94505DA}" type="pres">
      <dgm:prSet presAssocID="{33FDBA35-6A44-4F2B-B96E-D959D9A0D669}" presName="vertSpace3" presStyleLbl="node1" presStyleIdx="1" presStyleCnt="3"/>
      <dgm:spPr/>
    </dgm:pt>
    <dgm:pt modelId="{C6CCCFC0-9F48-490F-97A9-AC8CB68E8AD1}" type="pres">
      <dgm:prSet presAssocID="{33FDBA35-6A44-4F2B-B96E-D959D9A0D669}" presName="circle3" presStyleLbl="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34CA904B-0221-4C46-931A-99457E1ED5A7}" type="pres">
      <dgm:prSet presAssocID="{33FDBA35-6A44-4F2B-B96E-D959D9A0D669}" presName="rect3" presStyleLbl="alignAcc1" presStyleIdx="2" presStyleCnt="3"/>
      <dgm:spPr/>
      <dgm:t>
        <a:bodyPr/>
        <a:lstStyle/>
        <a:p>
          <a:endParaRPr lang="en-US"/>
        </a:p>
      </dgm:t>
    </dgm:pt>
    <dgm:pt modelId="{0F3A062F-19EE-4C9C-BE8F-62D380459E8C}" type="pres">
      <dgm:prSet presAssocID="{4D44BEB3-290E-4FE3-A10A-75B3E97725A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AFD23-947A-42B1-9AA7-0BE943441C94}" type="pres">
      <dgm:prSet presAssocID="{FFFAB4EC-65E8-4591-899B-B7B6DC7EE92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3CC31-A5A3-47C2-A501-38D5B15F9D1B}" type="pres">
      <dgm:prSet presAssocID="{33FDBA35-6A44-4F2B-B96E-D959D9A0D66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58CCD-A2F7-4B73-8A56-0B93275BC8CD}" type="presOf" srcId="{FFFAB4EC-65E8-4591-899B-B7B6DC7EE922}" destId="{F6BAFD23-947A-42B1-9AA7-0BE943441C94}" srcOrd="1" destOrd="0" presId="urn:microsoft.com/office/officeart/2005/8/layout/target3"/>
    <dgm:cxn modelId="{8D470DBE-4BFA-408B-8E7C-923E55BF1C3C}" srcId="{7EADC67F-7068-4F1B-9263-EC492F615D76}" destId="{33FDBA35-6A44-4F2B-B96E-D959D9A0D669}" srcOrd="2" destOrd="0" parTransId="{9B2B83AF-C237-44E8-B81C-66A2DDCA7935}" sibTransId="{C3E27D60-D2F3-424F-B51B-13A062AA8EF8}"/>
    <dgm:cxn modelId="{7075FD75-1F1E-4430-A765-B6D1CB8AC074}" type="presOf" srcId="{33FDBA35-6A44-4F2B-B96E-D959D9A0D669}" destId="{34CA904B-0221-4C46-931A-99457E1ED5A7}" srcOrd="0" destOrd="0" presId="urn:microsoft.com/office/officeart/2005/8/layout/target3"/>
    <dgm:cxn modelId="{5F3D54FF-488C-4511-83C0-24F7E0C02A28}" type="presOf" srcId="{33FDBA35-6A44-4F2B-B96E-D959D9A0D669}" destId="{AE23CC31-A5A3-47C2-A501-38D5B15F9D1B}" srcOrd="1" destOrd="0" presId="urn:microsoft.com/office/officeart/2005/8/layout/target3"/>
    <dgm:cxn modelId="{2F2CD7D2-3509-4BC6-821A-879D43F5C8F8}" type="presOf" srcId="{4D44BEB3-290E-4FE3-A10A-75B3E97725A2}" destId="{0F3A062F-19EE-4C9C-BE8F-62D380459E8C}" srcOrd="1" destOrd="0" presId="urn:microsoft.com/office/officeart/2005/8/layout/target3"/>
    <dgm:cxn modelId="{79E9CD82-D4A3-44F7-8E51-564C63444D84}" srcId="{7EADC67F-7068-4F1B-9263-EC492F615D76}" destId="{FFFAB4EC-65E8-4591-899B-B7B6DC7EE922}" srcOrd="1" destOrd="0" parTransId="{300020B0-8EE1-4B45-A9C1-13A4FA13ADCD}" sibTransId="{B96187D7-0DA3-4506-9BE6-B65242383937}"/>
    <dgm:cxn modelId="{59C2CF35-791F-48AC-A745-D7A3A292C68B}" type="presOf" srcId="{4D44BEB3-290E-4FE3-A10A-75B3E97725A2}" destId="{ABEF01F2-3A40-4F31-96BD-2178C9618232}" srcOrd="0" destOrd="0" presId="urn:microsoft.com/office/officeart/2005/8/layout/target3"/>
    <dgm:cxn modelId="{C92B4122-5B65-448E-9C33-70591E8A4654}" srcId="{7EADC67F-7068-4F1B-9263-EC492F615D76}" destId="{4D44BEB3-290E-4FE3-A10A-75B3E97725A2}" srcOrd="0" destOrd="0" parTransId="{4870B52F-43BB-4413-9C5E-52882D22C652}" sibTransId="{31147689-F206-4C43-88C5-12087E5D2192}"/>
    <dgm:cxn modelId="{BCD8C586-DC6F-43DC-BE22-425DDAD5678B}" type="presOf" srcId="{7EADC67F-7068-4F1B-9263-EC492F615D76}" destId="{FB8EA8BA-0C8F-4C2E-9502-9BA606BB0167}" srcOrd="0" destOrd="0" presId="urn:microsoft.com/office/officeart/2005/8/layout/target3"/>
    <dgm:cxn modelId="{CD1F95C5-D212-4DDA-B7AA-685FCEF4984F}" type="presOf" srcId="{FFFAB4EC-65E8-4591-899B-B7B6DC7EE922}" destId="{B696AFFD-8C3C-41BA-B1DF-CE5CD482DD70}" srcOrd="0" destOrd="0" presId="urn:microsoft.com/office/officeart/2005/8/layout/target3"/>
    <dgm:cxn modelId="{C83C4D39-CA39-40A7-896F-C7D19F990D26}" type="presParOf" srcId="{FB8EA8BA-0C8F-4C2E-9502-9BA606BB0167}" destId="{3E21B6D3-C3BD-43F7-BAA1-76A86A9FF464}" srcOrd="0" destOrd="0" presId="urn:microsoft.com/office/officeart/2005/8/layout/target3"/>
    <dgm:cxn modelId="{E5B5757B-A048-4656-BCAB-CB6B79F76B84}" type="presParOf" srcId="{FB8EA8BA-0C8F-4C2E-9502-9BA606BB0167}" destId="{92B25C1D-951A-4161-8894-6F4F8555B8FD}" srcOrd="1" destOrd="0" presId="urn:microsoft.com/office/officeart/2005/8/layout/target3"/>
    <dgm:cxn modelId="{1C7ACFA7-9966-4BF2-9511-A0731DE8E44D}" type="presParOf" srcId="{FB8EA8BA-0C8F-4C2E-9502-9BA606BB0167}" destId="{ABEF01F2-3A40-4F31-96BD-2178C9618232}" srcOrd="2" destOrd="0" presId="urn:microsoft.com/office/officeart/2005/8/layout/target3"/>
    <dgm:cxn modelId="{2AE28F70-8CBA-45CD-8F1F-E4832F0257C9}" type="presParOf" srcId="{FB8EA8BA-0C8F-4C2E-9502-9BA606BB0167}" destId="{B36B6BB7-DB6C-47AA-8983-C1AA9F075EFF}" srcOrd="3" destOrd="0" presId="urn:microsoft.com/office/officeart/2005/8/layout/target3"/>
    <dgm:cxn modelId="{88A06AB2-2FA5-40CE-A542-3ADEC148FE5A}" type="presParOf" srcId="{FB8EA8BA-0C8F-4C2E-9502-9BA606BB0167}" destId="{998AD883-277C-4906-9DF4-5FAD6C7B9E67}" srcOrd="4" destOrd="0" presId="urn:microsoft.com/office/officeart/2005/8/layout/target3"/>
    <dgm:cxn modelId="{4EED0EF1-10DB-4037-A22D-1D5BB114EAA3}" type="presParOf" srcId="{FB8EA8BA-0C8F-4C2E-9502-9BA606BB0167}" destId="{B696AFFD-8C3C-41BA-B1DF-CE5CD482DD70}" srcOrd="5" destOrd="0" presId="urn:microsoft.com/office/officeart/2005/8/layout/target3"/>
    <dgm:cxn modelId="{A460F291-35DE-4025-81E1-A6EF9D733665}" type="presParOf" srcId="{FB8EA8BA-0C8F-4C2E-9502-9BA606BB0167}" destId="{EBA5AA4F-6AFC-4929-BBB0-5667E94505DA}" srcOrd="6" destOrd="0" presId="urn:microsoft.com/office/officeart/2005/8/layout/target3"/>
    <dgm:cxn modelId="{4F06B594-A4CF-48C2-8FFC-5F32398F8390}" type="presParOf" srcId="{FB8EA8BA-0C8F-4C2E-9502-9BA606BB0167}" destId="{C6CCCFC0-9F48-490F-97A9-AC8CB68E8AD1}" srcOrd="7" destOrd="0" presId="urn:microsoft.com/office/officeart/2005/8/layout/target3"/>
    <dgm:cxn modelId="{7D33CBA0-A512-41F1-B7D5-614BF9AB5C76}" type="presParOf" srcId="{FB8EA8BA-0C8F-4C2E-9502-9BA606BB0167}" destId="{34CA904B-0221-4C46-931A-99457E1ED5A7}" srcOrd="8" destOrd="0" presId="urn:microsoft.com/office/officeart/2005/8/layout/target3"/>
    <dgm:cxn modelId="{A484C790-722C-4A24-BCD5-E38BD7F1C6B6}" type="presParOf" srcId="{FB8EA8BA-0C8F-4C2E-9502-9BA606BB0167}" destId="{0F3A062F-19EE-4C9C-BE8F-62D380459E8C}" srcOrd="9" destOrd="0" presId="urn:microsoft.com/office/officeart/2005/8/layout/target3"/>
    <dgm:cxn modelId="{B44B73C5-7915-43EF-A9FB-F98D0BF380B2}" type="presParOf" srcId="{FB8EA8BA-0C8F-4C2E-9502-9BA606BB0167}" destId="{F6BAFD23-947A-42B1-9AA7-0BE943441C94}" srcOrd="10" destOrd="0" presId="urn:microsoft.com/office/officeart/2005/8/layout/target3"/>
    <dgm:cxn modelId="{0E7887FC-72FD-4FA7-AC61-76CAE0F1B31F}" type="presParOf" srcId="{FB8EA8BA-0C8F-4C2E-9502-9BA606BB0167}" destId="{AE23CC31-A5A3-47C2-A501-38D5B15F9D1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10C05-AFB6-4A17-A809-D7C151ADF85C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</dgm:pt>
    <dgm:pt modelId="{B53700EE-8793-404E-963A-65954B4A97FE}">
      <dgm:prSet phldrT="[Text]"/>
      <dgm:spPr/>
      <dgm:t>
        <a:bodyPr/>
        <a:lstStyle/>
        <a:p>
          <a:r>
            <a:rPr lang="en-US" dirty="0" smtClean="0"/>
            <a:t>LABEL THE SLIDE</a:t>
          </a:r>
        </a:p>
        <a:p>
          <a:endParaRPr lang="en-US" dirty="0"/>
        </a:p>
      </dgm:t>
    </dgm:pt>
    <dgm:pt modelId="{98638694-EDEB-4B14-A86E-6F289839A455}" type="parTrans" cxnId="{632B1168-3206-43E7-9A7A-C982FFC5D5A2}">
      <dgm:prSet/>
      <dgm:spPr/>
      <dgm:t>
        <a:bodyPr/>
        <a:lstStyle/>
        <a:p>
          <a:endParaRPr lang="en-US"/>
        </a:p>
      </dgm:t>
    </dgm:pt>
    <dgm:pt modelId="{36707FEF-CF6F-4D00-AC75-C7156C1F3823}" type="sibTrans" cxnId="{632B1168-3206-43E7-9A7A-C982FFC5D5A2}">
      <dgm:prSet/>
      <dgm:spPr/>
      <dgm:t>
        <a:bodyPr/>
        <a:lstStyle/>
        <a:p>
          <a:endParaRPr lang="en-US" dirty="0"/>
        </a:p>
      </dgm:t>
    </dgm:pt>
    <dgm:pt modelId="{33B9C3B1-8A11-4532-9EAD-C9E8B76C34C4}">
      <dgm:prSet phldrT="[Text]"/>
      <dgm:spPr/>
      <dgm:t>
        <a:bodyPr/>
        <a:lstStyle/>
        <a:p>
          <a:r>
            <a:rPr lang="en-US" dirty="0" smtClean="0"/>
            <a:t>ADD ONE DROP OF 30-40% RBC SUSPENSION TO ONE DROP OF TEST SERUM</a:t>
          </a:r>
          <a:endParaRPr lang="en-US" dirty="0"/>
        </a:p>
      </dgm:t>
    </dgm:pt>
    <dgm:pt modelId="{53FBA1F4-96A9-47B0-924F-44CA16ADD0C6}" type="parTrans" cxnId="{05E4B489-014F-4167-8FE5-71292B8FD0D4}">
      <dgm:prSet/>
      <dgm:spPr/>
      <dgm:t>
        <a:bodyPr/>
        <a:lstStyle/>
        <a:p>
          <a:endParaRPr lang="en-US"/>
        </a:p>
      </dgm:t>
    </dgm:pt>
    <dgm:pt modelId="{42B4F8E9-098A-4459-ADEB-CA7AA5B76A00}" type="sibTrans" cxnId="{05E4B489-014F-4167-8FE5-71292B8FD0D4}">
      <dgm:prSet/>
      <dgm:spPr/>
      <dgm:t>
        <a:bodyPr/>
        <a:lstStyle/>
        <a:p>
          <a:endParaRPr lang="en-US" dirty="0"/>
        </a:p>
      </dgm:t>
    </dgm:pt>
    <dgm:pt modelId="{A9E7DDF0-D5D3-4400-8061-6CECCE8EDFB8}">
      <dgm:prSet phldrT="[Text]"/>
      <dgm:spPr/>
      <dgm:t>
        <a:bodyPr/>
        <a:lstStyle/>
        <a:p>
          <a:r>
            <a:rPr lang="en-US" dirty="0" smtClean="0"/>
            <a:t>MIX WITH CLEAN APPLICATOR STICK AND SPREAD THE MIXTURE  OVER AN AREA OF 2 CM.</a:t>
          </a:r>
          <a:endParaRPr lang="en-US" dirty="0"/>
        </a:p>
      </dgm:t>
    </dgm:pt>
    <dgm:pt modelId="{5D596471-5EC0-4A0B-AE29-66979939FA04}" type="parTrans" cxnId="{5ED3A6F1-B8FC-46E7-8252-A83A00C5C284}">
      <dgm:prSet/>
      <dgm:spPr/>
      <dgm:t>
        <a:bodyPr/>
        <a:lstStyle/>
        <a:p>
          <a:endParaRPr lang="en-US"/>
        </a:p>
      </dgm:t>
    </dgm:pt>
    <dgm:pt modelId="{1D655F46-84F1-4078-90DC-9088595D725C}" type="sibTrans" cxnId="{5ED3A6F1-B8FC-46E7-8252-A83A00C5C284}">
      <dgm:prSet/>
      <dgm:spPr/>
      <dgm:t>
        <a:bodyPr/>
        <a:lstStyle/>
        <a:p>
          <a:endParaRPr lang="en-US" dirty="0"/>
        </a:p>
      </dgm:t>
    </dgm:pt>
    <dgm:pt modelId="{2A29B9C8-E08D-4A51-A85D-C88AF6789482}">
      <dgm:prSet phldrT="[Text]"/>
      <dgm:spPr/>
      <dgm:t>
        <a:bodyPr/>
        <a:lstStyle/>
        <a:p>
          <a:r>
            <a:rPr lang="en-US" dirty="0" smtClean="0"/>
            <a:t>ROCK GENTALY  FOR AGGLUTINATION</a:t>
          </a:r>
          <a:endParaRPr lang="en-US" dirty="0"/>
        </a:p>
      </dgm:t>
    </dgm:pt>
    <dgm:pt modelId="{BC473A40-24D1-474F-84DA-6058E6762549}" type="parTrans" cxnId="{D027EB82-9442-4547-8824-268BAF099552}">
      <dgm:prSet/>
      <dgm:spPr/>
      <dgm:t>
        <a:bodyPr/>
        <a:lstStyle/>
        <a:p>
          <a:endParaRPr lang="en-US"/>
        </a:p>
      </dgm:t>
    </dgm:pt>
    <dgm:pt modelId="{DD48E3FD-E50B-4C7D-9AE6-6C512D2C4C99}" type="sibTrans" cxnId="{D027EB82-9442-4547-8824-268BAF099552}">
      <dgm:prSet/>
      <dgm:spPr/>
      <dgm:t>
        <a:bodyPr/>
        <a:lstStyle/>
        <a:p>
          <a:endParaRPr lang="en-US" dirty="0"/>
        </a:p>
      </dgm:t>
    </dgm:pt>
    <dgm:pt modelId="{D65D5DD4-3069-4A7F-9D90-23D916EF473B}">
      <dgm:prSet phldrT="[Text]"/>
      <dgm:spPr/>
      <dgm:t>
        <a:bodyPr/>
        <a:lstStyle/>
        <a:p>
          <a:r>
            <a:rPr lang="en-US" dirty="0" smtClean="0"/>
            <a:t>RECORD THE RESULTS WITHIN TWO MINUTS</a:t>
          </a:r>
          <a:endParaRPr lang="en-US" dirty="0"/>
        </a:p>
      </dgm:t>
    </dgm:pt>
    <dgm:pt modelId="{51D53123-74D9-425D-A716-668C1390DD90}" type="parTrans" cxnId="{7432BD26-7BFF-45EA-9E31-B32980466D9D}">
      <dgm:prSet/>
      <dgm:spPr/>
      <dgm:t>
        <a:bodyPr/>
        <a:lstStyle/>
        <a:p>
          <a:endParaRPr lang="en-US"/>
        </a:p>
      </dgm:t>
    </dgm:pt>
    <dgm:pt modelId="{9ED87F0D-5A00-45D7-944A-715A1A4848B7}" type="sibTrans" cxnId="{7432BD26-7BFF-45EA-9E31-B32980466D9D}">
      <dgm:prSet/>
      <dgm:spPr/>
      <dgm:t>
        <a:bodyPr/>
        <a:lstStyle/>
        <a:p>
          <a:endParaRPr lang="en-US"/>
        </a:p>
      </dgm:t>
    </dgm:pt>
    <dgm:pt modelId="{8271A80B-0ED3-4B1C-908B-19AB15F365DF}" type="pres">
      <dgm:prSet presAssocID="{A3410C05-AFB6-4A17-A809-D7C151ADF85C}" presName="outerComposite" presStyleCnt="0">
        <dgm:presLayoutVars>
          <dgm:chMax val="5"/>
          <dgm:dir/>
          <dgm:resizeHandles val="exact"/>
        </dgm:presLayoutVars>
      </dgm:prSet>
      <dgm:spPr/>
    </dgm:pt>
    <dgm:pt modelId="{DC937D8A-7271-4CAC-A0D2-C73F24CCD3FF}" type="pres">
      <dgm:prSet presAssocID="{A3410C05-AFB6-4A17-A809-D7C151ADF85C}" presName="dummyMaxCanvas" presStyleCnt="0">
        <dgm:presLayoutVars/>
      </dgm:prSet>
      <dgm:spPr/>
    </dgm:pt>
    <dgm:pt modelId="{CCBB4ABC-7917-4708-9D99-2D237724ACC6}" type="pres">
      <dgm:prSet presAssocID="{A3410C05-AFB6-4A17-A809-D7C151ADF85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EB87F-07E2-45EE-9069-38964159802C}" type="pres">
      <dgm:prSet presAssocID="{A3410C05-AFB6-4A17-A809-D7C151ADF85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A7F66-3D1C-4777-9ACA-C5036A0EB7CA}" type="pres">
      <dgm:prSet presAssocID="{A3410C05-AFB6-4A17-A809-D7C151ADF85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2013C-6148-4F3B-A054-4A15751889E0}" type="pres">
      <dgm:prSet presAssocID="{A3410C05-AFB6-4A17-A809-D7C151ADF85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8F535-1E94-40AD-BE54-C92BF9416BE0}" type="pres">
      <dgm:prSet presAssocID="{A3410C05-AFB6-4A17-A809-D7C151ADF85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2476E-90C5-4A9E-8CB8-BE6E313D3296}" type="pres">
      <dgm:prSet presAssocID="{A3410C05-AFB6-4A17-A809-D7C151ADF85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8C01C-A049-493F-874E-1FBA9D51B04E}" type="pres">
      <dgm:prSet presAssocID="{A3410C05-AFB6-4A17-A809-D7C151ADF85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7731C-A2A3-4D1E-A024-6C90E50CC057}" type="pres">
      <dgm:prSet presAssocID="{A3410C05-AFB6-4A17-A809-D7C151ADF85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A0980-1FC9-45E0-8854-466A0B801777}" type="pres">
      <dgm:prSet presAssocID="{A3410C05-AFB6-4A17-A809-D7C151ADF85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64EC8-D7CE-4CA1-B538-948F75A6E204}" type="pres">
      <dgm:prSet presAssocID="{A3410C05-AFB6-4A17-A809-D7C151ADF85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0AA55-72AD-488D-A7DE-731A602814EA}" type="pres">
      <dgm:prSet presAssocID="{A3410C05-AFB6-4A17-A809-D7C151ADF85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B41C1-A05D-4670-B370-8D57D9B95279}" type="pres">
      <dgm:prSet presAssocID="{A3410C05-AFB6-4A17-A809-D7C151ADF85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7DD04-F60E-440D-B565-0D6434B56EB8}" type="pres">
      <dgm:prSet presAssocID="{A3410C05-AFB6-4A17-A809-D7C151ADF85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BC686-1838-4A24-A0C9-972A40D44919}" type="pres">
      <dgm:prSet presAssocID="{A3410C05-AFB6-4A17-A809-D7C151ADF85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D4001F-2607-4D68-BEB3-D69D71751DFB}" type="presOf" srcId="{2A29B9C8-E08D-4A51-A85D-C88AF6789482}" destId="{2067DD04-F60E-440D-B565-0D6434B56EB8}" srcOrd="1" destOrd="0" presId="urn:microsoft.com/office/officeart/2005/8/layout/vProcess5"/>
    <dgm:cxn modelId="{1A45CEDA-C0FF-4E7C-9F1A-881A7CDF2D1A}" type="presOf" srcId="{DD48E3FD-E50B-4C7D-9AE6-6C512D2C4C99}" destId="{12EA0980-1FC9-45E0-8854-466A0B801777}" srcOrd="0" destOrd="0" presId="urn:microsoft.com/office/officeart/2005/8/layout/vProcess5"/>
    <dgm:cxn modelId="{3DAD5704-BEC9-4BC5-9796-6C31BF2F0A93}" type="presOf" srcId="{2A29B9C8-E08D-4A51-A85D-C88AF6789482}" destId="{9312013C-6148-4F3B-A054-4A15751889E0}" srcOrd="0" destOrd="0" presId="urn:microsoft.com/office/officeart/2005/8/layout/vProcess5"/>
    <dgm:cxn modelId="{632B1168-3206-43E7-9A7A-C982FFC5D5A2}" srcId="{A3410C05-AFB6-4A17-A809-D7C151ADF85C}" destId="{B53700EE-8793-404E-963A-65954B4A97FE}" srcOrd="0" destOrd="0" parTransId="{98638694-EDEB-4B14-A86E-6F289839A455}" sibTransId="{36707FEF-CF6F-4D00-AC75-C7156C1F3823}"/>
    <dgm:cxn modelId="{7432BD26-7BFF-45EA-9E31-B32980466D9D}" srcId="{A3410C05-AFB6-4A17-A809-D7C151ADF85C}" destId="{D65D5DD4-3069-4A7F-9D90-23D916EF473B}" srcOrd="4" destOrd="0" parTransId="{51D53123-74D9-425D-A716-668C1390DD90}" sibTransId="{9ED87F0D-5A00-45D7-944A-715A1A4848B7}"/>
    <dgm:cxn modelId="{E21A5C31-8816-4000-8FFF-1EB41D3711AF}" type="presOf" srcId="{B53700EE-8793-404E-963A-65954B4A97FE}" destId="{CCBB4ABC-7917-4708-9D99-2D237724ACC6}" srcOrd="0" destOrd="0" presId="urn:microsoft.com/office/officeart/2005/8/layout/vProcess5"/>
    <dgm:cxn modelId="{4D997167-4761-4F2D-BC19-620F4A8AC94A}" type="presOf" srcId="{D65D5DD4-3069-4A7F-9D90-23D916EF473B}" destId="{1048F535-1E94-40AD-BE54-C92BF9416BE0}" srcOrd="0" destOrd="0" presId="urn:microsoft.com/office/officeart/2005/8/layout/vProcess5"/>
    <dgm:cxn modelId="{05E4B489-014F-4167-8FE5-71292B8FD0D4}" srcId="{A3410C05-AFB6-4A17-A809-D7C151ADF85C}" destId="{33B9C3B1-8A11-4532-9EAD-C9E8B76C34C4}" srcOrd="1" destOrd="0" parTransId="{53FBA1F4-96A9-47B0-924F-44CA16ADD0C6}" sibTransId="{42B4F8E9-098A-4459-ADEB-CA7AA5B76A00}"/>
    <dgm:cxn modelId="{B1597238-D6D0-4B36-A845-6365CE48A477}" type="presOf" srcId="{D65D5DD4-3069-4A7F-9D90-23D916EF473B}" destId="{F91BC686-1838-4A24-A0C9-972A40D44919}" srcOrd="1" destOrd="0" presId="urn:microsoft.com/office/officeart/2005/8/layout/vProcess5"/>
    <dgm:cxn modelId="{110D7B2F-1419-476C-A810-F8EECE1D80E3}" type="presOf" srcId="{A9E7DDF0-D5D3-4400-8061-6CECCE8EDFB8}" destId="{462B41C1-A05D-4670-B370-8D57D9B95279}" srcOrd="1" destOrd="0" presId="urn:microsoft.com/office/officeart/2005/8/layout/vProcess5"/>
    <dgm:cxn modelId="{3A75E4F7-A177-43AA-BDAD-F0A09FC6204C}" type="presOf" srcId="{33B9C3B1-8A11-4532-9EAD-C9E8B76C34C4}" destId="{A6CEB87F-07E2-45EE-9069-38964159802C}" srcOrd="0" destOrd="0" presId="urn:microsoft.com/office/officeart/2005/8/layout/vProcess5"/>
    <dgm:cxn modelId="{5ED3A6F1-B8FC-46E7-8252-A83A00C5C284}" srcId="{A3410C05-AFB6-4A17-A809-D7C151ADF85C}" destId="{A9E7DDF0-D5D3-4400-8061-6CECCE8EDFB8}" srcOrd="2" destOrd="0" parTransId="{5D596471-5EC0-4A0B-AE29-66979939FA04}" sibTransId="{1D655F46-84F1-4078-90DC-9088595D725C}"/>
    <dgm:cxn modelId="{378C5369-13C0-4E4D-AFDF-BF0FEFDC1676}" type="presOf" srcId="{36707FEF-CF6F-4D00-AC75-C7156C1F3823}" destId="{99D2476E-90C5-4A9E-8CB8-BE6E313D3296}" srcOrd="0" destOrd="0" presId="urn:microsoft.com/office/officeart/2005/8/layout/vProcess5"/>
    <dgm:cxn modelId="{3B506364-6CB3-4B99-B3CD-0329F647234F}" type="presOf" srcId="{42B4F8E9-098A-4459-ADEB-CA7AA5B76A00}" destId="{2488C01C-A049-493F-874E-1FBA9D51B04E}" srcOrd="0" destOrd="0" presId="urn:microsoft.com/office/officeart/2005/8/layout/vProcess5"/>
    <dgm:cxn modelId="{4342CADC-59C5-4386-B5FE-C54AB4665FA4}" type="presOf" srcId="{A3410C05-AFB6-4A17-A809-D7C151ADF85C}" destId="{8271A80B-0ED3-4B1C-908B-19AB15F365DF}" srcOrd="0" destOrd="0" presId="urn:microsoft.com/office/officeart/2005/8/layout/vProcess5"/>
    <dgm:cxn modelId="{D027EB82-9442-4547-8824-268BAF099552}" srcId="{A3410C05-AFB6-4A17-A809-D7C151ADF85C}" destId="{2A29B9C8-E08D-4A51-A85D-C88AF6789482}" srcOrd="3" destOrd="0" parTransId="{BC473A40-24D1-474F-84DA-6058E6762549}" sibTransId="{DD48E3FD-E50B-4C7D-9AE6-6C512D2C4C99}"/>
    <dgm:cxn modelId="{4DBB8BC5-C60E-47C1-98EE-5C98347AA978}" type="presOf" srcId="{A9E7DDF0-D5D3-4400-8061-6CECCE8EDFB8}" destId="{D19A7F66-3D1C-4777-9ACA-C5036A0EB7CA}" srcOrd="0" destOrd="0" presId="urn:microsoft.com/office/officeart/2005/8/layout/vProcess5"/>
    <dgm:cxn modelId="{B15748A7-C654-4E86-A420-708659C45E9F}" type="presOf" srcId="{B53700EE-8793-404E-963A-65954B4A97FE}" destId="{55564EC8-D7CE-4CA1-B538-948F75A6E204}" srcOrd="1" destOrd="0" presId="urn:microsoft.com/office/officeart/2005/8/layout/vProcess5"/>
    <dgm:cxn modelId="{A2C533C5-91E0-464D-8A8B-57F74C5550BD}" type="presOf" srcId="{1D655F46-84F1-4078-90DC-9088595D725C}" destId="{1EC7731C-A2A3-4D1E-A024-6C90E50CC057}" srcOrd="0" destOrd="0" presId="urn:microsoft.com/office/officeart/2005/8/layout/vProcess5"/>
    <dgm:cxn modelId="{839B3858-4588-48EA-8230-121249EDCB2E}" type="presOf" srcId="{33B9C3B1-8A11-4532-9EAD-C9E8B76C34C4}" destId="{4BC0AA55-72AD-488D-A7DE-731A602814EA}" srcOrd="1" destOrd="0" presId="urn:microsoft.com/office/officeart/2005/8/layout/vProcess5"/>
    <dgm:cxn modelId="{834EA3DF-169F-4936-8008-63334FE59D8F}" type="presParOf" srcId="{8271A80B-0ED3-4B1C-908B-19AB15F365DF}" destId="{DC937D8A-7271-4CAC-A0D2-C73F24CCD3FF}" srcOrd="0" destOrd="0" presId="urn:microsoft.com/office/officeart/2005/8/layout/vProcess5"/>
    <dgm:cxn modelId="{6844D655-150C-448E-B69F-37E48C5EA919}" type="presParOf" srcId="{8271A80B-0ED3-4B1C-908B-19AB15F365DF}" destId="{CCBB4ABC-7917-4708-9D99-2D237724ACC6}" srcOrd="1" destOrd="0" presId="urn:microsoft.com/office/officeart/2005/8/layout/vProcess5"/>
    <dgm:cxn modelId="{B10D454B-09C3-4CDB-977E-68F29BDC1D50}" type="presParOf" srcId="{8271A80B-0ED3-4B1C-908B-19AB15F365DF}" destId="{A6CEB87F-07E2-45EE-9069-38964159802C}" srcOrd="2" destOrd="0" presId="urn:microsoft.com/office/officeart/2005/8/layout/vProcess5"/>
    <dgm:cxn modelId="{8C4BF817-DA3E-423A-9522-E8A9E4DCAEFB}" type="presParOf" srcId="{8271A80B-0ED3-4B1C-908B-19AB15F365DF}" destId="{D19A7F66-3D1C-4777-9ACA-C5036A0EB7CA}" srcOrd="3" destOrd="0" presId="urn:microsoft.com/office/officeart/2005/8/layout/vProcess5"/>
    <dgm:cxn modelId="{4E20964E-BB41-432C-84AF-02A85681D4CF}" type="presParOf" srcId="{8271A80B-0ED3-4B1C-908B-19AB15F365DF}" destId="{9312013C-6148-4F3B-A054-4A15751889E0}" srcOrd="4" destOrd="0" presId="urn:microsoft.com/office/officeart/2005/8/layout/vProcess5"/>
    <dgm:cxn modelId="{29749F27-0F9B-4DDC-9D5B-15C82E873E10}" type="presParOf" srcId="{8271A80B-0ED3-4B1C-908B-19AB15F365DF}" destId="{1048F535-1E94-40AD-BE54-C92BF9416BE0}" srcOrd="5" destOrd="0" presId="urn:microsoft.com/office/officeart/2005/8/layout/vProcess5"/>
    <dgm:cxn modelId="{1326F3D4-A9FB-4763-B462-D95A820F9AE0}" type="presParOf" srcId="{8271A80B-0ED3-4B1C-908B-19AB15F365DF}" destId="{99D2476E-90C5-4A9E-8CB8-BE6E313D3296}" srcOrd="6" destOrd="0" presId="urn:microsoft.com/office/officeart/2005/8/layout/vProcess5"/>
    <dgm:cxn modelId="{09B2F3E2-FB05-4C38-85BF-EB6E3E88E301}" type="presParOf" srcId="{8271A80B-0ED3-4B1C-908B-19AB15F365DF}" destId="{2488C01C-A049-493F-874E-1FBA9D51B04E}" srcOrd="7" destOrd="0" presId="urn:microsoft.com/office/officeart/2005/8/layout/vProcess5"/>
    <dgm:cxn modelId="{65324EFA-A645-4C3B-8F82-2A57E553CFBA}" type="presParOf" srcId="{8271A80B-0ED3-4B1C-908B-19AB15F365DF}" destId="{1EC7731C-A2A3-4D1E-A024-6C90E50CC057}" srcOrd="8" destOrd="0" presId="urn:microsoft.com/office/officeart/2005/8/layout/vProcess5"/>
    <dgm:cxn modelId="{3D82FDF4-A526-4D67-8885-ECE05B6DFC48}" type="presParOf" srcId="{8271A80B-0ED3-4B1C-908B-19AB15F365DF}" destId="{12EA0980-1FC9-45E0-8854-466A0B801777}" srcOrd="9" destOrd="0" presId="urn:microsoft.com/office/officeart/2005/8/layout/vProcess5"/>
    <dgm:cxn modelId="{C1351C49-455F-4850-BE8A-4C44AB7DBCAA}" type="presParOf" srcId="{8271A80B-0ED3-4B1C-908B-19AB15F365DF}" destId="{55564EC8-D7CE-4CA1-B538-948F75A6E204}" srcOrd="10" destOrd="0" presId="urn:microsoft.com/office/officeart/2005/8/layout/vProcess5"/>
    <dgm:cxn modelId="{D9ED84FC-190F-43AB-BEA8-31355A01A61D}" type="presParOf" srcId="{8271A80B-0ED3-4B1C-908B-19AB15F365DF}" destId="{4BC0AA55-72AD-488D-A7DE-731A602814EA}" srcOrd="11" destOrd="0" presId="urn:microsoft.com/office/officeart/2005/8/layout/vProcess5"/>
    <dgm:cxn modelId="{792013B7-C91D-44CC-9B5B-B4654D2017E1}" type="presParOf" srcId="{8271A80B-0ED3-4B1C-908B-19AB15F365DF}" destId="{462B41C1-A05D-4670-B370-8D57D9B95279}" srcOrd="12" destOrd="0" presId="urn:microsoft.com/office/officeart/2005/8/layout/vProcess5"/>
    <dgm:cxn modelId="{4AAA1814-E1AD-4294-807B-BC383CC72A92}" type="presParOf" srcId="{8271A80B-0ED3-4B1C-908B-19AB15F365DF}" destId="{2067DD04-F60E-440D-B565-0D6434B56EB8}" srcOrd="13" destOrd="0" presId="urn:microsoft.com/office/officeart/2005/8/layout/vProcess5"/>
    <dgm:cxn modelId="{68FB38E9-BE90-4AA9-9BC0-422DFC9660FC}" type="presParOf" srcId="{8271A80B-0ED3-4B1C-908B-19AB15F365DF}" destId="{F91BC686-1838-4A24-A0C9-972A40D4491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AA3A2-6A62-49AE-8AA4-0A93BD2E79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ED4487-C53D-49C8-A854-B882D1F8AE07}">
      <dgm:prSet/>
      <dgm:spPr/>
      <dgm:t>
        <a:bodyPr/>
        <a:lstStyle/>
        <a:p>
          <a:pPr rtl="0"/>
          <a:r>
            <a:rPr lang="en-US" dirty="0" smtClean="0"/>
            <a:t>CAN BE DONE BY EITHER…</a:t>
          </a:r>
          <a:endParaRPr lang="en-US" dirty="0"/>
        </a:p>
      </dgm:t>
    </dgm:pt>
    <dgm:pt modelId="{C03A44A1-5CE6-4915-936E-E0C72BB76868}" type="parTrans" cxnId="{151EE2AE-9CD7-4D34-9280-78E583E4708D}">
      <dgm:prSet/>
      <dgm:spPr/>
      <dgm:t>
        <a:bodyPr/>
        <a:lstStyle/>
        <a:p>
          <a:endParaRPr lang="en-US"/>
        </a:p>
      </dgm:t>
    </dgm:pt>
    <dgm:pt modelId="{264F3A75-4A9C-4E6C-AF2B-C012E6BC5CE4}" type="sibTrans" cxnId="{151EE2AE-9CD7-4D34-9280-78E583E4708D}">
      <dgm:prSet/>
      <dgm:spPr/>
      <dgm:t>
        <a:bodyPr/>
        <a:lstStyle/>
        <a:p>
          <a:endParaRPr lang="en-US"/>
        </a:p>
      </dgm:t>
    </dgm:pt>
    <dgm:pt modelId="{1424375B-FE76-4738-B1B2-1B640386D349}">
      <dgm:prSet/>
      <dgm:spPr/>
      <dgm:t>
        <a:bodyPr/>
        <a:lstStyle/>
        <a:p>
          <a:pPr rtl="0"/>
          <a:r>
            <a:rPr lang="en-US" dirty="0" smtClean="0"/>
            <a:t>IMMEDIATE SPIN TECHNIQUE</a:t>
          </a:r>
          <a:endParaRPr lang="en-US" dirty="0"/>
        </a:p>
      </dgm:t>
    </dgm:pt>
    <dgm:pt modelId="{BEE3B348-8A76-4CC9-BE2E-624655E54E51}" type="parTrans" cxnId="{A70A0649-F918-4444-A8ED-2DD717DB2EF0}">
      <dgm:prSet/>
      <dgm:spPr/>
      <dgm:t>
        <a:bodyPr/>
        <a:lstStyle/>
        <a:p>
          <a:endParaRPr lang="en-US"/>
        </a:p>
      </dgm:t>
    </dgm:pt>
    <dgm:pt modelId="{115C0AA5-1F4E-4250-A195-D29BDE671D37}" type="sibTrans" cxnId="{A70A0649-F918-4444-A8ED-2DD717DB2EF0}">
      <dgm:prSet/>
      <dgm:spPr/>
      <dgm:t>
        <a:bodyPr/>
        <a:lstStyle/>
        <a:p>
          <a:endParaRPr lang="en-US"/>
        </a:p>
      </dgm:t>
    </dgm:pt>
    <dgm:pt modelId="{4EA79185-8423-4898-AA38-1A2F0F5239B7}">
      <dgm:prSet/>
      <dgm:spPr/>
      <dgm:t>
        <a:bodyPr/>
        <a:lstStyle/>
        <a:p>
          <a:pPr rtl="0"/>
          <a:r>
            <a:rPr lang="en-US" dirty="0" smtClean="0"/>
            <a:t>SALINE ROOM TEMPERATURE TECHNNIQUE</a:t>
          </a:r>
          <a:endParaRPr lang="en-US" dirty="0"/>
        </a:p>
      </dgm:t>
    </dgm:pt>
    <dgm:pt modelId="{2692E59C-7383-4230-B774-6821232C8D1F}" type="parTrans" cxnId="{424860C6-C734-44F5-B145-ECE82C0B8FCD}">
      <dgm:prSet/>
      <dgm:spPr/>
      <dgm:t>
        <a:bodyPr/>
        <a:lstStyle/>
        <a:p>
          <a:endParaRPr lang="en-US"/>
        </a:p>
      </dgm:t>
    </dgm:pt>
    <dgm:pt modelId="{5FA6CC8B-BD71-41B2-B34A-412C6F39A735}" type="sibTrans" cxnId="{424860C6-C734-44F5-B145-ECE82C0B8FCD}">
      <dgm:prSet/>
      <dgm:spPr/>
      <dgm:t>
        <a:bodyPr/>
        <a:lstStyle/>
        <a:p>
          <a:endParaRPr lang="en-US"/>
        </a:p>
      </dgm:t>
    </dgm:pt>
    <dgm:pt modelId="{F70E7AE9-E9F5-43DA-B920-EF0F07C56AD9}" type="pres">
      <dgm:prSet presAssocID="{0A6AA3A2-6A62-49AE-8AA4-0A93BD2E79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F84E2-D3AF-4187-B49C-BFE5C77A0BD7}" type="pres">
      <dgm:prSet presAssocID="{EBED4487-C53D-49C8-A854-B882D1F8AE07}" presName="parentText" presStyleLbl="node1" presStyleIdx="0" presStyleCnt="1" custLinFactNeighborX="-1887" custLinFactNeighborY="-9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59B89-A01B-4934-A1D8-6CC2DCB586CF}" type="pres">
      <dgm:prSet presAssocID="{EBED4487-C53D-49C8-A854-B882D1F8AE0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E021A-D6B8-4347-8D1B-A041748819B7}" type="presOf" srcId="{4EA79185-8423-4898-AA38-1A2F0F5239B7}" destId="{55059B89-A01B-4934-A1D8-6CC2DCB586CF}" srcOrd="0" destOrd="1" presId="urn:microsoft.com/office/officeart/2005/8/layout/vList2"/>
    <dgm:cxn modelId="{43BACF98-6C80-427A-ABE1-1ACDB4DE06F7}" type="presOf" srcId="{1424375B-FE76-4738-B1B2-1B640386D349}" destId="{55059B89-A01B-4934-A1D8-6CC2DCB586CF}" srcOrd="0" destOrd="0" presId="urn:microsoft.com/office/officeart/2005/8/layout/vList2"/>
    <dgm:cxn modelId="{68B41DFE-CC50-4F92-9AFE-251D5072D998}" type="presOf" srcId="{EBED4487-C53D-49C8-A854-B882D1F8AE07}" destId="{1F0F84E2-D3AF-4187-B49C-BFE5C77A0BD7}" srcOrd="0" destOrd="0" presId="urn:microsoft.com/office/officeart/2005/8/layout/vList2"/>
    <dgm:cxn modelId="{4875493C-1D26-40DF-A1B2-F04A2A8D1E7B}" type="presOf" srcId="{0A6AA3A2-6A62-49AE-8AA4-0A93BD2E79C8}" destId="{F70E7AE9-E9F5-43DA-B920-EF0F07C56AD9}" srcOrd="0" destOrd="0" presId="urn:microsoft.com/office/officeart/2005/8/layout/vList2"/>
    <dgm:cxn modelId="{151EE2AE-9CD7-4D34-9280-78E583E4708D}" srcId="{0A6AA3A2-6A62-49AE-8AA4-0A93BD2E79C8}" destId="{EBED4487-C53D-49C8-A854-B882D1F8AE07}" srcOrd="0" destOrd="0" parTransId="{C03A44A1-5CE6-4915-936E-E0C72BB76868}" sibTransId="{264F3A75-4A9C-4E6C-AF2B-C012E6BC5CE4}"/>
    <dgm:cxn modelId="{424860C6-C734-44F5-B145-ECE82C0B8FCD}" srcId="{EBED4487-C53D-49C8-A854-B882D1F8AE07}" destId="{4EA79185-8423-4898-AA38-1A2F0F5239B7}" srcOrd="1" destOrd="0" parTransId="{2692E59C-7383-4230-B774-6821232C8D1F}" sibTransId="{5FA6CC8B-BD71-41B2-B34A-412C6F39A735}"/>
    <dgm:cxn modelId="{A70A0649-F918-4444-A8ED-2DD717DB2EF0}" srcId="{EBED4487-C53D-49C8-A854-B882D1F8AE07}" destId="{1424375B-FE76-4738-B1B2-1B640386D349}" srcOrd="0" destOrd="0" parTransId="{BEE3B348-8A76-4CC9-BE2E-624655E54E51}" sibTransId="{115C0AA5-1F4E-4250-A195-D29BDE671D37}"/>
    <dgm:cxn modelId="{62066C63-4E83-45AF-9D41-56074951B4CA}" type="presParOf" srcId="{F70E7AE9-E9F5-43DA-B920-EF0F07C56AD9}" destId="{1F0F84E2-D3AF-4187-B49C-BFE5C77A0BD7}" srcOrd="0" destOrd="0" presId="urn:microsoft.com/office/officeart/2005/8/layout/vList2"/>
    <dgm:cxn modelId="{A9DC4D12-DAF6-4A0B-AC16-BDF49253001F}" type="presParOf" srcId="{F70E7AE9-E9F5-43DA-B920-EF0F07C56AD9}" destId="{55059B89-A01B-4934-A1D8-6CC2DCB586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AFA02C-B5AE-47E5-9E40-F9B7C75FDA45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96F1CF-7E3E-4D83-AD14-A5778384377A}">
      <dgm:prSet phldrT="[Text]"/>
      <dgm:spPr/>
      <dgm:t>
        <a:bodyPr/>
        <a:lstStyle/>
        <a:p>
          <a:r>
            <a:rPr lang="en-US" dirty="0" smtClean="0"/>
            <a:t>SET UP THREE ROWS OF CLEAN TEST TUBES AND LABLE THEM</a:t>
          </a:r>
          <a:endParaRPr lang="en-US" dirty="0"/>
        </a:p>
      </dgm:t>
    </dgm:pt>
    <dgm:pt modelId="{F9FC4B76-89B5-4912-A556-E92D26C26621}" type="parTrans" cxnId="{060DFA85-746F-4378-ADFB-065669F44161}">
      <dgm:prSet/>
      <dgm:spPr/>
      <dgm:t>
        <a:bodyPr/>
        <a:lstStyle/>
        <a:p>
          <a:endParaRPr lang="en-US"/>
        </a:p>
      </dgm:t>
    </dgm:pt>
    <dgm:pt modelId="{C00B5BD9-6DA7-4C0F-B547-A38FC79B0D0A}" type="sibTrans" cxnId="{060DFA85-746F-4378-ADFB-065669F44161}">
      <dgm:prSet/>
      <dgm:spPr/>
      <dgm:t>
        <a:bodyPr/>
        <a:lstStyle/>
        <a:p>
          <a:endParaRPr lang="en-US" dirty="0"/>
        </a:p>
      </dgm:t>
    </dgm:pt>
    <dgm:pt modelId="{05DB2BBE-9284-41F4-B1AC-F127C50275DA}">
      <dgm:prSet phldrT="[Text]"/>
      <dgm:spPr/>
      <dgm:t>
        <a:bodyPr/>
        <a:lstStyle/>
        <a:p>
          <a:r>
            <a:rPr lang="en-US" dirty="0" smtClean="0"/>
            <a:t>ADD 2 DROPS OF ANTISERA i.e. anti A, anti B &amp; anti AB IN EACH</a:t>
          </a:r>
          <a:endParaRPr lang="en-US" dirty="0"/>
        </a:p>
      </dgm:t>
    </dgm:pt>
    <dgm:pt modelId="{E90C2B1B-24B3-4919-A5E6-0AC065F4AD71}" type="parTrans" cxnId="{93701D85-9D0E-4840-ABA1-04F8377A8A18}">
      <dgm:prSet/>
      <dgm:spPr/>
      <dgm:t>
        <a:bodyPr/>
        <a:lstStyle/>
        <a:p>
          <a:endParaRPr lang="en-US"/>
        </a:p>
      </dgm:t>
    </dgm:pt>
    <dgm:pt modelId="{04241DCE-210C-45BD-A59B-182AF00E5E4E}" type="sibTrans" cxnId="{93701D85-9D0E-4840-ABA1-04F8377A8A18}">
      <dgm:prSet/>
      <dgm:spPr/>
      <dgm:t>
        <a:bodyPr/>
        <a:lstStyle/>
        <a:p>
          <a:endParaRPr lang="en-US" dirty="0"/>
        </a:p>
      </dgm:t>
    </dgm:pt>
    <dgm:pt modelId="{3D823E4D-BA21-4EA7-BB9A-E8F267BA77EF}">
      <dgm:prSet phldrT="[Text]"/>
      <dgm:spPr/>
      <dgm:t>
        <a:bodyPr/>
        <a:lstStyle/>
        <a:p>
          <a:r>
            <a:rPr lang="en-US" dirty="0" smtClean="0"/>
            <a:t>ADD ONE DROP OF 2-4 % CELL SUSPENSION IN EACH TUBE</a:t>
          </a:r>
          <a:endParaRPr lang="en-US" dirty="0"/>
        </a:p>
      </dgm:t>
    </dgm:pt>
    <dgm:pt modelId="{BC777069-11EE-462F-AEE4-64FBE69CEA42}" type="parTrans" cxnId="{D9D1A95D-7D13-4098-AA24-6243B224B68D}">
      <dgm:prSet/>
      <dgm:spPr/>
      <dgm:t>
        <a:bodyPr/>
        <a:lstStyle/>
        <a:p>
          <a:endParaRPr lang="en-US"/>
        </a:p>
      </dgm:t>
    </dgm:pt>
    <dgm:pt modelId="{86A934ED-3DA1-476A-846E-03BC883AA420}" type="sibTrans" cxnId="{D9D1A95D-7D13-4098-AA24-6243B224B68D}">
      <dgm:prSet/>
      <dgm:spPr/>
      <dgm:t>
        <a:bodyPr/>
        <a:lstStyle/>
        <a:p>
          <a:endParaRPr lang="en-US" dirty="0"/>
        </a:p>
      </dgm:t>
    </dgm:pt>
    <dgm:pt modelId="{E61EB913-302B-4602-B017-8BEEEF256FF9}">
      <dgm:prSet phldrT="[Text]"/>
      <dgm:spPr/>
      <dgm:t>
        <a:bodyPr/>
        <a:lstStyle/>
        <a:p>
          <a:r>
            <a:rPr lang="en-US" dirty="0" smtClean="0"/>
            <a:t>CENTRIFUGE FOR 15-20 SECONDS</a:t>
          </a:r>
          <a:endParaRPr lang="en-US" dirty="0"/>
        </a:p>
      </dgm:t>
    </dgm:pt>
    <dgm:pt modelId="{BC02E6C7-DF9B-4C5B-AF7E-48E6A33C2881}" type="parTrans" cxnId="{BE584448-B9A6-489A-BA77-67A1F4A72E56}">
      <dgm:prSet/>
      <dgm:spPr/>
    </dgm:pt>
    <dgm:pt modelId="{A31B4369-5C70-4AEA-B12A-D612B9B1453A}" type="sibTrans" cxnId="{BE584448-B9A6-489A-BA77-67A1F4A72E56}">
      <dgm:prSet/>
      <dgm:spPr/>
      <dgm:t>
        <a:bodyPr/>
        <a:lstStyle/>
        <a:p>
          <a:endParaRPr lang="en-US" dirty="0"/>
        </a:p>
      </dgm:t>
    </dgm:pt>
    <dgm:pt modelId="{451629AE-490B-4FFB-A4E1-47C2D2AF7303}">
      <dgm:prSet phldrT="[Text]"/>
      <dgm:spPr/>
      <dgm:t>
        <a:bodyPr/>
        <a:lstStyle/>
        <a:p>
          <a:r>
            <a:rPr lang="en-US" dirty="0" smtClean="0"/>
            <a:t>LOOK FOR HEMOLYSIS OR AGGLUTINATION AGAINST WELL LIGHTED BACK GROUND</a:t>
          </a:r>
          <a:endParaRPr lang="en-US" dirty="0"/>
        </a:p>
      </dgm:t>
    </dgm:pt>
    <dgm:pt modelId="{1ADC2D9B-A462-4916-A08C-2EA6DC644739}" type="parTrans" cxnId="{9BD5522C-95EB-4892-A37C-5251DF51D310}">
      <dgm:prSet/>
      <dgm:spPr/>
    </dgm:pt>
    <dgm:pt modelId="{0A64E5EC-E8F3-4005-9087-F3AADF56B029}" type="sibTrans" cxnId="{9BD5522C-95EB-4892-A37C-5251DF51D310}">
      <dgm:prSet/>
      <dgm:spPr/>
      <dgm:t>
        <a:bodyPr/>
        <a:lstStyle/>
        <a:p>
          <a:endParaRPr lang="en-US"/>
        </a:p>
      </dgm:t>
    </dgm:pt>
    <dgm:pt modelId="{E0091346-6758-4D01-9A69-F1F6B2434ADC}">
      <dgm:prSet phldrT="[Text]"/>
      <dgm:spPr/>
      <dgm:t>
        <a:bodyPr/>
        <a:lstStyle/>
        <a:p>
          <a:endParaRPr lang="en-US"/>
        </a:p>
      </dgm:t>
    </dgm:pt>
    <dgm:pt modelId="{56197825-F83A-424F-B654-9C660C6AEE0B}" type="parTrans" cxnId="{553B8C65-43FE-45DB-9BB9-ABFF1600C121}">
      <dgm:prSet/>
      <dgm:spPr/>
    </dgm:pt>
    <dgm:pt modelId="{8D122AF6-699A-41C2-869A-897B7AE4740F}" type="sibTrans" cxnId="{553B8C65-43FE-45DB-9BB9-ABFF1600C121}">
      <dgm:prSet/>
      <dgm:spPr/>
    </dgm:pt>
    <dgm:pt modelId="{E7D24A3E-1E86-497B-9C5B-220873404B99}" type="pres">
      <dgm:prSet presAssocID="{7DAFA02C-B5AE-47E5-9E40-F9B7C75FDA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74EF8-9A6E-4CA4-9D93-88D424E78EF5}" type="pres">
      <dgm:prSet presAssocID="{7DAFA02C-B5AE-47E5-9E40-F9B7C75FDA45}" presName="dummyMaxCanvas" presStyleCnt="0">
        <dgm:presLayoutVars/>
      </dgm:prSet>
      <dgm:spPr/>
    </dgm:pt>
    <dgm:pt modelId="{4BC2B092-6776-43B8-B23C-F99E95D0FCF8}" type="pres">
      <dgm:prSet presAssocID="{7DAFA02C-B5AE-47E5-9E40-F9B7C75FDA4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7166B-244E-481B-8BBC-336D141B3E71}" type="pres">
      <dgm:prSet presAssocID="{7DAFA02C-B5AE-47E5-9E40-F9B7C75FDA4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29C32-0FE6-4090-9885-0E4F18DEA4D3}" type="pres">
      <dgm:prSet presAssocID="{7DAFA02C-B5AE-47E5-9E40-F9B7C75FDA4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62433-6571-4AF2-AF16-93C493694AE1}" type="pres">
      <dgm:prSet presAssocID="{7DAFA02C-B5AE-47E5-9E40-F9B7C75FDA4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34040-9365-4768-A04E-5416AF8AAC90}" type="pres">
      <dgm:prSet presAssocID="{7DAFA02C-B5AE-47E5-9E40-F9B7C75FDA4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15C40-9E93-400F-A256-CC9FB41F083C}" type="pres">
      <dgm:prSet presAssocID="{7DAFA02C-B5AE-47E5-9E40-F9B7C75FDA4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E25C2-D098-46E5-896C-FF6E30CFED02}" type="pres">
      <dgm:prSet presAssocID="{7DAFA02C-B5AE-47E5-9E40-F9B7C75FDA4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70EFC-79A6-43EA-A171-D24ED6618E7A}" type="pres">
      <dgm:prSet presAssocID="{7DAFA02C-B5AE-47E5-9E40-F9B7C75FDA4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DBC87-9506-4B1F-BDA8-8A68AC2DCD9A}" type="pres">
      <dgm:prSet presAssocID="{7DAFA02C-B5AE-47E5-9E40-F9B7C75FDA4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72722-7273-4DDD-9287-844EB3414ED1}" type="pres">
      <dgm:prSet presAssocID="{7DAFA02C-B5AE-47E5-9E40-F9B7C75FDA4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41BC6-6326-46D8-BEC1-80840B3A585E}" type="pres">
      <dgm:prSet presAssocID="{7DAFA02C-B5AE-47E5-9E40-F9B7C75FDA4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C4B6F-0237-41F0-AA08-2A6602D63FC7}" type="pres">
      <dgm:prSet presAssocID="{7DAFA02C-B5AE-47E5-9E40-F9B7C75FDA4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6B219-1849-4C1A-89BD-5E8626ED3BE6}" type="pres">
      <dgm:prSet presAssocID="{7DAFA02C-B5AE-47E5-9E40-F9B7C75FDA4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BE604-01F3-44A9-BDCB-7C4825674574}" type="pres">
      <dgm:prSet presAssocID="{7DAFA02C-B5AE-47E5-9E40-F9B7C75FDA4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D5522C-95EB-4892-A37C-5251DF51D310}" srcId="{7DAFA02C-B5AE-47E5-9E40-F9B7C75FDA45}" destId="{451629AE-490B-4FFB-A4E1-47C2D2AF7303}" srcOrd="4" destOrd="0" parTransId="{1ADC2D9B-A462-4916-A08C-2EA6DC644739}" sibTransId="{0A64E5EC-E8F3-4005-9087-F3AADF56B029}"/>
    <dgm:cxn modelId="{BE584448-B9A6-489A-BA77-67A1F4A72E56}" srcId="{7DAFA02C-B5AE-47E5-9E40-F9B7C75FDA45}" destId="{E61EB913-302B-4602-B017-8BEEEF256FF9}" srcOrd="3" destOrd="0" parTransId="{BC02E6C7-DF9B-4C5B-AF7E-48E6A33C2881}" sibTransId="{A31B4369-5C70-4AEA-B12A-D612B9B1453A}"/>
    <dgm:cxn modelId="{930D3012-4CD7-43C9-8D39-3892D652D3FE}" type="presOf" srcId="{C00B5BD9-6DA7-4C0F-B547-A38FC79B0D0A}" destId="{1D915C40-9E93-400F-A256-CC9FB41F083C}" srcOrd="0" destOrd="0" presId="urn:microsoft.com/office/officeart/2005/8/layout/vProcess5"/>
    <dgm:cxn modelId="{060DFA85-746F-4378-ADFB-065669F44161}" srcId="{7DAFA02C-B5AE-47E5-9E40-F9B7C75FDA45}" destId="{8D96F1CF-7E3E-4D83-AD14-A5778384377A}" srcOrd="0" destOrd="0" parTransId="{F9FC4B76-89B5-4912-A556-E92D26C26621}" sibTransId="{C00B5BD9-6DA7-4C0F-B547-A38FC79B0D0A}"/>
    <dgm:cxn modelId="{72620073-BA28-48B7-AAF4-3A9AD63FB85B}" type="presOf" srcId="{05DB2BBE-9284-41F4-B1AC-F127C50275DA}" destId="{4B641BC6-6326-46D8-BEC1-80840B3A585E}" srcOrd="1" destOrd="0" presId="urn:microsoft.com/office/officeart/2005/8/layout/vProcess5"/>
    <dgm:cxn modelId="{290078FA-EF94-4A99-A2A0-E072BA99F77D}" type="presOf" srcId="{E61EB913-302B-4602-B017-8BEEEF256FF9}" destId="{B5D6B219-1849-4C1A-89BD-5E8626ED3BE6}" srcOrd="1" destOrd="0" presId="urn:microsoft.com/office/officeart/2005/8/layout/vProcess5"/>
    <dgm:cxn modelId="{5F3D34C8-5DF6-4CE2-9FF8-DAAA1D065BA1}" type="presOf" srcId="{E61EB913-302B-4602-B017-8BEEEF256FF9}" destId="{0E762433-6571-4AF2-AF16-93C493694AE1}" srcOrd="0" destOrd="0" presId="urn:microsoft.com/office/officeart/2005/8/layout/vProcess5"/>
    <dgm:cxn modelId="{F812A352-F7DF-4D79-A441-981C93AC59F8}" type="presOf" srcId="{A31B4369-5C70-4AEA-B12A-D612B9B1453A}" destId="{80BDBC87-9506-4B1F-BDA8-8A68AC2DCD9A}" srcOrd="0" destOrd="0" presId="urn:microsoft.com/office/officeart/2005/8/layout/vProcess5"/>
    <dgm:cxn modelId="{264691E2-97EB-4CCF-9F15-27E7550AA797}" type="presOf" srcId="{451629AE-490B-4FFB-A4E1-47C2D2AF7303}" destId="{620BE604-01F3-44A9-BDCB-7C4825674574}" srcOrd="1" destOrd="0" presId="urn:microsoft.com/office/officeart/2005/8/layout/vProcess5"/>
    <dgm:cxn modelId="{CE575AF8-A0AC-413B-B45B-944001044975}" type="presOf" srcId="{3D823E4D-BA21-4EA7-BB9A-E8F267BA77EF}" destId="{1BF29C32-0FE6-4090-9885-0E4F18DEA4D3}" srcOrd="0" destOrd="0" presId="urn:microsoft.com/office/officeart/2005/8/layout/vProcess5"/>
    <dgm:cxn modelId="{553B8C65-43FE-45DB-9BB9-ABFF1600C121}" srcId="{7DAFA02C-B5AE-47E5-9E40-F9B7C75FDA45}" destId="{E0091346-6758-4D01-9A69-F1F6B2434ADC}" srcOrd="5" destOrd="0" parTransId="{56197825-F83A-424F-B654-9C660C6AEE0B}" sibTransId="{8D122AF6-699A-41C2-869A-897B7AE4740F}"/>
    <dgm:cxn modelId="{2DF7BE0F-1353-48A0-B979-52491E49E43C}" type="presOf" srcId="{3D823E4D-BA21-4EA7-BB9A-E8F267BA77EF}" destId="{E90C4B6F-0237-41F0-AA08-2A6602D63FC7}" srcOrd="1" destOrd="0" presId="urn:microsoft.com/office/officeart/2005/8/layout/vProcess5"/>
    <dgm:cxn modelId="{AD573504-A8ED-4389-9F79-DB1DE8C512BC}" type="presOf" srcId="{86A934ED-3DA1-476A-846E-03BC883AA420}" destId="{A1570EFC-79A6-43EA-A171-D24ED6618E7A}" srcOrd="0" destOrd="0" presId="urn:microsoft.com/office/officeart/2005/8/layout/vProcess5"/>
    <dgm:cxn modelId="{E709F02E-6063-48A1-B9FB-3972F09F558A}" type="presOf" srcId="{04241DCE-210C-45BD-A59B-182AF00E5E4E}" destId="{4B1E25C2-D098-46E5-896C-FF6E30CFED02}" srcOrd="0" destOrd="0" presId="urn:microsoft.com/office/officeart/2005/8/layout/vProcess5"/>
    <dgm:cxn modelId="{7CE47B88-017C-4936-990E-A5F94EDDEA17}" type="presOf" srcId="{7DAFA02C-B5AE-47E5-9E40-F9B7C75FDA45}" destId="{E7D24A3E-1E86-497B-9C5B-220873404B99}" srcOrd="0" destOrd="0" presId="urn:microsoft.com/office/officeart/2005/8/layout/vProcess5"/>
    <dgm:cxn modelId="{AA21FEA5-1B1D-4E09-9306-C376D3CE9394}" type="presOf" srcId="{8D96F1CF-7E3E-4D83-AD14-A5778384377A}" destId="{4BC2B092-6776-43B8-B23C-F99E95D0FCF8}" srcOrd="0" destOrd="0" presId="urn:microsoft.com/office/officeart/2005/8/layout/vProcess5"/>
    <dgm:cxn modelId="{019E7917-40A3-4456-8D72-EDABCEAF0C2A}" type="presOf" srcId="{05DB2BBE-9284-41F4-B1AC-F127C50275DA}" destId="{2A77166B-244E-481B-8BBC-336D141B3E71}" srcOrd="0" destOrd="0" presId="urn:microsoft.com/office/officeart/2005/8/layout/vProcess5"/>
    <dgm:cxn modelId="{09693468-2EC8-4F11-AAE4-568CEF815A9A}" type="presOf" srcId="{8D96F1CF-7E3E-4D83-AD14-A5778384377A}" destId="{3D772722-7273-4DDD-9287-844EB3414ED1}" srcOrd="1" destOrd="0" presId="urn:microsoft.com/office/officeart/2005/8/layout/vProcess5"/>
    <dgm:cxn modelId="{93701D85-9D0E-4840-ABA1-04F8377A8A18}" srcId="{7DAFA02C-B5AE-47E5-9E40-F9B7C75FDA45}" destId="{05DB2BBE-9284-41F4-B1AC-F127C50275DA}" srcOrd="1" destOrd="0" parTransId="{E90C2B1B-24B3-4919-A5E6-0AC065F4AD71}" sibTransId="{04241DCE-210C-45BD-A59B-182AF00E5E4E}"/>
    <dgm:cxn modelId="{D9D1A95D-7D13-4098-AA24-6243B224B68D}" srcId="{7DAFA02C-B5AE-47E5-9E40-F9B7C75FDA45}" destId="{3D823E4D-BA21-4EA7-BB9A-E8F267BA77EF}" srcOrd="2" destOrd="0" parTransId="{BC777069-11EE-462F-AEE4-64FBE69CEA42}" sibTransId="{86A934ED-3DA1-476A-846E-03BC883AA420}"/>
    <dgm:cxn modelId="{1AADD54F-4C42-4854-907A-E60172A6D4D7}" type="presOf" srcId="{451629AE-490B-4FFB-A4E1-47C2D2AF7303}" destId="{B7C34040-9365-4768-A04E-5416AF8AAC90}" srcOrd="0" destOrd="0" presId="urn:microsoft.com/office/officeart/2005/8/layout/vProcess5"/>
    <dgm:cxn modelId="{2EE9813E-1114-44CD-BB9F-796192ECA7DB}" type="presParOf" srcId="{E7D24A3E-1E86-497B-9C5B-220873404B99}" destId="{E6C74EF8-9A6E-4CA4-9D93-88D424E78EF5}" srcOrd="0" destOrd="0" presId="urn:microsoft.com/office/officeart/2005/8/layout/vProcess5"/>
    <dgm:cxn modelId="{D560C54D-9045-4EC3-986C-D1A3ECF2AE31}" type="presParOf" srcId="{E7D24A3E-1E86-497B-9C5B-220873404B99}" destId="{4BC2B092-6776-43B8-B23C-F99E95D0FCF8}" srcOrd="1" destOrd="0" presId="urn:microsoft.com/office/officeart/2005/8/layout/vProcess5"/>
    <dgm:cxn modelId="{C26D3E07-2A10-4091-9622-90C772E28E85}" type="presParOf" srcId="{E7D24A3E-1E86-497B-9C5B-220873404B99}" destId="{2A77166B-244E-481B-8BBC-336D141B3E71}" srcOrd="2" destOrd="0" presId="urn:microsoft.com/office/officeart/2005/8/layout/vProcess5"/>
    <dgm:cxn modelId="{3230D95D-8925-47C0-8436-AF29E345525F}" type="presParOf" srcId="{E7D24A3E-1E86-497B-9C5B-220873404B99}" destId="{1BF29C32-0FE6-4090-9885-0E4F18DEA4D3}" srcOrd="3" destOrd="0" presId="urn:microsoft.com/office/officeart/2005/8/layout/vProcess5"/>
    <dgm:cxn modelId="{9134AA06-615F-45AA-BC2B-EACE19940CF7}" type="presParOf" srcId="{E7D24A3E-1E86-497B-9C5B-220873404B99}" destId="{0E762433-6571-4AF2-AF16-93C493694AE1}" srcOrd="4" destOrd="0" presId="urn:microsoft.com/office/officeart/2005/8/layout/vProcess5"/>
    <dgm:cxn modelId="{D19BBF39-F8FA-4500-9979-1D5DC24D4E69}" type="presParOf" srcId="{E7D24A3E-1E86-497B-9C5B-220873404B99}" destId="{B7C34040-9365-4768-A04E-5416AF8AAC90}" srcOrd="5" destOrd="0" presId="urn:microsoft.com/office/officeart/2005/8/layout/vProcess5"/>
    <dgm:cxn modelId="{0B648370-A203-43C9-BF59-3FF0C73F1F23}" type="presParOf" srcId="{E7D24A3E-1E86-497B-9C5B-220873404B99}" destId="{1D915C40-9E93-400F-A256-CC9FB41F083C}" srcOrd="6" destOrd="0" presId="urn:microsoft.com/office/officeart/2005/8/layout/vProcess5"/>
    <dgm:cxn modelId="{AB2EB0DA-FE02-4B22-8E34-B1D7E40B6F56}" type="presParOf" srcId="{E7D24A3E-1E86-497B-9C5B-220873404B99}" destId="{4B1E25C2-D098-46E5-896C-FF6E30CFED02}" srcOrd="7" destOrd="0" presId="urn:microsoft.com/office/officeart/2005/8/layout/vProcess5"/>
    <dgm:cxn modelId="{01D86E52-ED62-4A47-A9CB-D06129406129}" type="presParOf" srcId="{E7D24A3E-1E86-497B-9C5B-220873404B99}" destId="{A1570EFC-79A6-43EA-A171-D24ED6618E7A}" srcOrd="8" destOrd="0" presId="urn:microsoft.com/office/officeart/2005/8/layout/vProcess5"/>
    <dgm:cxn modelId="{3ABF5EF4-70DF-4533-A54A-62210B0AD45C}" type="presParOf" srcId="{E7D24A3E-1E86-497B-9C5B-220873404B99}" destId="{80BDBC87-9506-4B1F-BDA8-8A68AC2DCD9A}" srcOrd="9" destOrd="0" presId="urn:microsoft.com/office/officeart/2005/8/layout/vProcess5"/>
    <dgm:cxn modelId="{66E01188-7772-4A5B-AE4A-C7B35EB00702}" type="presParOf" srcId="{E7D24A3E-1E86-497B-9C5B-220873404B99}" destId="{3D772722-7273-4DDD-9287-844EB3414ED1}" srcOrd="10" destOrd="0" presId="urn:microsoft.com/office/officeart/2005/8/layout/vProcess5"/>
    <dgm:cxn modelId="{1F364550-89B9-4EEA-B540-DEC4BC08E129}" type="presParOf" srcId="{E7D24A3E-1E86-497B-9C5B-220873404B99}" destId="{4B641BC6-6326-46D8-BEC1-80840B3A585E}" srcOrd="11" destOrd="0" presId="urn:microsoft.com/office/officeart/2005/8/layout/vProcess5"/>
    <dgm:cxn modelId="{0BD975F9-3677-49DD-8114-E0E643CEB849}" type="presParOf" srcId="{E7D24A3E-1E86-497B-9C5B-220873404B99}" destId="{E90C4B6F-0237-41F0-AA08-2A6602D63FC7}" srcOrd="12" destOrd="0" presId="urn:microsoft.com/office/officeart/2005/8/layout/vProcess5"/>
    <dgm:cxn modelId="{FBA3FCCC-C0A4-44F6-8E13-A5EC9A2B7E68}" type="presParOf" srcId="{E7D24A3E-1E86-497B-9C5B-220873404B99}" destId="{B5D6B219-1849-4C1A-89BD-5E8626ED3BE6}" srcOrd="13" destOrd="0" presId="urn:microsoft.com/office/officeart/2005/8/layout/vProcess5"/>
    <dgm:cxn modelId="{2A631507-1788-48FA-8563-B0577AEC3445}" type="presParOf" srcId="{E7D24A3E-1E86-497B-9C5B-220873404B99}" destId="{620BE604-01F3-44A9-BDCB-7C482567457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7BABBE-161B-4CF7-857F-52E77752D9E5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5B1768-A953-49C7-8D2A-30AF256E347B}">
      <dgm:prSet phldrT="[Text]"/>
      <dgm:spPr/>
      <dgm:t>
        <a:bodyPr/>
        <a:lstStyle/>
        <a:p>
          <a:r>
            <a:rPr lang="en-US" dirty="0" smtClean="0"/>
            <a:t>SET UP 3 RAWS OF CLEAN TEST TUBES AND LABEL</a:t>
          </a:r>
          <a:endParaRPr lang="en-US" dirty="0"/>
        </a:p>
      </dgm:t>
    </dgm:pt>
    <dgm:pt modelId="{2C42A2AE-8ED7-47BB-AB62-0B483E902D32}" type="parTrans" cxnId="{C0DA91BD-2116-4C4A-9A36-C27C2CACD5A1}">
      <dgm:prSet/>
      <dgm:spPr/>
      <dgm:t>
        <a:bodyPr/>
        <a:lstStyle/>
        <a:p>
          <a:endParaRPr lang="en-US"/>
        </a:p>
      </dgm:t>
    </dgm:pt>
    <dgm:pt modelId="{4EF994D8-FFDC-4C43-A7C8-8AFC0B1CB97D}" type="sibTrans" cxnId="{C0DA91BD-2116-4C4A-9A36-C27C2CACD5A1}">
      <dgm:prSet/>
      <dgm:spPr/>
      <dgm:t>
        <a:bodyPr/>
        <a:lstStyle/>
        <a:p>
          <a:endParaRPr lang="en-US" dirty="0"/>
        </a:p>
      </dgm:t>
    </dgm:pt>
    <dgm:pt modelId="{3A23C8BF-2193-45A5-8A2F-5BFE4FC99EF1}">
      <dgm:prSet phldrT="[Text]"/>
      <dgm:spPr/>
      <dgm:t>
        <a:bodyPr/>
        <a:lstStyle/>
        <a:p>
          <a:r>
            <a:rPr lang="en-US" dirty="0" smtClean="0"/>
            <a:t>MIX THE CONTENT OF EACH TUBE GENTLY</a:t>
          </a:r>
          <a:endParaRPr lang="en-US" dirty="0"/>
        </a:p>
      </dgm:t>
    </dgm:pt>
    <dgm:pt modelId="{4F652B73-C737-49E2-9D21-5E8289D14699}" type="parTrans" cxnId="{F50690AC-EB3E-48E8-9771-B6535FB5C9A1}">
      <dgm:prSet/>
      <dgm:spPr/>
      <dgm:t>
        <a:bodyPr/>
        <a:lstStyle/>
        <a:p>
          <a:endParaRPr lang="en-US"/>
        </a:p>
      </dgm:t>
    </dgm:pt>
    <dgm:pt modelId="{B796BD84-61AC-4D88-BE4C-53DC9AECCD82}" type="sibTrans" cxnId="{F50690AC-EB3E-48E8-9771-B6535FB5C9A1}">
      <dgm:prSet/>
      <dgm:spPr/>
      <dgm:t>
        <a:bodyPr/>
        <a:lstStyle/>
        <a:p>
          <a:endParaRPr lang="en-US" dirty="0"/>
        </a:p>
      </dgm:t>
    </dgm:pt>
    <dgm:pt modelId="{DF675C1D-A5F2-46D0-AEB5-66616D530494}">
      <dgm:prSet phldrT="[Text]"/>
      <dgm:spPr/>
      <dgm:t>
        <a:bodyPr/>
        <a:lstStyle/>
        <a:p>
          <a:r>
            <a:rPr lang="en-US" b="1" dirty="0" smtClean="0"/>
            <a:t>INCUBATE AT ROOM TEMPERATURE FOR 60 MIN, LOOK FOR HEMOLYSIS OR AGGLUTINATION</a:t>
          </a:r>
          <a:endParaRPr lang="en-US" b="1" dirty="0"/>
        </a:p>
      </dgm:t>
    </dgm:pt>
    <dgm:pt modelId="{7E91AF91-F064-469B-813C-74FAC13FDD73}" type="parTrans" cxnId="{988F2FCF-648E-4EE8-9003-521055E27627}">
      <dgm:prSet/>
      <dgm:spPr/>
      <dgm:t>
        <a:bodyPr/>
        <a:lstStyle/>
        <a:p>
          <a:endParaRPr lang="en-US"/>
        </a:p>
      </dgm:t>
    </dgm:pt>
    <dgm:pt modelId="{CA25644C-1889-4576-B00A-FC91EE7D6F3A}" type="sibTrans" cxnId="{988F2FCF-648E-4EE8-9003-521055E27627}">
      <dgm:prSet/>
      <dgm:spPr/>
      <dgm:t>
        <a:bodyPr/>
        <a:lstStyle/>
        <a:p>
          <a:endParaRPr lang="en-US"/>
        </a:p>
      </dgm:t>
    </dgm:pt>
    <dgm:pt modelId="{0868F722-2078-4C83-803C-19FF1373CB9A}">
      <dgm:prSet phldrT="[Text]"/>
      <dgm:spPr/>
      <dgm:t>
        <a:bodyPr/>
        <a:lstStyle/>
        <a:p>
          <a:r>
            <a:rPr lang="en-US" dirty="0" smtClean="0"/>
            <a:t>Add 1 DROP OF 2-4 % CELL SUSPENSION IN EACH TUBE</a:t>
          </a:r>
          <a:endParaRPr lang="en-US" dirty="0"/>
        </a:p>
      </dgm:t>
    </dgm:pt>
    <dgm:pt modelId="{0A13D205-D463-4B7A-8ADB-6609CDD6C255}" type="parTrans" cxnId="{931E5328-770F-4850-9CB6-D1B6348E1D7B}">
      <dgm:prSet/>
      <dgm:spPr/>
      <dgm:t>
        <a:bodyPr/>
        <a:lstStyle/>
        <a:p>
          <a:endParaRPr lang="en-US"/>
        </a:p>
      </dgm:t>
    </dgm:pt>
    <dgm:pt modelId="{D8DDFF78-E0B1-4E5E-A5AB-9F47CAE2EBD1}" type="sibTrans" cxnId="{931E5328-770F-4850-9CB6-D1B6348E1D7B}">
      <dgm:prSet/>
      <dgm:spPr/>
      <dgm:t>
        <a:bodyPr/>
        <a:lstStyle/>
        <a:p>
          <a:endParaRPr lang="en-US" dirty="0"/>
        </a:p>
      </dgm:t>
    </dgm:pt>
    <dgm:pt modelId="{9619E999-CDEB-46E1-94F5-231511B59541}">
      <dgm:prSet phldrT="[Text]"/>
      <dgm:spPr/>
      <dgm:t>
        <a:bodyPr/>
        <a:lstStyle/>
        <a:p>
          <a:r>
            <a:rPr lang="en-US" dirty="0" smtClean="0"/>
            <a:t>ADD 2 DROPS OF ANTISERA i.e anti A , anti B and anti AB in prelabbeled tubes</a:t>
          </a:r>
          <a:endParaRPr lang="en-US" dirty="0"/>
        </a:p>
      </dgm:t>
    </dgm:pt>
    <dgm:pt modelId="{24C71F51-9C51-4079-8F6C-14980379EA97}" type="parTrans" cxnId="{628C73AF-EEF2-494D-99AC-117C4426F136}">
      <dgm:prSet/>
      <dgm:spPr/>
      <dgm:t>
        <a:bodyPr/>
        <a:lstStyle/>
        <a:p>
          <a:endParaRPr lang="en-US"/>
        </a:p>
      </dgm:t>
    </dgm:pt>
    <dgm:pt modelId="{4977EE0C-8185-4077-95A4-03ABA4ECA2F7}" type="sibTrans" cxnId="{628C73AF-EEF2-494D-99AC-117C4426F136}">
      <dgm:prSet/>
      <dgm:spPr/>
      <dgm:t>
        <a:bodyPr/>
        <a:lstStyle/>
        <a:p>
          <a:endParaRPr lang="en-US" dirty="0"/>
        </a:p>
      </dgm:t>
    </dgm:pt>
    <dgm:pt modelId="{C6B311A4-7D97-4430-B4D2-EBC476375CD4}" type="pres">
      <dgm:prSet presAssocID="{AD7BABBE-161B-4CF7-857F-52E77752D9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B7D6DC-F7F5-43FC-A3FC-27EB8244BE3E}" type="pres">
      <dgm:prSet presAssocID="{AD7BABBE-161B-4CF7-857F-52E77752D9E5}" presName="dummyMaxCanvas" presStyleCnt="0">
        <dgm:presLayoutVars/>
      </dgm:prSet>
      <dgm:spPr/>
    </dgm:pt>
    <dgm:pt modelId="{0E05608D-81C9-460B-9E21-70C662CCA207}" type="pres">
      <dgm:prSet presAssocID="{AD7BABBE-161B-4CF7-857F-52E77752D9E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55767-2130-4A5B-89BA-E983954AF5E1}" type="pres">
      <dgm:prSet presAssocID="{AD7BABBE-161B-4CF7-857F-52E77752D9E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C8418-89EF-437F-AF4F-DDD84A0B51C8}" type="pres">
      <dgm:prSet presAssocID="{AD7BABBE-161B-4CF7-857F-52E77752D9E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67A44-5E0D-477A-B1F4-30266D0FC8C9}" type="pres">
      <dgm:prSet presAssocID="{AD7BABBE-161B-4CF7-857F-52E77752D9E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70B85-110E-4DF0-93A2-1D527FFAF5A6}" type="pres">
      <dgm:prSet presAssocID="{AD7BABBE-161B-4CF7-857F-52E77752D9E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58BEB-1586-4684-8429-71FCD2E8C578}" type="pres">
      <dgm:prSet presAssocID="{AD7BABBE-161B-4CF7-857F-52E77752D9E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C76BD-D7D4-409A-AF0F-ABA175B8F9C7}" type="pres">
      <dgm:prSet presAssocID="{AD7BABBE-161B-4CF7-857F-52E77752D9E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FCDBB-85D7-47C1-BC48-7192DFD516A9}" type="pres">
      <dgm:prSet presAssocID="{AD7BABBE-161B-4CF7-857F-52E77752D9E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6A711-4A90-4F7A-AF68-106B8C5A2FCA}" type="pres">
      <dgm:prSet presAssocID="{AD7BABBE-161B-4CF7-857F-52E77752D9E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DDF50-7098-4722-93C4-9C17A5BC4E4A}" type="pres">
      <dgm:prSet presAssocID="{AD7BABBE-161B-4CF7-857F-52E77752D9E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EB07B-FF98-413C-9CBE-9CE4271340AD}" type="pres">
      <dgm:prSet presAssocID="{AD7BABBE-161B-4CF7-857F-52E77752D9E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1CCAC-F4CC-4F02-BF82-31A9259A7090}" type="pres">
      <dgm:prSet presAssocID="{AD7BABBE-161B-4CF7-857F-52E77752D9E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9209F-2EF7-4E8C-A3A5-E7AAD0779C79}" type="pres">
      <dgm:prSet presAssocID="{AD7BABBE-161B-4CF7-857F-52E77752D9E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768E-A1F7-4DC9-88F5-F3A2E594E14E}" type="pres">
      <dgm:prSet presAssocID="{AD7BABBE-161B-4CF7-857F-52E77752D9E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8C73AF-EEF2-494D-99AC-117C4426F136}" srcId="{AD7BABBE-161B-4CF7-857F-52E77752D9E5}" destId="{9619E999-CDEB-46E1-94F5-231511B59541}" srcOrd="1" destOrd="0" parTransId="{24C71F51-9C51-4079-8F6C-14980379EA97}" sibTransId="{4977EE0C-8185-4077-95A4-03ABA4ECA2F7}"/>
    <dgm:cxn modelId="{880C46C0-2DFB-4874-BB81-E2C04F8D27D0}" type="presOf" srcId="{3A23C8BF-2193-45A5-8A2F-5BFE4FC99EF1}" destId="{1EF9209F-2EF7-4E8C-A3A5-E7AAD0779C79}" srcOrd="1" destOrd="0" presId="urn:microsoft.com/office/officeart/2005/8/layout/vProcess5"/>
    <dgm:cxn modelId="{F1BC6D27-0725-4414-900E-BFDB7091F288}" type="presOf" srcId="{3A23C8BF-2193-45A5-8A2F-5BFE4FC99EF1}" destId="{F2A67A44-5E0D-477A-B1F4-30266D0FC8C9}" srcOrd="0" destOrd="0" presId="urn:microsoft.com/office/officeart/2005/8/layout/vProcess5"/>
    <dgm:cxn modelId="{7D2BBD3A-D85D-4FD1-96C7-4384A11DA8AB}" type="presOf" srcId="{0868F722-2078-4C83-803C-19FF1373CB9A}" destId="{DD7C8418-89EF-437F-AF4F-DDD84A0B51C8}" srcOrd="0" destOrd="0" presId="urn:microsoft.com/office/officeart/2005/8/layout/vProcess5"/>
    <dgm:cxn modelId="{911E25B7-779E-447C-BE45-10EE76C1675C}" type="presOf" srcId="{D8DDFF78-E0B1-4E5E-A5AB-9F47CAE2EBD1}" destId="{F3CFCDBB-85D7-47C1-BC48-7192DFD516A9}" srcOrd="0" destOrd="0" presId="urn:microsoft.com/office/officeart/2005/8/layout/vProcess5"/>
    <dgm:cxn modelId="{BEC6B5D7-2C3F-4241-9CE7-B91A5EA92240}" type="presOf" srcId="{9A5B1768-A953-49C7-8D2A-30AF256E347B}" destId="{421DDF50-7098-4722-93C4-9C17A5BC4E4A}" srcOrd="1" destOrd="0" presId="urn:microsoft.com/office/officeart/2005/8/layout/vProcess5"/>
    <dgm:cxn modelId="{25287BB9-B30F-404B-BE7E-D0957328ABDC}" type="presOf" srcId="{9619E999-CDEB-46E1-94F5-231511B59541}" destId="{1C755767-2130-4A5B-89BA-E983954AF5E1}" srcOrd="0" destOrd="0" presId="urn:microsoft.com/office/officeart/2005/8/layout/vProcess5"/>
    <dgm:cxn modelId="{61AC598D-7648-4837-B1E3-68DFAF6C88E2}" type="presOf" srcId="{DF675C1D-A5F2-46D0-AEB5-66616D530494}" destId="{5C070B85-110E-4DF0-93A2-1D527FFAF5A6}" srcOrd="0" destOrd="0" presId="urn:microsoft.com/office/officeart/2005/8/layout/vProcess5"/>
    <dgm:cxn modelId="{F50690AC-EB3E-48E8-9771-B6535FB5C9A1}" srcId="{AD7BABBE-161B-4CF7-857F-52E77752D9E5}" destId="{3A23C8BF-2193-45A5-8A2F-5BFE4FC99EF1}" srcOrd="3" destOrd="0" parTransId="{4F652B73-C737-49E2-9D21-5E8289D14699}" sibTransId="{B796BD84-61AC-4D88-BE4C-53DC9AECCD82}"/>
    <dgm:cxn modelId="{988F2FCF-648E-4EE8-9003-521055E27627}" srcId="{AD7BABBE-161B-4CF7-857F-52E77752D9E5}" destId="{DF675C1D-A5F2-46D0-AEB5-66616D530494}" srcOrd="4" destOrd="0" parTransId="{7E91AF91-F064-469B-813C-74FAC13FDD73}" sibTransId="{CA25644C-1889-4576-B00A-FC91EE7D6F3A}"/>
    <dgm:cxn modelId="{C0DA91BD-2116-4C4A-9A36-C27C2CACD5A1}" srcId="{AD7BABBE-161B-4CF7-857F-52E77752D9E5}" destId="{9A5B1768-A953-49C7-8D2A-30AF256E347B}" srcOrd="0" destOrd="0" parTransId="{2C42A2AE-8ED7-47BB-AB62-0B483E902D32}" sibTransId="{4EF994D8-FFDC-4C43-A7C8-8AFC0B1CB97D}"/>
    <dgm:cxn modelId="{7D34963B-8878-4307-A2FD-9B5EB3ED91AF}" type="presOf" srcId="{4EF994D8-FFDC-4C43-A7C8-8AFC0B1CB97D}" destId="{CB458BEB-1586-4684-8429-71FCD2E8C578}" srcOrd="0" destOrd="0" presId="urn:microsoft.com/office/officeart/2005/8/layout/vProcess5"/>
    <dgm:cxn modelId="{FD206588-7178-4EF8-8C18-F62FA766198A}" type="presOf" srcId="{9619E999-CDEB-46E1-94F5-231511B59541}" destId="{219EB07B-FF98-413C-9CBE-9CE4271340AD}" srcOrd="1" destOrd="0" presId="urn:microsoft.com/office/officeart/2005/8/layout/vProcess5"/>
    <dgm:cxn modelId="{931E5328-770F-4850-9CB6-D1B6348E1D7B}" srcId="{AD7BABBE-161B-4CF7-857F-52E77752D9E5}" destId="{0868F722-2078-4C83-803C-19FF1373CB9A}" srcOrd="2" destOrd="0" parTransId="{0A13D205-D463-4B7A-8ADB-6609CDD6C255}" sibTransId="{D8DDFF78-E0B1-4E5E-A5AB-9F47CAE2EBD1}"/>
    <dgm:cxn modelId="{E5F2164A-7FEB-4C38-9C29-60F5BDD94B46}" type="presOf" srcId="{B796BD84-61AC-4D88-BE4C-53DC9AECCD82}" destId="{A2B6A711-4A90-4F7A-AF68-106B8C5A2FCA}" srcOrd="0" destOrd="0" presId="urn:microsoft.com/office/officeart/2005/8/layout/vProcess5"/>
    <dgm:cxn modelId="{7B6DA264-7398-45CE-AFA8-BE8146171387}" type="presOf" srcId="{AD7BABBE-161B-4CF7-857F-52E77752D9E5}" destId="{C6B311A4-7D97-4430-B4D2-EBC476375CD4}" srcOrd="0" destOrd="0" presId="urn:microsoft.com/office/officeart/2005/8/layout/vProcess5"/>
    <dgm:cxn modelId="{903C5AB5-573D-40A6-9043-72C9657397B0}" type="presOf" srcId="{0868F722-2078-4C83-803C-19FF1373CB9A}" destId="{3B01CCAC-F4CC-4F02-BF82-31A9259A7090}" srcOrd="1" destOrd="0" presId="urn:microsoft.com/office/officeart/2005/8/layout/vProcess5"/>
    <dgm:cxn modelId="{5A092FDD-F6D3-45BC-B5AB-A90843F0EBFF}" type="presOf" srcId="{9A5B1768-A953-49C7-8D2A-30AF256E347B}" destId="{0E05608D-81C9-460B-9E21-70C662CCA207}" srcOrd="0" destOrd="0" presId="urn:microsoft.com/office/officeart/2005/8/layout/vProcess5"/>
    <dgm:cxn modelId="{7F0ECBC2-53FB-4688-831B-3D4C738C2936}" type="presOf" srcId="{DF675C1D-A5F2-46D0-AEB5-66616D530494}" destId="{2EB9768E-A1F7-4DC9-88F5-F3A2E594E14E}" srcOrd="1" destOrd="0" presId="urn:microsoft.com/office/officeart/2005/8/layout/vProcess5"/>
    <dgm:cxn modelId="{2D673720-88C7-4911-B2C7-3E9101666202}" type="presOf" srcId="{4977EE0C-8185-4077-95A4-03ABA4ECA2F7}" destId="{F0DC76BD-D7D4-409A-AF0F-ABA175B8F9C7}" srcOrd="0" destOrd="0" presId="urn:microsoft.com/office/officeart/2005/8/layout/vProcess5"/>
    <dgm:cxn modelId="{F425A2B6-E4FB-4EF6-9D62-B3141BF52F43}" type="presParOf" srcId="{C6B311A4-7D97-4430-B4D2-EBC476375CD4}" destId="{17B7D6DC-F7F5-43FC-A3FC-27EB8244BE3E}" srcOrd="0" destOrd="0" presId="urn:microsoft.com/office/officeart/2005/8/layout/vProcess5"/>
    <dgm:cxn modelId="{1E8F312F-DBCB-4077-A4FE-2E9F9EFCEBDB}" type="presParOf" srcId="{C6B311A4-7D97-4430-B4D2-EBC476375CD4}" destId="{0E05608D-81C9-460B-9E21-70C662CCA207}" srcOrd="1" destOrd="0" presId="urn:microsoft.com/office/officeart/2005/8/layout/vProcess5"/>
    <dgm:cxn modelId="{BF7A6A32-436C-4F40-9326-C32BE90C87C8}" type="presParOf" srcId="{C6B311A4-7D97-4430-B4D2-EBC476375CD4}" destId="{1C755767-2130-4A5B-89BA-E983954AF5E1}" srcOrd="2" destOrd="0" presId="urn:microsoft.com/office/officeart/2005/8/layout/vProcess5"/>
    <dgm:cxn modelId="{5F1A7E5B-DAF9-4F08-999F-D6EF037D4259}" type="presParOf" srcId="{C6B311A4-7D97-4430-B4D2-EBC476375CD4}" destId="{DD7C8418-89EF-437F-AF4F-DDD84A0B51C8}" srcOrd="3" destOrd="0" presId="urn:microsoft.com/office/officeart/2005/8/layout/vProcess5"/>
    <dgm:cxn modelId="{E80445AB-6BB8-4A1F-9C10-1949E5DF87E5}" type="presParOf" srcId="{C6B311A4-7D97-4430-B4D2-EBC476375CD4}" destId="{F2A67A44-5E0D-477A-B1F4-30266D0FC8C9}" srcOrd="4" destOrd="0" presId="urn:microsoft.com/office/officeart/2005/8/layout/vProcess5"/>
    <dgm:cxn modelId="{C580A9FE-B8F7-4D70-968B-8BE540F4CD24}" type="presParOf" srcId="{C6B311A4-7D97-4430-B4D2-EBC476375CD4}" destId="{5C070B85-110E-4DF0-93A2-1D527FFAF5A6}" srcOrd="5" destOrd="0" presId="urn:microsoft.com/office/officeart/2005/8/layout/vProcess5"/>
    <dgm:cxn modelId="{FA6AFD0A-6507-41CC-B01A-51AD12CB91FC}" type="presParOf" srcId="{C6B311A4-7D97-4430-B4D2-EBC476375CD4}" destId="{CB458BEB-1586-4684-8429-71FCD2E8C578}" srcOrd="6" destOrd="0" presId="urn:microsoft.com/office/officeart/2005/8/layout/vProcess5"/>
    <dgm:cxn modelId="{25F6632A-9408-4573-9573-B14779009A99}" type="presParOf" srcId="{C6B311A4-7D97-4430-B4D2-EBC476375CD4}" destId="{F0DC76BD-D7D4-409A-AF0F-ABA175B8F9C7}" srcOrd="7" destOrd="0" presId="urn:microsoft.com/office/officeart/2005/8/layout/vProcess5"/>
    <dgm:cxn modelId="{BF7FBB1C-7801-4ED6-AC08-73239158B6D0}" type="presParOf" srcId="{C6B311A4-7D97-4430-B4D2-EBC476375CD4}" destId="{F3CFCDBB-85D7-47C1-BC48-7192DFD516A9}" srcOrd="8" destOrd="0" presId="urn:microsoft.com/office/officeart/2005/8/layout/vProcess5"/>
    <dgm:cxn modelId="{A4B72735-045E-4815-9621-22225938E5F5}" type="presParOf" srcId="{C6B311A4-7D97-4430-B4D2-EBC476375CD4}" destId="{A2B6A711-4A90-4F7A-AF68-106B8C5A2FCA}" srcOrd="9" destOrd="0" presId="urn:microsoft.com/office/officeart/2005/8/layout/vProcess5"/>
    <dgm:cxn modelId="{EBB9E82A-95F0-40B0-B05B-2958698D6A86}" type="presParOf" srcId="{C6B311A4-7D97-4430-B4D2-EBC476375CD4}" destId="{421DDF50-7098-4722-93C4-9C17A5BC4E4A}" srcOrd="10" destOrd="0" presId="urn:microsoft.com/office/officeart/2005/8/layout/vProcess5"/>
    <dgm:cxn modelId="{611D011F-C116-4C09-8ACC-5B47D8587778}" type="presParOf" srcId="{C6B311A4-7D97-4430-B4D2-EBC476375CD4}" destId="{219EB07B-FF98-413C-9CBE-9CE4271340AD}" srcOrd="11" destOrd="0" presId="urn:microsoft.com/office/officeart/2005/8/layout/vProcess5"/>
    <dgm:cxn modelId="{F6A67E93-14EA-43D9-BEB8-E7B57A2B8217}" type="presParOf" srcId="{C6B311A4-7D97-4430-B4D2-EBC476375CD4}" destId="{3B01CCAC-F4CC-4F02-BF82-31A9259A7090}" srcOrd="12" destOrd="0" presId="urn:microsoft.com/office/officeart/2005/8/layout/vProcess5"/>
    <dgm:cxn modelId="{9E6375D5-928A-4709-8538-EDC5FDEFDE81}" type="presParOf" srcId="{C6B311A4-7D97-4430-B4D2-EBC476375CD4}" destId="{1EF9209F-2EF7-4E8C-A3A5-E7AAD0779C79}" srcOrd="13" destOrd="0" presId="urn:microsoft.com/office/officeart/2005/8/layout/vProcess5"/>
    <dgm:cxn modelId="{252B31D1-BB35-48FB-A1E9-04C6634538A0}" type="presParOf" srcId="{C6B311A4-7D97-4430-B4D2-EBC476375CD4}" destId="{2EB9768E-A1F7-4DC9-88F5-F3A2E594E14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2C8264-DE92-4BAB-9865-45F662D810B0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3629EF-4EB0-493F-AAF2-79BD39CE0F7E}">
      <dgm:prSet phldrT="[Text]"/>
      <dgm:spPr/>
      <dgm:t>
        <a:bodyPr/>
        <a:lstStyle/>
        <a:p>
          <a:r>
            <a:rPr lang="en-US" dirty="0" smtClean="0"/>
            <a:t>ADD ONE DROP OF ANTISERA INTO THE APPROPRIATE WELLS OF PLATE</a:t>
          </a:r>
          <a:endParaRPr lang="en-US" dirty="0"/>
        </a:p>
      </dgm:t>
    </dgm:pt>
    <dgm:pt modelId="{8D6795AC-ED92-4303-9346-CAC705D80D2E}" type="parTrans" cxnId="{08855AAD-F8F7-4FC6-9147-2F96D65683FE}">
      <dgm:prSet/>
      <dgm:spPr/>
      <dgm:t>
        <a:bodyPr/>
        <a:lstStyle/>
        <a:p>
          <a:endParaRPr lang="en-US"/>
        </a:p>
      </dgm:t>
    </dgm:pt>
    <dgm:pt modelId="{82C5ECFD-A9C1-4ACF-AE65-A8E522500615}" type="sibTrans" cxnId="{08855AAD-F8F7-4FC6-9147-2F96D65683FE}">
      <dgm:prSet/>
      <dgm:spPr/>
      <dgm:t>
        <a:bodyPr/>
        <a:lstStyle/>
        <a:p>
          <a:endParaRPr lang="en-US" dirty="0"/>
        </a:p>
      </dgm:t>
    </dgm:pt>
    <dgm:pt modelId="{8A12AC85-0F38-47AC-9E49-B56680ECAAAD}">
      <dgm:prSet phldrT="[Text]"/>
      <dgm:spPr/>
      <dgm:t>
        <a:bodyPr/>
        <a:lstStyle/>
        <a:p>
          <a:r>
            <a:rPr lang="en-US" dirty="0" smtClean="0"/>
            <a:t>ADD ONE DROP OF 2-4 % SALINE SUSPENSION OF DONOR / PATIENNT RED CELL TO EACH OF THE WELLS WITH ANTISERA</a:t>
          </a:r>
          <a:endParaRPr lang="en-US" dirty="0"/>
        </a:p>
      </dgm:t>
    </dgm:pt>
    <dgm:pt modelId="{0F3E98F4-B227-4D2E-BAA1-D950EA4A7917}" type="parTrans" cxnId="{0C3F2C1B-BC41-4582-A734-AD500F1A1E27}">
      <dgm:prSet/>
      <dgm:spPr/>
      <dgm:t>
        <a:bodyPr/>
        <a:lstStyle/>
        <a:p>
          <a:endParaRPr lang="en-US"/>
        </a:p>
      </dgm:t>
    </dgm:pt>
    <dgm:pt modelId="{D346F078-01C3-44D7-871A-579649FFDFEB}" type="sibTrans" cxnId="{0C3F2C1B-BC41-4582-A734-AD500F1A1E27}">
      <dgm:prSet/>
      <dgm:spPr/>
      <dgm:t>
        <a:bodyPr/>
        <a:lstStyle/>
        <a:p>
          <a:endParaRPr lang="en-US" dirty="0"/>
        </a:p>
      </dgm:t>
    </dgm:pt>
    <dgm:pt modelId="{51B7BAA9-88DA-4489-8712-02C2AAF74002}">
      <dgm:prSet phldrT="[Text]"/>
      <dgm:spPr/>
      <dgm:t>
        <a:bodyPr/>
        <a:lstStyle/>
        <a:p>
          <a:r>
            <a:rPr lang="en-US" dirty="0" smtClean="0"/>
            <a:t>MIX THE CONTENTS BY GENTLY SHAKING THE PLATE</a:t>
          </a:r>
          <a:endParaRPr lang="en-US" dirty="0"/>
        </a:p>
      </dgm:t>
    </dgm:pt>
    <dgm:pt modelId="{A2F0371A-B8AB-4228-B0FA-31E137094DE5}" type="parTrans" cxnId="{D523E3E6-506C-488A-9CD1-EA44B0B28B74}">
      <dgm:prSet/>
      <dgm:spPr/>
      <dgm:t>
        <a:bodyPr/>
        <a:lstStyle/>
        <a:p>
          <a:endParaRPr lang="en-US"/>
        </a:p>
      </dgm:t>
    </dgm:pt>
    <dgm:pt modelId="{C67BDB95-9885-4A5B-8D46-E845C05225F5}" type="sibTrans" cxnId="{D523E3E6-506C-488A-9CD1-EA44B0B28B74}">
      <dgm:prSet/>
      <dgm:spPr/>
      <dgm:t>
        <a:bodyPr/>
        <a:lstStyle/>
        <a:p>
          <a:endParaRPr lang="en-US" dirty="0"/>
        </a:p>
      </dgm:t>
    </dgm:pt>
    <dgm:pt modelId="{C9BFD139-AE14-4381-9850-EFEF47321522}">
      <dgm:prSet phldrT="[Text]"/>
      <dgm:spPr/>
      <dgm:t>
        <a:bodyPr/>
        <a:lstStyle/>
        <a:p>
          <a:r>
            <a:rPr lang="en-US" dirty="0" smtClean="0"/>
            <a:t>INCUBATE AT ROOM TEMPERATURE FOR 20-30 MIN</a:t>
          </a:r>
          <a:endParaRPr lang="en-US" dirty="0"/>
        </a:p>
      </dgm:t>
    </dgm:pt>
    <dgm:pt modelId="{581A5A53-BBB2-4FA7-A947-DABE525B31C8}" type="parTrans" cxnId="{85068E10-BE26-4DE5-972E-39632D794C8B}">
      <dgm:prSet/>
      <dgm:spPr/>
      <dgm:t>
        <a:bodyPr/>
        <a:lstStyle/>
        <a:p>
          <a:endParaRPr lang="en-US"/>
        </a:p>
      </dgm:t>
    </dgm:pt>
    <dgm:pt modelId="{58104D9F-3213-4FBB-8B04-055B8177D9E1}" type="sibTrans" cxnId="{85068E10-BE26-4DE5-972E-39632D794C8B}">
      <dgm:prSet/>
      <dgm:spPr/>
      <dgm:t>
        <a:bodyPr/>
        <a:lstStyle/>
        <a:p>
          <a:endParaRPr lang="en-US" dirty="0"/>
        </a:p>
      </dgm:t>
    </dgm:pt>
    <dgm:pt modelId="{501C17A9-97FF-4ACD-9750-CB0A0B0663C9}">
      <dgm:prSet phldrT="[Text]"/>
      <dgm:spPr/>
      <dgm:t>
        <a:bodyPr/>
        <a:lstStyle/>
        <a:p>
          <a:r>
            <a:rPr lang="en-US" dirty="0" smtClean="0"/>
            <a:t>LOOK FOR ANY HEMOLYSIS IF PRESENT AND RECORD					(CONT..)</a:t>
          </a:r>
          <a:endParaRPr lang="en-US" dirty="0"/>
        </a:p>
      </dgm:t>
    </dgm:pt>
    <dgm:pt modelId="{E50A18D5-BCBF-46BD-90AE-3734BB6DA6D7}" type="parTrans" cxnId="{1FEFE463-FD54-467E-B3E2-437ECB74DA57}">
      <dgm:prSet/>
      <dgm:spPr/>
      <dgm:t>
        <a:bodyPr/>
        <a:lstStyle/>
        <a:p>
          <a:endParaRPr lang="en-US"/>
        </a:p>
      </dgm:t>
    </dgm:pt>
    <dgm:pt modelId="{ACBD3896-9C77-4B82-82FC-521CCAB26924}" type="sibTrans" cxnId="{1FEFE463-FD54-467E-B3E2-437ECB74DA57}">
      <dgm:prSet/>
      <dgm:spPr/>
      <dgm:t>
        <a:bodyPr/>
        <a:lstStyle/>
        <a:p>
          <a:endParaRPr lang="en-US"/>
        </a:p>
      </dgm:t>
    </dgm:pt>
    <dgm:pt modelId="{CC1E3FE1-4533-419E-B005-FDEC6F2FD42F}">
      <dgm:prSet phldrT="[Text]"/>
      <dgm:spPr/>
      <dgm:t>
        <a:bodyPr/>
        <a:lstStyle/>
        <a:p>
          <a:endParaRPr lang="en-US" dirty="0"/>
        </a:p>
      </dgm:t>
    </dgm:pt>
    <dgm:pt modelId="{37B7B972-3254-46FA-B071-02D894EAAF5A}" type="parTrans" cxnId="{F92DE502-86F8-4084-B7FC-6B6D768EA092}">
      <dgm:prSet/>
      <dgm:spPr/>
      <dgm:t>
        <a:bodyPr/>
        <a:lstStyle/>
        <a:p>
          <a:endParaRPr lang="en-US"/>
        </a:p>
      </dgm:t>
    </dgm:pt>
    <dgm:pt modelId="{513972B0-7E8E-4E7D-A259-5E95F3D8DC12}" type="sibTrans" cxnId="{F92DE502-86F8-4084-B7FC-6B6D768EA092}">
      <dgm:prSet/>
      <dgm:spPr/>
      <dgm:t>
        <a:bodyPr/>
        <a:lstStyle/>
        <a:p>
          <a:endParaRPr lang="en-US"/>
        </a:p>
      </dgm:t>
    </dgm:pt>
    <dgm:pt modelId="{A9520F59-2D63-4BA9-93A8-B47587405B5F}" type="pres">
      <dgm:prSet presAssocID="{382C8264-DE92-4BAB-9865-45F662D810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F9300-2FF6-43F8-99A6-D783862C07DC}" type="pres">
      <dgm:prSet presAssocID="{382C8264-DE92-4BAB-9865-45F662D810B0}" presName="dummyMaxCanvas" presStyleCnt="0">
        <dgm:presLayoutVars/>
      </dgm:prSet>
      <dgm:spPr/>
    </dgm:pt>
    <dgm:pt modelId="{1B5AA6F2-2A91-454A-8059-AB4C17B67BF9}" type="pres">
      <dgm:prSet presAssocID="{382C8264-DE92-4BAB-9865-45F662D810B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7370B-D54F-420A-AD88-978448E13031}" type="pres">
      <dgm:prSet presAssocID="{382C8264-DE92-4BAB-9865-45F662D810B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15250-59DC-4FAC-8116-1703161D90D9}" type="pres">
      <dgm:prSet presAssocID="{382C8264-DE92-4BAB-9865-45F662D810B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0AA3D-1763-4C4D-984C-B264BDF3FAF3}" type="pres">
      <dgm:prSet presAssocID="{382C8264-DE92-4BAB-9865-45F662D810B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2C188-69B1-484D-8F49-6FE18A9B16E2}" type="pres">
      <dgm:prSet presAssocID="{382C8264-DE92-4BAB-9865-45F662D810B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284F2-FD25-4964-AD42-BC9522BB75B4}" type="pres">
      <dgm:prSet presAssocID="{382C8264-DE92-4BAB-9865-45F662D810B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896CA-A8A6-412D-A06C-42B460457BEF}" type="pres">
      <dgm:prSet presAssocID="{382C8264-DE92-4BAB-9865-45F662D810B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B8A38-0F92-496D-B014-D8829F730668}" type="pres">
      <dgm:prSet presAssocID="{382C8264-DE92-4BAB-9865-45F662D810B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AF304-F7A6-4FFF-A2AD-3371F7527B91}" type="pres">
      <dgm:prSet presAssocID="{382C8264-DE92-4BAB-9865-45F662D810B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E1465-0D98-4CD8-BACC-4EAF608E8F74}" type="pres">
      <dgm:prSet presAssocID="{382C8264-DE92-4BAB-9865-45F662D810B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B7810-CD2D-4C6B-A8AC-D6DF0DBFE524}" type="pres">
      <dgm:prSet presAssocID="{382C8264-DE92-4BAB-9865-45F662D810B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13ECD-4C69-4D87-961A-5AD52616A6C6}" type="pres">
      <dgm:prSet presAssocID="{382C8264-DE92-4BAB-9865-45F662D810B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9E498-FAFD-4FB0-AE54-5EA92CB8CB0A}" type="pres">
      <dgm:prSet presAssocID="{382C8264-DE92-4BAB-9865-45F662D810B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645F9-F7B6-48F6-A8A0-7E7E7520A660}" type="pres">
      <dgm:prSet presAssocID="{382C8264-DE92-4BAB-9865-45F662D810B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D15017-2A13-413A-A142-9F9000E70B88}" type="presOf" srcId="{501C17A9-97FF-4ACD-9750-CB0A0B0663C9}" destId="{F882C188-69B1-484D-8F49-6FE18A9B16E2}" srcOrd="0" destOrd="0" presId="urn:microsoft.com/office/officeart/2005/8/layout/vProcess5"/>
    <dgm:cxn modelId="{1FEFE463-FD54-467E-B3E2-437ECB74DA57}" srcId="{382C8264-DE92-4BAB-9865-45F662D810B0}" destId="{501C17A9-97FF-4ACD-9750-CB0A0B0663C9}" srcOrd="4" destOrd="0" parTransId="{E50A18D5-BCBF-46BD-90AE-3734BB6DA6D7}" sibTransId="{ACBD3896-9C77-4B82-82FC-521CCAB26924}"/>
    <dgm:cxn modelId="{FD726759-AAF1-4D75-B687-5D7121064537}" type="presOf" srcId="{D346F078-01C3-44D7-871A-579649FFDFEB}" destId="{149896CA-A8A6-412D-A06C-42B460457BEF}" srcOrd="0" destOrd="0" presId="urn:microsoft.com/office/officeart/2005/8/layout/vProcess5"/>
    <dgm:cxn modelId="{23B75D3A-0311-460A-8631-68D0547A1652}" type="presOf" srcId="{C9BFD139-AE14-4381-9850-EFEF47321522}" destId="{2D20AA3D-1763-4C4D-984C-B264BDF3FAF3}" srcOrd="0" destOrd="0" presId="urn:microsoft.com/office/officeart/2005/8/layout/vProcess5"/>
    <dgm:cxn modelId="{357058C5-8869-4565-82A7-84B1A52D40EE}" type="presOf" srcId="{C67BDB95-9885-4A5B-8D46-E845C05225F5}" destId="{CEEB8A38-0F92-496D-B014-D8829F730668}" srcOrd="0" destOrd="0" presId="urn:microsoft.com/office/officeart/2005/8/layout/vProcess5"/>
    <dgm:cxn modelId="{B72D0147-00A4-4C56-AFDB-AD1242EF2F70}" type="presOf" srcId="{58104D9F-3213-4FBB-8B04-055B8177D9E1}" destId="{2EFAF304-F7A6-4FFF-A2AD-3371F7527B91}" srcOrd="0" destOrd="0" presId="urn:microsoft.com/office/officeart/2005/8/layout/vProcess5"/>
    <dgm:cxn modelId="{28F12268-E992-4C94-B103-293AB1BD2F9E}" type="presOf" srcId="{8A12AC85-0F38-47AC-9E49-B56680ECAAAD}" destId="{09F7370B-D54F-420A-AD88-978448E13031}" srcOrd="0" destOrd="0" presId="urn:microsoft.com/office/officeart/2005/8/layout/vProcess5"/>
    <dgm:cxn modelId="{B8A3DDA9-FDA4-4D6C-AF11-B79F61FF318C}" type="presOf" srcId="{82C5ECFD-A9C1-4ACF-AE65-A8E522500615}" destId="{97E284F2-FD25-4964-AD42-BC9522BB75B4}" srcOrd="0" destOrd="0" presId="urn:microsoft.com/office/officeart/2005/8/layout/vProcess5"/>
    <dgm:cxn modelId="{DB430937-3650-4CBC-88DC-EAC0AC8104E1}" type="presOf" srcId="{501C17A9-97FF-4ACD-9750-CB0A0B0663C9}" destId="{424645F9-F7B6-48F6-A8A0-7E7E7520A660}" srcOrd="1" destOrd="0" presId="urn:microsoft.com/office/officeart/2005/8/layout/vProcess5"/>
    <dgm:cxn modelId="{D523E3E6-506C-488A-9CD1-EA44B0B28B74}" srcId="{382C8264-DE92-4BAB-9865-45F662D810B0}" destId="{51B7BAA9-88DA-4489-8712-02C2AAF74002}" srcOrd="2" destOrd="0" parTransId="{A2F0371A-B8AB-4228-B0FA-31E137094DE5}" sibTransId="{C67BDB95-9885-4A5B-8D46-E845C05225F5}"/>
    <dgm:cxn modelId="{9CC8156F-6177-4EEA-92D4-C4B659C50D25}" type="presOf" srcId="{382C8264-DE92-4BAB-9865-45F662D810B0}" destId="{A9520F59-2D63-4BA9-93A8-B47587405B5F}" srcOrd="0" destOrd="0" presId="urn:microsoft.com/office/officeart/2005/8/layout/vProcess5"/>
    <dgm:cxn modelId="{85068E10-BE26-4DE5-972E-39632D794C8B}" srcId="{382C8264-DE92-4BAB-9865-45F662D810B0}" destId="{C9BFD139-AE14-4381-9850-EFEF47321522}" srcOrd="3" destOrd="0" parTransId="{581A5A53-BBB2-4FA7-A947-DABE525B31C8}" sibTransId="{58104D9F-3213-4FBB-8B04-055B8177D9E1}"/>
    <dgm:cxn modelId="{B3C86419-E94D-49C9-BBC7-591E49F50224}" type="presOf" srcId="{FD3629EF-4EB0-493F-AAF2-79BD39CE0F7E}" destId="{C9DE1465-0D98-4CD8-BACC-4EAF608E8F74}" srcOrd="1" destOrd="0" presId="urn:microsoft.com/office/officeart/2005/8/layout/vProcess5"/>
    <dgm:cxn modelId="{08855AAD-F8F7-4FC6-9147-2F96D65683FE}" srcId="{382C8264-DE92-4BAB-9865-45F662D810B0}" destId="{FD3629EF-4EB0-493F-AAF2-79BD39CE0F7E}" srcOrd="0" destOrd="0" parTransId="{8D6795AC-ED92-4303-9346-CAC705D80D2E}" sibTransId="{82C5ECFD-A9C1-4ACF-AE65-A8E522500615}"/>
    <dgm:cxn modelId="{31DB3515-F3B1-4E70-9F14-9255D0BF74D8}" type="presOf" srcId="{51B7BAA9-88DA-4489-8712-02C2AAF74002}" destId="{6A313ECD-4C69-4D87-961A-5AD52616A6C6}" srcOrd="1" destOrd="0" presId="urn:microsoft.com/office/officeart/2005/8/layout/vProcess5"/>
    <dgm:cxn modelId="{B38E356B-7D10-41F1-B0F2-D4E4B1FDE161}" type="presOf" srcId="{C9BFD139-AE14-4381-9850-EFEF47321522}" destId="{8859E498-FAFD-4FB0-AE54-5EA92CB8CB0A}" srcOrd="1" destOrd="0" presId="urn:microsoft.com/office/officeart/2005/8/layout/vProcess5"/>
    <dgm:cxn modelId="{0C3F2C1B-BC41-4582-A734-AD500F1A1E27}" srcId="{382C8264-DE92-4BAB-9865-45F662D810B0}" destId="{8A12AC85-0F38-47AC-9E49-B56680ECAAAD}" srcOrd="1" destOrd="0" parTransId="{0F3E98F4-B227-4D2E-BAA1-D950EA4A7917}" sibTransId="{D346F078-01C3-44D7-871A-579649FFDFEB}"/>
    <dgm:cxn modelId="{03C30F8A-0616-42C3-9983-657325D35765}" type="presOf" srcId="{FD3629EF-4EB0-493F-AAF2-79BD39CE0F7E}" destId="{1B5AA6F2-2A91-454A-8059-AB4C17B67BF9}" srcOrd="0" destOrd="0" presId="urn:microsoft.com/office/officeart/2005/8/layout/vProcess5"/>
    <dgm:cxn modelId="{F92DE502-86F8-4084-B7FC-6B6D768EA092}" srcId="{382C8264-DE92-4BAB-9865-45F662D810B0}" destId="{CC1E3FE1-4533-419E-B005-FDEC6F2FD42F}" srcOrd="5" destOrd="0" parTransId="{37B7B972-3254-46FA-B071-02D894EAAF5A}" sibTransId="{513972B0-7E8E-4E7D-A259-5E95F3D8DC12}"/>
    <dgm:cxn modelId="{4D5921EA-9E43-4E95-BB7A-8EB9CD7CA709}" type="presOf" srcId="{8A12AC85-0F38-47AC-9E49-B56680ECAAAD}" destId="{664B7810-CD2D-4C6B-A8AC-D6DF0DBFE524}" srcOrd="1" destOrd="0" presId="urn:microsoft.com/office/officeart/2005/8/layout/vProcess5"/>
    <dgm:cxn modelId="{602B5361-A79C-4D79-AAF3-A5A23CA58D00}" type="presOf" srcId="{51B7BAA9-88DA-4489-8712-02C2AAF74002}" destId="{BC115250-59DC-4FAC-8116-1703161D90D9}" srcOrd="0" destOrd="0" presId="urn:microsoft.com/office/officeart/2005/8/layout/vProcess5"/>
    <dgm:cxn modelId="{F54134CF-295B-46E7-911A-C5EA2BEEE061}" type="presParOf" srcId="{A9520F59-2D63-4BA9-93A8-B47587405B5F}" destId="{998F9300-2FF6-43F8-99A6-D783862C07DC}" srcOrd="0" destOrd="0" presId="urn:microsoft.com/office/officeart/2005/8/layout/vProcess5"/>
    <dgm:cxn modelId="{61E80E30-852F-4E93-8CAB-2CD2D33D410F}" type="presParOf" srcId="{A9520F59-2D63-4BA9-93A8-B47587405B5F}" destId="{1B5AA6F2-2A91-454A-8059-AB4C17B67BF9}" srcOrd="1" destOrd="0" presId="urn:microsoft.com/office/officeart/2005/8/layout/vProcess5"/>
    <dgm:cxn modelId="{7E1B7D7D-9A91-4279-98BD-62E7DF39B293}" type="presParOf" srcId="{A9520F59-2D63-4BA9-93A8-B47587405B5F}" destId="{09F7370B-D54F-420A-AD88-978448E13031}" srcOrd="2" destOrd="0" presId="urn:microsoft.com/office/officeart/2005/8/layout/vProcess5"/>
    <dgm:cxn modelId="{C5C5B4BC-DF9B-4CAD-A682-504A7FCD2E4E}" type="presParOf" srcId="{A9520F59-2D63-4BA9-93A8-B47587405B5F}" destId="{BC115250-59DC-4FAC-8116-1703161D90D9}" srcOrd="3" destOrd="0" presId="urn:microsoft.com/office/officeart/2005/8/layout/vProcess5"/>
    <dgm:cxn modelId="{1F1C128F-9CED-46F9-A947-AF14617BE8DC}" type="presParOf" srcId="{A9520F59-2D63-4BA9-93A8-B47587405B5F}" destId="{2D20AA3D-1763-4C4D-984C-B264BDF3FAF3}" srcOrd="4" destOrd="0" presId="urn:microsoft.com/office/officeart/2005/8/layout/vProcess5"/>
    <dgm:cxn modelId="{6D26D271-9735-4DF6-AD01-CFF0A6775577}" type="presParOf" srcId="{A9520F59-2D63-4BA9-93A8-B47587405B5F}" destId="{F882C188-69B1-484D-8F49-6FE18A9B16E2}" srcOrd="5" destOrd="0" presId="urn:microsoft.com/office/officeart/2005/8/layout/vProcess5"/>
    <dgm:cxn modelId="{F1F83B9F-0142-4854-A831-0CEF7DBEE510}" type="presParOf" srcId="{A9520F59-2D63-4BA9-93A8-B47587405B5F}" destId="{97E284F2-FD25-4964-AD42-BC9522BB75B4}" srcOrd="6" destOrd="0" presId="urn:microsoft.com/office/officeart/2005/8/layout/vProcess5"/>
    <dgm:cxn modelId="{1C40913F-D24A-4F68-958D-1A5956C85708}" type="presParOf" srcId="{A9520F59-2D63-4BA9-93A8-B47587405B5F}" destId="{149896CA-A8A6-412D-A06C-42B460457BEF}" srcOrd="7" destOrd="0" presId="urn:microsoft.com/office/officeart/2005/8/layout/vProcess5"/>
    <dgm:cxn modelId="{282AF928-B89A-4AD1-AAFE-67766C9C1C08}" type="presParOf" srcId="{A9520F59-2D63-4BA9-93A8-B47587405B5F}" destId="{CEEB8A38-0F92-496D-B014-D8829F730668}" srcOrd="8" destOrd="0" presId="urn:microsoft.com/office/officeart/2005/8/layout/vProcess5"/>
    <dgm:cxn modelId="{76E825D9-6028-4D42-8826-687D20971C98}" type="presParOf" srcId="{A9520F59-2D63-4BA9-93A8-B47587405B5F}" destId="{2EFAF304-F7A6-4FFF-A2AD-3371F7527B91}" srcOrd="9" destOrd="0" presId="urn:microsoft.com/office/officeart/2005/8/layout/vProcess5"/>
    <dgm:cxn modelId="{150A5254-FCBD-4EE2-B3C6-3422C513B83D}" type="presParOf" srcId="{A9520F59-2D63-4BA9-93A8-B47587405B5F}" destId="{C9DE1465-0D98-4CD8-BACC-4EAF608E8F74}" srcOrd="10" destOrd="0" presId="urn:microsoft.com/office/officeart/2005/8/layout/vProcess5"/>
    <dgm:cxn modelId="{669A0398-7D5E-4E50-9F27-EFE1476C19F2}" type="presParOf" srcId="{A9520F59-2D63-4BA9-93A8-B47587405B5F}" destId="{664B7810-CD2D-4C6B-A8AC-D6DF0DBFE524}" srcOrd="11" destOrd="0" presId="urn:microsoft.com/office/officeart/2005/8/layout/vProcess5"/>
    <dgm:cxn modelId="{7733901F-9DBC-4CCB-9395-CA9695C2C61B}" type="presParOf" srcId="{A9520F59-2D63-4BA9-93A8-B47587405B5F}" destId="{6A313ECD-4C69-4D87-961A-5AD52616A6C6}" srcOrd="12" destOrd="0" presId="urn:microsoft.com/office/officeart/2005/8/layout/vProcess5"/>
    <dgm:cxn modelId="{AB6F532B-203F-4332-9E3A-8324325D8C34}" type="presParOf" srcId="{A9520F59-2D63-4BA9-93A8-B47587405B5F}" destId="{8859E498-FAFD-4FB0-AE54-5EA92CB8CB0A}" srcOrd="13" destOrd="0" presId="urn:microsoft.com/office/officeart/2005/8/layout/vProcess5"/>
    <dgm:cxn modelId="{EF225E7D-67A0-4733-B6DE-78B0E962404F}" type="presParOf" srcId="{A9520F59-2D63-4BA9-93A8-B47587405B5F}" destId="{424645F9-F7B6-48F6-A8A0-7E7E7520A66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DBB8F9-4E57-44DF-AE73-B426E35ED6C6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146253-2A23-4579-AB8E-3CE77D0DA1F6}">
      <dgm:prSet phldrT="[Text]"/>
      <dgm:spPr/>
      <dgm:t>
        <a:bodyPr/>
        <a:lstStyle/>
        <a:p>
          <a:r>
            <a:rPr lang="en-US" dirty="0" smtClean="0"/>
            <a:t>GENTALY SHAKE THE PLATE EITHER BY TAPPING THE SIDE OF THE PLATE WITHPALM OF HAND OR WITH THE MAICROPLATE SHAKER</a:t>
          </a:r>
          <a:endParaRPr lang="en-US" dirty="0"/>
        </a:p>
      </dgm:t>
    </dgm:pt>
    <dgm:pt modelId="{BA4E1B41-0F17-4ADE-8E01-EF74E9BEBB03}" type="parTrans" cxnId="{90629DD5-266E-4375-A992-51065BF8C3FF}">
      <dgm:prSet/>
      <dgm:spPr/>
      <dgm:t>
        <a:bodyPr/>
        <a:lstStyle/>
        <a:p>
          <a:endParaRPr lang="en-US"/>
        </a:p>
      </dgm:t>
    </dgm:pt>
    <dgm:pt modelId="{B87E171A-4607-4295-B239-5FAFA73BE164}" type="sibTrans" cxnId="{90629DD5-266E-4375-A992-51065BF8C3FF}">
      <dgm:prSet/>
      <dgm:spPr/>
      <dgm:t>
        <a:bodyPr/>
        <a:lstStyle/>
        <a:p>
          <a:endParaRPr lang="en-US" dirty="0"/>
        </a:p>
      </dgm:t>
    </dgm:pt>
    <dgm:pt modelId="{BAD0F41C-9F60-4152-9E31-8DB151BCECBC}">
      <dgm:prSet phldrT="[Text]"/>
      <dgm:spPr/>
      <dgm:t>
        <a:bodyPr/>
        <a:lstStyle/>
        <a:p>
          <a:r>
            <a:rPr lang="en-US" dirty="0" smtClean="0"/>
            <a:t>READ THE AGGLUTINATION REACTION S DIRECTLY OR WITH THE AID OF MICROPLATE READING MIRROR.</a:t>
          </a:r>
          <a:endParaRPr lang="en-US" dirty="0"/>
        </a:p>
      </dgm:t>
    </dgm:pt>
    <dgm:pt modelId="{C38C7C01-E668-440C-860B-F88C22B1E883}" type="parTrans" cxnId="{EAE42087-3480-4EA6-953D-37828B2D2311}">
      <dgm:prSet/>
      <dgm:spPr/>
      <dgm:t>
        <a:bodyPr/>
        <a:lstStyle/>
        <a:p>
          <a:endParaRPr lang="en-US"/>
        </a:p>
      </dgm:t>
    </dgm:pt>
    <dgm:pt modelId="{20A19E0C-1180-40F0-A840-0994FEB7AC75}" type="sibTrans" cxnId="{EAE42087-3480-4EA6-953D-37828B2D2311}">
      <dgm:prSet/>
      <dgm:spPr/>
      <dgm:t>
        <a:bodyPr/>
        <a:lstStyle/>
        <a:p>
          <a:endParaRPr lang="en-US" dirty="0"/>
        </a:p>
      </dgm:t>
    </dgm:pt>
    <dgm:pt modelId="{1BD86A91-7D87-48D2-AB12-5776ACBB6387}">
      <dgm:prSet phldrT="[Text]"/>
      <dgm:spPr/>
      <dgm:t>
        <a:bodyPr/>
        <a:lstStyle/>
        <a:p>
          <a:r>
            <a:rPr lang="en-US" dirty="0" smtClean="0"/>
            <a:t>IN </a:t>
          </a:r>
          <a:r>
            <a:rPr lang="en-US" dirty="0" smtClean="0">
              <a:solidFill>
                <a:srgbClr val="FF0000"/>
              </a:solidFill>
            </a:rPr>
            <a:t>NEGATIVE REACTIONS </a:t>
          </a:r>
          <a:r>
            <a:rPr lang="en-US" dirty="0" smtClean="0"/>
            <a:t>THE RED CELLS TRAIL FROM THE CENTRE OF WELL……WHILE IN </a:t>
          </a:r>
          <a:r>
            <a:rPr lang="en-US" dirty="0" smtClean="0">
              <a:solidFill>
                <a:srgbClr val="FF0000"/>
              </a:solidFill>
            </a:rPr>
            <a:t>POSITIVE REACTION  </a:t>
          </a:r>
          <a:r>
            <a:rPr lang="en-US" dirty="0" smtClean="0"/>
            <a:t>THE CELLS REMAINS IN THE CENTRE OR FALL AS A DISCRETE BUTTON</a:t>
          </a:r>
          <a:endParaRPr lang="en-US" dirty="0"/>
        </a:p>
      </dgm:t>
    </dgm:pt>
    <dgm:pt modelId="{A80A6E33-5A17-49D9-9A1E-87EA7B3FCC6A}" type="parTrans" cxnId="{1FD4C279-B4C2-40D0-932B-9A1E05A54768}">
      <dgm:prSet/>
      <dgm:spPr/>
      <dgm:t>
        <a:bodyPr/>
        <a:lstStyle/>
        <a:p>
          <a:endParaRPr lang="en-US"/>
        </a:p>
      </dgm:t>
    </dgm:pt>
    <dgm:pt modelId="{CEA42E29-0133-4FB4-ABDE-3CACEE1174AD}" type="sibTrans" cxnId="{1FD4C279-B4C2-40D0-932B-9A1E05A54768}">
      <dgm:prSet/>
      <dgm:spPr/>
      <dgm:t>
        <a:bodyPr/>
        <a:lstStyle/>
        <a:p>
          <a:endParaRPr lang="en-US"/>
        </a:p>
      </dgm:t>
    </dgm:pt>
    <dgm:pt modelId="{F0428898-4756-48D4-AF29-B4CB11819C3D}" type="pres">
      <dgm:prSet presAssocID="{0EDBB8F9-4E57-44DF-AE73-B426E35ED6C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98377B-1739-4381-9D4E-B1491B6CCAF4}" type="pres">
      <dgm:prSet presAssocID="{0EDBB8F9-4E57-44DF-AE73-B426E35ED6C6}" presName="dummyMaxCanvas" presStyleCnt="0">
        <dgm:presLayoutVars/>
      </dgm:prSet>
      <dgm:spPr/>
    </dgm:pt>
    <dgm:pt modelId="{1B40B0D8-FE73-4A86-832A-D068E928B713}" type="pres">
      <dgm:prSet presAssocID="{0EDBB8F9-4E57-44DF-AE73-B426E35ED6C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AFA79-FD3C-413E-B54D-FF211D223863}" type="pres">
      <dgm:prSet presAssocID="{0EDBB8F9-4E57-44DF-AE73-B426E35ED6C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3BADF-731D-4AE4-A986-9124A3A166BD}" type="pres">
      <dgm:prSet presAssocID="{0EDBB8F9-4E57-44DF-AE73-B426E35ED6C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D27F1-0CB7-406E-BED8-C7D4F6F661F7}" type="pres">
      <dgm:prSet presAssocID="{0EDBB8F9-4E57-44DF-AE73-B426E35ED6C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4D13E-2F16-44E0-A5EC-3F85542C317B}" type="pres">
      <dgm:prSet presAssocID="{0EDBB8F9-4E57-44DF-AE73-B426E35ED6C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1267B-511E-4ED9-8A3A-A89DF11C4BBC}" type="pres">
      <dgm:prSet presAssocID="{0EDBB8F9-4E57-44DF-AE73-B426E35ED6C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BB257-AA08-4F5F-A0AE-409D623F8B65}" type="pres">
      <dgm:prSet presAssocID="{0EDBB8F9-4E57-44DF-AE73-B426E35ED6C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873A3-FFDC-414D-B70F-C1C373A690DA}" type="pres">
      <dgm:prSet presAssocID="{0EDBB8F9-4E57-44DF-AE73-B426E35ED6C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4FFEA9-0193-4EC0-BD6B-BC4478B63B05}" type="presOf" srcId="{0EDBB8F9-4E57-44DF-AE73-B426E35ED6C6}" destId="{F0428898-4756-48D4-AF29-B4CB11819C3D}" srcOrd="0" destOrd="0" presId="urn:microsoft.com/office/officeart/2005/8/layout/vProcess5"/>
    <dgm:cxn modelId="{95D95C49-BC98-48AE-860A-A60914F3D47F}" type="presOf" srcId="{1BD86A91-7D87-48D2-AB12-5776ACBB6387}" destId="{5EC3BADF-731D-4AE4-A986-9124A3A166BD}" srcOrd="0" destOrd="0" presId="urn:microsoft.com/office/officeart/2005/8/layout/vProcess5"/>
    <dgm:cxn modelId="{8691D05B-4B5D-4187-B505-5719EEB8C6C7}" type="presOf" srcId="{20A19E0C-1180-40F0-A840-0994FEB7AC75}" destId="{9E24D13E-2F16-44E0-A5EC-3F85542C317B}" srcOrd="0" destOrd="0" presId="urn:microsoft.com/office/officeart/2005/8/layout/vProcess5"/>
    <dgm:cxn modelId="{90629DD5-266E-4375-A992-51065BF8C3FF}" srcId="{0EDBB8F9-4E57-44DF-AE73-B426E35ED6C6}" destId="{FC146253-2A23-4579-AB8E-3CE77D0DA1F6}" srcOrd="0" destOrd="0" parTransId="{BA4E1B41-0F17-4ADE-8E01-EF74E9BEBB03}" sibTransId="{B87E171A-4607-4295-B239-5FAFA73BE164}"/>
    <dgm:cxn modelId="{B25F9F96-2991-4F3F-97BD-1D585302A85C}" type="presOf" srcId="{BAD0F41C-9F60-4152-9E31-8DB151BCECBC}" destId="{738AFA79-FD3C-413E-B54D-FF211D223863}" srcOrd="0" destOrd="0" presId="urn:microsoft.com/office/officeart/2005/8/layout/vProcess5"/>
    <dgm:cxn modelId="{859C64D5-AF24-4951-B2B1-EC30C93C9301}" type="presOf" srcId="{FC146253-2A23-4579-AB8E-3CE77D0DA1F6}" destId="{6DA1267B-511E-4ED9-8A3A-A89DF11C4BBC}" srcOrd="1" destOrd="0" presId="urn:microsoft.com/office/officeart/2005/8/layout/vProcess5"/>
    <dgm:cxn modelId="{EA4CC6D5-1D9E-4DA8-8138-D3F18BCE331F}" type="presOf" srcId="{B87E171A-4607-4295-B239-5FAFA73BE164}" destId="{65AD27F1-0CB7-406E-BED8-C7D4F6F661F7}" srcOrd="0" destOrd="0" presId="urn:microsoft.com/office/officeart/2005/8/layout/vProcess5"/>
    <dgm:cxn modelId="{04319BAF-79C2-46BE-9765-C34374C9127B}" type="presOf" srcId="{FC146253-2A23-4579-AB8E-3CE77D0DA1F6}" destId="{1B40B0D8-FE73-4A86-832A-D068E928B713}" srcOrd="0" destOrd="0" presId="urn:microsoft.com/office/officeart/2005/8/layout/vProcess5"/>
    <dgm:cxn modelId="{C99D05B0-16A4-4162-8D8C-87946446E05A}" type="presOf" srcId="{BAD0F41C-9F60-4152-9E31-8DB151BCECBC}" destId="{B4EBB257-AA08-4F5F-A0AE-409D623F8B65}" srcOrd="1" destOrd="0" presId="urn:microsoft.com/office/officeart/2005/8/layout/vProcess5"/>
    <dgm:cxn modelId="{1FD4C279-B4C2-40D0-932B-9A1E05A54768}" srcId="{0EDBB8F9-4E57-44DF-AE73-B426E35ED6C6}" destId="{1BD86A91-7D87-48D2-AB12-5776ACBB6387}" srcOrd="2" destOrd="0" parTransId="{A80A6E33-5A17-49D9-9A1E-87EA7B3FCC6A}" sibTransId="{CEA42E29-0133-4FB4-ABDE-3CACEE1174AD}"/>
    <dgm:cxn modelId="{F6DD64F4-7E80-4AD3-9A2F-BE3AAAAD7E6B}" type="presOf" srcId="{1BD86A91-7D87-48D2-AB12-5776ACBB6387}" destId="{3D0873A3-FFDC-414D-B70F-C1C373A690DA}" srcOrd="1" destOrd="0" presId="urn:microsoft.com/office/officeart/2005/8/layout/vProcess5"/>
    <dgm:cxn modelId="{EAE42087-3480-4EA6-953D-37828B2D2311}" srcId="{0EDBB8F9-4E57-44DF-AE73-B426E35ED6C6}" destId="{BAD0F41C-9F60-4152-9E31-8DB151BCECBC}" srcOrd="1" destOrd="0" parTransId="{C38C7C01-E668-440C-860B-F88C22B1E883}" sibTransId="{20A19E0C-1180-40F0-A840-0994FEB7AC75}"/>
    <dgm:cxn modelId="{570B03A6-F48B-413E-A3B2-A1FA68484A13}" type="presParOf" srcId="{F0428898-4756-48D4-AF29-B4CB11819C3D}" destId="{2398377B-1739-4381-9D4E-B1491B6CCAF4}" srcOrd="0" destOrd="0" presId="urn:microsoft.com/office/officeart/2005/8/layout/vProcess5"/>
    <dgm:cxn modelId="{12339E7D-A591-4E09-B2BB-A38A18704823}" type="presParOf" srcId="{F0428898-4756-48D4-AF29-B4CB11819C3D}" destId="{1B40B0D8-FE73-4A86-832A-D068E928B713}" srcOrd="1" destOrd="0" presId="urn:microsoft.com/office/officeart/2005/8/layout/vProcess5"/>
    <dgm:cxn modelId="{90F8FEA1-C9E8-4D5E-8BDD-3522BFA23881}" type="presParOf" srcId="{F0428898-4756-48D4-AF29-B4CB11819C3D}" destId="{738AFA79-FD3C-413E-B54D-FF211D223863}" srcOrd="2" destOrd="0" presId="urn:microsoft.com/office/officeart/2005/8/layout/vProcess5"/>
    <dgm:cxn modelId="{E0A8AF01-737C-4DF6-AE40-22DA1F1B0CBE}" type="presParOf" srcId="{F0428898-4756-48D4-AF29-B4CB11819C3D}" destId="{5EC3BADF-731D-4AE4-A986-9124A3A166BD}" srcOrd="3" destOrd="0" presId="urn:microsoft.com/office/officeart/2005/8/layout/vProcess5"/>
    <dgm:cxn modelId="{C7AB64DC-EC60-4632-AC6E-8215DFD261CD}" type="presParOf" srcId="{F0428898-4756-48D4-AF29-B4CB11819C3D}" destId="{65AD27F1-0CB7-406E-BED8-C7D4F6F661F7}" srcOrd="4" destOrd="0" presId="urn:microsoft.com/office/officeart/2005/8/layout/vProcess5"/>
    <dgm:cxn modelId="{9A3F7E83-F160-4264-AB2F-B37816DAE776}" type="presParOf" srcId="{F0428898-4756-48D4-AF29-B4CB11819C3D}" destId="{9E24D13E-2F16-44E0-A5EC-3F85542C317B}" srcOrd="5" destOrd="0" presId="urn:microsoft.com/office/officeart/2005/8/layout/vProcess5"/>
    <dgm:cxn modelId="{323DF360-0761-4303-B25A-1C65FB9FE1C7}" type="presParOf" srcId="{F0428898-4756-48D4-AF29-B4CB11819C3D}" destId="{6DA1267B-511E-4ED9-8A3A-A89DF11C4BBC}" srcOrd="6" destOrd="0" presId="urn:microsoft.com/office/officeart/2005/8/layout/vProcess5"/>
    <dgm:cxn modelId="{54DC9DD6-B4C7-41DF-AB09-988F158A8A73}" type="presParOf" srcId="{F0428898-4756-48D4-AF29-B4CB11819C3D}" destId="{B4EBB257-AA08-4F5F-A0AE-409D623F8B65}" srcOrd="7" destOrd="0" presId="urn:microsoft.com/office/officeart/2005/8/layout/vProcess5"/>
    <dgm:cxn modelId="{ECFA2395-CD4A-4AA9-A34D-4E7C58F35321}" type="presParOf" srcId="{F0428898-4756-48D4-AF29-B4CB11819C3D}" destId="{3D0873A3-FFDC-414D-B70F-C1C373A690D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D8C0-D031-455D-A5BE-0C0E6DCE2570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D413A-8E9F-4C8B-AFD7-FF310BE312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98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D413A-8E9F-4C8B-AFD7-FF310BE31279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8FD7D7E-6841-484E-BAAA-7AC1906AB947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6F37-0B44-4CE6-9FBC-8B64261CF1E7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E534-D482-4941-89C0-0B012E030B20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DD6858C-BEA3-449B-8A7A-87569C3CCBA7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2C5D-5A5A-4002-859F-E1EBCB84539A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6893-92D2-4E44-8920-30F30F90E88A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1B05-45FB-465F-9E04-377D11A43952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4598-436E-4BFE-A79A-AB9FF0CB9D8D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8D12-0C38-45BE-B951-840A4ACD523D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2A5-7957-4258-A189-D9D6B876948B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249B5E-A82D-4F04-AD36-C365363895C5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KUNTAL PATEL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066800"/>
            <a:ext cx="1028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525" y="552450"/>
            <a:ext cx="704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52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expression of A and B gene appears to be dependent on H gene. Most individuals are homozygous for the H gene(i.e. HH) . Since its allele h is an </a:t>
            </a:r>
            <a:r>
              <a:rPr lang="en-US" dirty="0" err="1" smtClean="0"/>
              <a:t>amorphic</a:t>
            </a:r>
            <a:r>
              <a:rPr lang="en-US" dirty="0" smtClean="0"/>
              <a:t> </a:t>
            </a:r>
            <a:r>
              <a:rPr lang="en-US" dirty="0" err="1" smtClean="0"/>
              <a:t>gene,the</a:t>
            </a:r>
            <a:r>
              <a:rPr lang="en-US" dirty="0" smtClean="0"/>
              <a:t> heterozygous </a:t>
            </a:r>
            <a:r>
              <a:rPr lang="en-US" dirty="0" err="1" smtClean="0"/>
              <a:t>Hh</a:t>
            </a:r>
            <a:r>
              <a:rPr lang="en-US" dirty="0" smtClean="0"/>
              <a:t> cannot be recognized. The phenotype </a:t>
            </a:r>
            <a:r>
              <a:rPr lang="en-US" dirty="0" err="1" smtClean="0"/>
              <a:t>hh</a:t>
            </a:r>
            <a:r>
              <a:rPr lang="en-US" dirty="0" smtClean="0"/>
              <a:t>(genotype </a:t>
            </a:r>
            <a:r>
              <a:rPr lang="en-US" dirty="0" err="1" smtClean="0"/>
              <a:t>hh</a:t>
            </a:r>
            <a:r>
              <a:rPr lang="en-US" dirty="0" smtClean="0"/>
              <a:t>)is extremely rare.</a:t>
            </a:r>
          </a:p>
          <a:p>
            <a:r>
              <a:rPr lang="en-US" dirty="0" smtClean="0"/>
              <a:t>Genes do not synthesize antigen directly. The products of A,B and H genes are </a:t>
            </a:r>
            <a:r>
              <a:rPr lang="en-US" dirty="0" err="1" smtClean="0"/>
              <a:t>transferase</a:t>
            </a:r>
            <a:r>
              <a:rPr lang="en-US" dirty="0" smtClean="0"/>
              <a:t> enzymes. Precursor substance  is acted upon by H gene specified </a:t>
            </a:r>
            <a:r>
              <a:rPr lang="en-US" dirty="0" err="1" smtClean="0"/>
              <a:t>transferase</a:t>
            </a:r>
            <a:r>
              <a:rPr lang="en-US" dirty="0" smtClean="0"/>
              <a:t> enzyme and is converted into H substance. Next the A  and/or B gene specified </a:t>
            </a:r>
            <a:r>
              <a:rPr lang="en-US" dirty="0" err="1" smtClean="0"/>
              <a:t>transferase</a:t>
            </a:r>
            <a:r>
              <a:rPr lang="en-US" dirty="0" smtClean="0"/>
              <a:t> enzymes act on H substance to convert H substance to A and /or B antigens. The O gene is an </a:t>
            </a:r>
            <a:r>
              <a:rPr lang="en-US" dirty="0" err="1" smtClean="0"/>
              <a:t>amorph</a:t>
            </a:r>
            <a:r>
              <a:rPr lang="en-US" dirty="0" smtClean="0"/>
              <a:t>(no gene product) and group O cells contain only H substance. Some  H substance remains unconverted. Thus all A and/or B cells normally contain some H </a:t>
            </a:r>
            <a:r>
              <a:rPr lang="en-US" dirty="0" err="1" smtClean="0"/>
              <a:t>substance,A</a:t>
            </a:r>
            <a:r>
              <a:rPr lang="en-US" dirty="0" smtClean="0"/>
              <a:t> and/or B antigens. The amount of H substance on red cells is , in order of diminishing quantity.</a:t>
            </a:r>
          </a:p>
          <a:p>
            <a:r>
              <a:rPr lang="en-US" dirty="0" smtClean="0"/>
              <a:t>O&gt;A2&gt;A2B&gt;B&gt;A1&gt;A1B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44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DIAGRAM OF FORMATION OF A,B,AND H SPECIFIC 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760" y="1219200"/>
            <a:ext cx="6578479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06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PHENOTYPE AND GENOTYPE OF ABO GROUP SYSREM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242058742"/>
              </p:ext>
            </p:extLst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PHENOTYPE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18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BOMBAY (Oh) BLOOD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BOMBAY PHENOTYPE WAS REPORTED BY </a:t>
            </a:r>
            <a:r>
              <a:rPr lang="en-US" dirty="0" smtClean="0">
                <a:solidFill>
                  <a:srgbClr val="FF0000"/>
                </a:solidFill>
              </a:rPr>
              <a:t>BHENDE </a:t>
            </a:r>
            <a:r>
              <a:rPr lang="en-US" dirty="0" smtClean="0"/>
              <a:t>et al IN </a:t>
            </a:r>
            <a:r>
              <a:rPr lang="en-US" dirty="0" smtClean="0">
                <a:solidFill>
                  <a:srgbClr val="FF0000"/>
                </a:solidFill>
              </a:rPr>
              <a:t>1952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BOMBAY</a:t>
            </a:r>
            <a:r>
              <a:rPr lang="en-US" dirty="0" smtClean="0"/>
              <a:t>,INDIA.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BLOOD GROUP RESULTING FROM </a:t>
            </a:r>
            <a:r>
              <a:rPr lang="en-US" dirty="0" smtClean="0">
                <a:solidFill>
                  <a:srgbClr val="FF0000"/>
                </a:solidFill>
              </a:rPr>
              <a:t>HOMOZYGOUS hh </a:t>
            </a:r>
            <a:r>
              <a:rPr lang="en-US" dirty="0" smtClean="0"/>
              <a:t>CONDITION IS CALLED THE BOMBAY (Oh) BLOOD GROUP.</a:t>
            </a:r>
          </a:p>
          <a:p>
            <a:endParaRPr lang="en-US" dirty="0" smtClean="0"/>
          </a:p>
          <a:p>
            <a:r>
              <a:rPr lang="en-US" dirty="0" smtClean="0"/>
              <a:t>BOMBAY BLOOD CELLS HAVE NO   A,B,O AND H ANTIGEN.</a:t>
            </a:r>
          </a:p>
          <a:p>
            <a:r>
              <a:rPr lang="en-US" dirty="0" smtClean="0"/>
              <a:t>SERUM CONTAINS  anti A, anti B, anti AB and anti H.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DE5AF-78FB-435E-AB3F-1335A6FBA89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ABO ANTIGEN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C99-B1F0-4335-BFFC-DA37A3F0F80B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A,B AND H </a:t>
            </a:r>
            <a:r>
              <a:rPr lang="en-US" dirty="0" smtClean="0"/>
              <a:t>ANTIGENS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ARE PRESENT IN ALL TISSUE  AND BODY FLUIDS(EXCEPT CNS)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SECRETION OF </a:t>
            </a:r>
            <a:r>
              <a:rPr lang="en-US" dirty="0" smtClean="0">
                <a:solidFill>
                  <a:srgbClr val="FF0000"/>
                </a:solidFill>
              </a:rPr>
              <a:t>A,B AND H SUBSTANCE </a:t>
            </a:r>
            <a:r>
              <a:rPr lang="en-US" dirty="0" smtClean="0"/>
              <a:t>IN SALIVA AND OTHER BODY FLUID IS CONTROLLED BY PAIR OF ALLELES Ss AND ss CALLED </a:t>
            </a:r>
            <a:r>
              <a:rPr lang="en-US" dirty="0" smtClean="0">
                <a:solidFill>
                  <a:srgbClr val="FF0000"/>
                </a:solidFill>
              </a:rPr>
              <a:t>SECRETOR GENES.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2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 GROUP OF A, AB AND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and AB have been divided into subgroups </a:t>
            </a:r>
            <a:r>
              <a:rPr lang="en-US" dirty="0" smtClean="0">
                <a:solidFill>
                  <a:srgbClr val="FF0000"/>
                </a:solidFill>
              </a:rPr>
              <a:t>A1,A2,A1B and A2B </a:t>
            </a:r>
            <a:r>
              <a:rPr lang="en-US" dirty="0" smtClean="0"/>
              <a:t>depending upon the reaction with </a:t>
            </a:r>
            <a:r>
              <a:rPr lang="en-US" dirty="0" smtClean="0">
                <a:solidFill>
                  <a:srgbClr val="FF0000"/>
                </a:solidFill>
              </a:rPr>
              <a:t>anti A1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About 80% </a:t>
            </a:r>
            <a:r>
              <a:rPr lang="en-US" dirty="0" smtClean="0"/>
              <a:t>of group A and AB belong to subgroup </a:t>
            </a:r>
            <a:r>
              <a:rPr lang="en-US" dirty="0" smtClean="0">
                <a:solidFill>
                  <a:srgbClr val="0070C0"/>
                </a:solidFill>
              </a:rPr>
              <a:t>A1 and A1B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20% </a:t>
            </a:r>
            <a:r>
              <a:rPr lang="en-US" dirty="0" smtClean="0"/>
              <a:t>belongs to subgroup </a:t>
            </a:r>
            <a:r>
              <a:rPr lang="en-US" dirty="0" smtClean="0">
                <a:solidFill>
                  <a:srgbClr val="0070C0"/>
                </a:solidFill>
              </a:rPr>
              <a:t>A2 or A2B </a:t>
            </a:r>
            <a:r>
              <a:rPr lang="en-US" dirty="0" smtClean="0"/>
              <a:t>and they have antiA1 in their serum. But this antibody is usually weak and has no / less role in selection blood for transfusion.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1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A1 </a:t>
            </a:r>
            <a:r>
              <a:rPr lang="en-US" dirty="0"/>
              <a:t>AND A2 </a:t>
            </a:r>
            <a:r>
              <a:rPr lang="en-US" dirty="0" smtClean="0"/>
              <a:t>SUBGROUP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DIFFERENCE IS BOTH </a:t>
            </a:r>
            <a:r>
              <a:rPr lang="en-US" dirty="0" smtClean="0">
                <a:solidFill>
                  <a:srgbClr val="FF0000"/>
                </a:solidFill>
              </a:rPr>
              <a:t>QUANTITATIVE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QUALITATIVE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A1 RBC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HAVE ABOUT A MILLION  A ANTIGENS/CELL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A2 RBC  HAVE ONLY 2,50,000 (1/4</a:t>
            </a:r>
            <a:r>
              <a:rPr lang="en-US" baseline="30000" dirty="0" smtClean="0">
                <a:solidFill>
                  <a:srgbClr val="FF0000"/>
                </a:solidFill>
                <a:sym typeface="Wingdings" pitchFamily="2" charset="2"/>
              </a:rPr>
              <a:t>th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the amount that A1 cells have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) ANTIGENS/CELL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QUALITATIVE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DIFF. – ONLY 1-8% OF THE A2 INDIVIDUALS PRODUCE   ANTI  A1 IN THEIR SERUM AND 25%OF THE A2B PRODUCE ANTI A1.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2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SUBGROUP OF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RARE</a:t>
            </a:r>
          </a:p>
          <a:p>
            <a:r>
              <a:rPr lang="en-US" dirty="0" smtClean="0"/>
              <a:t>EITHER Bm or Bx .</a:t>
            </a:r>
          </a:p>
          <a:p>
            <a:r>
              <a:rPr lang="en-US" dirty="0" smtClean="0"/>
              <a:t>Recognized by variations in the strength of reaction using anti-B and anti-AB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5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 OF ABO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ANTIBODIES OF ABO BLOOD GROUP SYSTEM i.e. </a:t>
            </a:r>
            <a:r>
              <a:rPr lang="en-US" dirty="0" smtClean="0">
                <a:solidFill>
                  <a:srgbClr val="FF0000"/>
                </a:solidFill>
              </a:rPr>
              <a:t>ANTI A AND ANTI B </a:t>
            </a:r>
            <a:r>
              <a:rPr lang="en-US" dirty="0" smtClean="0"/>
              <a:t>DEVELOP FEW MONTHS AFTER BIRTH(</a:t>
            </a:r>
            <a:r>
              <a:rPr lang="en-US" dirty="0" smtClean="0">
                <a:solidFill>
                  <a:srgbClr val="FF0000"/>
                </a:solidFill>
              </a:rPr>
              <a:t>3-4 MONTHS</a:t>
            </a:r>
            <a:r>
              <a:rPr lang="en-US" dirty="0" smtClean="0"/>
              <a:t>) AND REACH AT THE PEAK BY </a:t>
            </a:r>
            <a:r>
              <a:rPr lang="en-US" dirty="0" smtClean="0">
                <a:solidFill>
                  <a:srgbClr val="FF0000"/>
                </a:solidFill>
              </a:rPr>
              <a:t>5-10 YEARS </a:t>
            </a:r>
            <a:r>
              <a:rPr lang="en-US" dirty="0" smtClean="0"/>
              <a:t>AND GRADUALLY BECOMES </a:t>
            </a:r>
            <a:r>
              <a:rPr lang="en-US" dirty="0" smtClean="0">
                <a:solidFill>
                  <a:srgbClr val="FF0000"/>
                </a:solidFill>
              </a:rPr>
              <a:t>WEAKER.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ANTIBODIED ARE USUALLY </a:t>
            </a:r>
            <a:r>
              <a:rPr lang="en-US" dirty="0" smtClean="0">
                <a:solidFill>
                  <a:srgbClr val="FF0000"/>
                </a:solidFill>
              </a:rPr>
              <a:t>IG M  TYPE.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HOWEVER </a:t>
            </a:r>
            <a:r>
              <a:rPr lang="en-US" dirty="0" smtClean="0">
                <a:solidFill>
                  <a:srgbClr val="FF0000"/>
                </a:solidFill>
              </a:rPr>
              <a:t>IG G </a:t>
            </a:r>
            <a:r>
              <a:rPr lang="en-US" dirty="0" smtClean="0"/>
              <a:t>CLASS FOUND IN </a:t>
            </a:r>
            <a:r>
              <a:rPr lang="en-US" dirty="0" smtClean="0">
                <a:solidFill>
                  <a:srgbClr val="FF0000"/>
                </a:solidFill>
              </a:rPr>
              <a:t>GROUP O </a:t>
            </a:r>
            <a:r>
              <a:rPr lang="en-US" dirty="0" smtClean="0"/>
              <a:t>INDIVIDUAL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FAC6-0872-4BC7-87F5-68CAAEDF314D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C230-8A98-4DDB-9803-C5BB589E2FB1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pic>
        <p:nvPicPr>
          <p:cNvPr id="1026" name="Picture 2" descr="C:\Documents and Settings\CENTRALLAB\Desktop\kuntal blood bank\karl land..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3362902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2286000"/>
            <a:ext cx="2362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KARL LANDSTEINER DISCOVERED THE ABO BLOOD GROUP</a:t>
            </a:r>
          </a:p>
          <a:p>
            <a:endParaRPr lang="en-US" sz="2400" dirty="0" smtClean="0"/>
          </a:p>
          <a:p>
            <a:r>
              <a:rPr lang="en-US" sz="2400" dirty="0" smtClean="0"/>
              <a:t> IN 1900-1901.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GROUP INDIVIDUAL…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HAVE HIGH TITRE OF </a:t>
            </a:r>
            <a:r>
              <a:rPr lang="en-US" sz="2400" dirty="0" smtClean="0">
                <a:solidFill>
                  <a:srgbClr val="FF0000"/>
                </a:solidFill>
              </a:rPr>
              <a:t>ANTI AB </a:t>
            </a:r>
            <a:r>
              <a:rPr lang="en-US" sz="2400" dirty="0" smtClean="0"/>
              <a:t>AS THEY HAVE </a:t>
            </a:r>
            <a:r>
              <a:rPr lang="en-US" sz="2400" dirty="0" smtClean="0">
                <a:solidFill>
                  <a:srgbClr val="FF0000"/>
                </a:solidFill>
              </a:rPr>
              <a:t>BOTH IgM AND IgG TYPE.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AND ARE OFTEN REFERED TO </a:t>
            </a:r>
            <a:r>
              <a:rPr lang="en-US" sz="2400" dirty="0" smtClean="0">
                <a:solidFill>
                  <a:srgbClr val="FF0000"/>
                </a:solidFill>
              </a:rPr>
              <a:t>AS HIGH TITRE O GROUP INDIVIDUALS.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THESE HIGH TITRE ANTIBODIES ARE IMPORTANT IN </a:t>
            </a:r>
            <a:r>
              <a:rPr lang="en-US" sz="2400" dirty="0" smtClean="0">
                <a:solidFill>
                  <a:srgbClr val="FF0000"/>
                </a:solidFill>
              </a:rPr>
              <a:t>TWO</a:t>
            </a:r>
            <a:r>
              <a:rPr lang="en-US" sz="2400" dirty="0" smtClean="0"/>
              <a:t> SITUATIONS: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USING O DONORS AS </a:t>
            </a:r>
            <a:r>
              <a:rPr lang="en-US" sz="2400" dirty="0" smtClean="0">
                <a:solidFill>
                  <a:srgbClr val="FF0000"/>
                </a:solidFill>
              </a:rPr>
              <a:t>UNIVERSAL DONORS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PREGNANCY</a:t>
            </a:r>
            <a:r>
              <a:rPr lang="en-US" sz="2400" dirty="0" smtClean="0"/>
              <a:t> , IF MOTHER GROUP IS O AND THE BABY GROUP IS A OR B, THE CHANCES OF ABO HEMOLYTIC DISEASE OF NEWBORN ARE MORE AS IgG ANTIBODIES CAN CROSS PLACENTA.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104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 BLOOD GROUP PROCEDURE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FORWARD TYPING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REVERSE TYPING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D2A3-876D-4F02-9E3C-091A89DD6F44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UNNKNOWN TEST CELLS ARE ANTIGEN TYPED AGAINST POTENT AND SPECIFIC ANTI A  AND ANTI B.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UNKNOWN SERUM IS TESTED AGAINST KNOWN GROUP A AND GROUP B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FORWARD TYPING AND REVERSE TYPING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6893-92D2-4E44-8920-30F30F90E88A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071706208"/>
              </p:ext>
            </p:extLst>
          </p:nvPr>
        </p:nvGraphicFramePr>
        <p:xfrm>
          <a:off x="304800" y="1295400"/>
          <a:ext cx="8610601" cy="4724399"/>
        </p:xfrm>
        <a:graphic>
          <a:graphicData uri="http://schemas.openxmlformats.org/drawingml/2006/table">
            <a:tbl>
              <a:tblPr/>
              <a:tblGrid>
                <a:gridCol w="1615931"/>
                <a:gridCol w="1477422"/>
                <a:gridCol w="2562404"/>
                <a:gridCol w="1477422"/>
                <a:gridCol w="1477422"/>
              </a:tblGrid>
              <a:tr h="13498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FORWARD TYPING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 INTERPRITATION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REVERSE TYPING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 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 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A1 CELLS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CELLS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++++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++++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++++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++++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++++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++++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++++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++++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96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 BLOOD GROUP REAGENT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ANTIBODY REAGENT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 CELL REAGENT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SUPPLIMENTARY REAGENT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FA13-9538-4589-8D39-66AA82FE6AD3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1.ABO ANTIBODY REAGENT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MONOCLONAL REAGENT FOR ABO GROUPING i.e. anti A, anti B and anti AB have significant advantages over earlier traditional polyclonal reagents in terms of</a:t>
            </a:r>
          </a:p>
          <a:p>
            <a:r>
              <a:rPr lang="en-US" dirty="0" smtClean="0"/>
              <a:t>SPECIFICITY</a:t>
            </a:r>
          </a:p>
          <a:p>
            <a:r>
              <a:rPr lang="en-US" dirty="0" smtClean="0"/>
              <a:t>POTENCY</a:t>
            </a:r>
          </a:p>
          <a:p>
            <a:r>
              <a:rPr lang="en-US" dirty="0" smtClean="0"/>
              <a:t>BATCH TO BATCH CONSISTENCY</a:t>
            </a:r>
          </a:p>
          <a:p>
            <a:r>
              <a:rPr lang="en-US" dirty="0" smtClean="0"/>
              <a:t>ABSENCE OF NON SPECIFIC ANTIBODIES</a:t>
            </a:r>
          </a:p>
          <a:p>
            <a:r>
              <a:rPr lang="en-US" dirty="0" smtClean="0"/>
              <a:t>FREE FROM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2.RED CELL REAGENT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POOLED A cells , B cells and O cells</a:t>
            </a:r>
          </a:p>
          <a:p>
            <a:r>
              <a:rPr lang="en-US" dirty="0" smtClean="0"/>
              <a:t>Cells need to be washed in saline to remove serum, plasma and hemolysed cells small clots </a:t>
            </a:r>
            <a:r>
              <a:rPr lang="en-US" dirty="0" smtClean="0">
                <a:sym typeface="Wingdings" pitchFamily="2" charset="2"/>
              </a:rPr>
              <a:t>may leads to false positive reactions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Super nantant of the last wash should be clear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2-4 % cell suspension for tube and microplate method</a:t>
            </a:r>
          </a:p>
          <a:p>
            <a:r>
              <a:rPr lang="en-US" dirty="0" smtClean="0">
                <a:sym typeface="Wingdings" pitchFamily="2" charset="2"/>
              </a:rPr>
              <a:t>30-40% cell suspension for slide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19096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group O cells in serum grouping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To detect antibodies other than anti A or anti B in some donors.</a:t>
            </a:r>
          </a:p>
          <a:p>
            <a:r>
              <a:rPr lang="en-US" dirty="0" smtClean="0"/>
              <a:t>These are not naturally occurring</a:t>
            </a:r>
          </a:p>
          <a:p>
            <a:r>
              <a:rPr lang="en-US" dirty="0" smtClean="0"/>
              <a:t>And called </a:t>
            </a:r>
            <a:r>
              <a:rPr lang="en-US" dirty="0" smtClean="0">
                <a:solidFill>
                  <a:srgbClr val="FF0000"/>
                </a:solidFill>
              </a:rPr>
              <a:t>IRREGULAR ANTIBODIES.</a:t>
            </a:r>
          </a:p>
          <a:p>
            <a:r>
              <a:rPr lang="en-US" dirty="0" smtClean="0"/>
              <a:t>They occur due to immunization either by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Transfusion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pregnancy</a:t>
            </a:r>
          </a:p>
        </p:txBody>
      </p:sp>
    </p:spTree>
    <p:extLst>
      <p:ext uri="{BB962C8B-B14F-4D97-AF65-F5344CB8AC3E}">
        <p14:creationId xmlns:p14="http://schemas.microsoft.com/office/powerpoint/2010/main" xmlns="" val="31098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3.SUPPLIMENTARY REAGENT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suspected blood group</a:t>
            </a:r>
          </a:p>
          <a:p>
            <a:r>
              <a:rPr lang="en-US" dirty="0" smtClean="0"/>
              <a:t>The main supplementary used in ABO grouping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Anti A1 lectin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Anti 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Anti A1 lectin produced from seeds of </a:t>
            </a:r>
            <a:r>
              <a:rPr lang="en-US" dirty="0" smtClean="0">
                <a:solidFill>
                  <a:srgbClr val="FF0000"/>
                </a:solidFill>
              </a:rPr>
              <a:t>dolichus biflorus  r</a:t>
            </a:r>
            <a:r>
              <a:rPr lang="en-US" dirty="0" smtClean="0"/>
              <a:t>eact strongly only with A1 individual.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Anti H reacts selectively with ABO group according to H substance.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Group O individual which contain only H react strongly with anti H, while A1B contains very little H and thus react very weakly or negatively with anti H.)</a:t>
            </a:r>
          </a:p>
        </p:txBody>
      </p:sp>
    </p:spTree>
    <p:extLst>
      <p:ext uri="{BB962C8B-B14F-4D97-AF65-F5344CB8AC3E}">
        <p14:creationId xmlns:p14="http://schemas.microsoft.com/office/powerpoint/2010/main" xmlns="" val="9956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ABO BLOOD GROUPING PROCEDURES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99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 BLOOD GROUPING PROCEDURES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861857089"/>
              </p:ext>
            </p:extLst>
          </p:nvPr>
        </p:nvGraphicFramePr>
        <p:xfrm>
          <a:off x="304800" y="1447800"/>
          <a:ext cx="70104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0400"/>
              </a:tblGrid>
              <a:tr h="8686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SLIDE OR TILE</a:t>
                      </a:r>
                      <a:r>
                        <a:rPr lang="en-US" sz="2800" baseline="0" dirty="0" smtClean="0"/>
                        <a:t> METHOD</a:t>
                      </a:r>
                      <a:endParaRPr lang="en-US" sz="2800" b="0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TUBE METHOD</a:t>
                      </a:r>
                      <a:endParaRPr lang="en-US" sz="2800" b="0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MICROPLATE</a:t>
                      </a:r>
                      <a:r>
                        <a:rPr lang="en-US" sz="2800" baseline="0" dirty="0" smtClean="0"/>
                        <a:t> METHOD</a:t>
                      </a:r>
                      <a:endParaRPr lang="en-US" sz="2800" b="0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I.D.</a:t>
                      </a:r>
                      <a:r>
                        <a:rPr lang="en-US" sz="2800" baseline="0" dirty="0" smtClean="0"/>
                        <a:t> MICROTYPING SYSTEM(Diamed/Bioview)</a:t>
                      </a:r>
                      <a:endParaRPr lang="en-US" sz="2800" b="0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AUTOMATION</a:t>
                      </a:r>
                      <a:r>
                        <a:rPr lang="en-US" sz="2800" baseline="0" dirty="0" smtClean="0"/>
                        <a:t> OR SEMI – AUTOMATIC INSTRUMENTATION</a:t>
                      </a:r>
                      <a:endParaRPr lang="en-US" sz="2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3F23-579B-47ED-BC7A-81BAC39C923A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LANDSTEINER CONCLUDED FROM HIS OBSERVATION THAT: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INDIVIDUALS WHO LACK THE ANTIGENS OF ABO SYSTEM, HAVE CORRESPONDING ANTIBODY IN THEIR SERUM.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ANTIBODIES OF ABO SYSTEM  ARE USUALLY ’’NATURALLY OCCURING’’ </a:t>
            </a:r>
            <a:r>
              <a:rPr lang="en-US" sz="2400" dirty="0" smtClean="0">
                <a:solidFill>
                  <a:srgbClr val="FF0000"/>
                </a:solidFill>
              </a:rPr>
              <a:t>Ig M TYPE</a:t>
            </a:r>
            <a:r>
              <a:rPr lang="en-US" sz="2400" dirty="0" smtClean="0"/>
              <a:t>.  THESE ARE CAPABLE OF CAUSING INTRAVASCULAR HEMOLYSIS IN PATIENTS,IF TRANSFUSED WITH INCOMPATIBLE BLOOD.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THUS AN ERROR IN ABO GROUPING OF 	DONOR OR RECIPIENT CAN BE FATAL.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142744085"/>
              </p:ext>
            </p:extLst>
          </p:nvPr>
        </p:nvGraphicFramePr>
        <p:xfrm>
          <a:off x="457200" y="304800"/>
          <a:ext cx="822960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377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1.SLIDE </a:t>
            </a:r>
            <a:r>
              <a:rPr lang="en-US" dirty="0"/>
              <a:t>OR TILE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 smtClean="0"/>
              <a:t>MATERIALS: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Glass slide / white tile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Test serum/ reagent antibody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Reagent/ test red cells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Applicator sticks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sz="1900" dirty="0" smtClean="0"/>
          </a:p>
          <a:p>
            <a:pPr>
              <a:buFont typeface="Arial" pitchFamily="34" charset="0"/>
              <a:buChar char="•"/>
            </a:pPr>
            <a:endParaRPr lang="en-US" sz="1900" dirty="0"/>
          </a:p>
          <a:p>
            <a:pPr>
              <a:buFont typeface="Arial" pitchFamily="34" charset="0"/>
              <a:buChar char="•"/>
            </a:pPr>
            <a:endParaRPr lang="en-US" sz="19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THUS ALL SLIDE TESTS SHOULD BE CONFIRMED EITHER BY TUBE / MICROPLATE METHOD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2993873"/>
              </p:ext>
            </p:extLst>
          </p:nvPr>
        </p:nvGraphicFramePr>
        <p:xfrm>
          <a:off x="457200" y="2819400"/>
          <a:ext cx="7924800" cy="243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876800"/>
              </a:tblGrid>
              <a:tr h="424455">
                <a:tc>
                  <a:txBody>
                    <a:bodyPr/>
                    <a:lstStyle/>
                    <a:p>
                      <a:r>
                        <a:rPr lang="en-US" dirty="0" smtClean="0"/>
                        <a:t>++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- POINTS</a:t>
                      </a:r>
                      <a:endParaRPr lang="en-US" dirty="0"/>
                    </a:p>
                  </a:txBody>
                  <a:tcPr/>
                </a:tc>
              </a:tr>
              <a:tr h="198854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USED  FOR EMERGENCY/ OUTDOOR CAMP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TIME CONSUMING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INSENSITIVE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THUS NOT RELIABLE FOR</a:t>
                      </a:r>
                      <a:r>
                        <a:rPr lang="en-US" baseline="0" dirty="0" smtClean="0"/>
                        <a:t> WEAK ANTIGENS IN FORWARD GROUP AND LOW TITRE ANTIBODIES IN REVERSE GROUPING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DRYING EFFECT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64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METHOD(SLIDE / TILE)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907745042"/>
              </p:ext>
            </p:extLst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305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805487" cy="434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69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2.TUBE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03560327"/>
              </p:ext>
            </p:extLst>
          </p:nvPr>
        </p:nvGraphicFramePr>
        <p:xfrm>
          <a:off x="457200" y="1219200"/>
          <a:ext cx="8229600" cy="155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IT ALLOWS FOR LONGER INCUBATION WITHOUT ANY DRYING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IT CAN BE CENTRIFUGED TO INHANCE ANTIGEN ANTIBODY</a:t>
                      </a:r>
                      <a:r>
                        <a:rPr lang="en-US" baseline="0" dirty="0" smtClean="0"/>
                        <a:t>  REACTION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427958513"/>
              </p:ext>
            </p:extLst>
          </p:nvPr>
        </p:nvGraphicFramePr>
        <p:xfrm>
          <a:off x="381000" y="3124200"/>
          <a:ext cx="80772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47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1.IMMEDIATE SPIN TECHNIQUE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BETTER FOR RAPID ABO GROUPING THAN SLIDE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MATERIAL: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75X12 MM TUBE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TEST SERUM / REAGENT ANTISERA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TEST RED CELLS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70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METHOD(IMMEDIATE SPIN-TUBE)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179420099"/>
              </p:ext>
            </p:extLst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22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5181600" cy="496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50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2.SALINE ROOM TEMPERATURE TECHNIQUE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FORWARD TYPING/CELL TYPING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n-US" dirty="0"/>
              <a:t>METHOD: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dirty="0" smtClean="0"/>
              <a:t>MATERIAL: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PRECIPITIN TUBES 50X7 mm / 75x12mm tubes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TEST RED CELLS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44441494"/>
              </p:ext>
            </p:extLst>
          </p:nvPr>
        </p:nvGraphicFramePr>
        <p:xfrm>
          <a:off x="4343400" y="1447800"/>
          <a:ext cx="464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561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REVERSE GROUPING  /  SERUM GROUPING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6893-92D2-4E44-8920-30F30F90E88A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SIMILAR TUBE TECHNIQUE TO TEST DONORS / PATIENTS SERUM WITH 3-4 % POOLED CELL SUSPENSION OF GROUP A cells. B cells and O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9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 descr="C:\Users\Devesh\Desktop\kuntal blood bank\AB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01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0398020"/>
              </p:ext>
            </p:extLst>
          </p:nvPr>
        </p:nvGraphicFramePr>
        <p:xfrm>
          <a:off x="533400" y="3733800"/>
          <a:ext cx="8077200" cy="2834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7824"/>
                <a:gridCol w="1662953"/>
                <a:gridCol w="1742141"/>
                <a:gridCol w="1662953"/>
                <a:gridCol w="1821329"/>
              </a:tblGrid>
              <a:tr h="2209800">
                <a:tc>
                  <a:txBody>
                    <a:bodyPr/>
                    <a:lstStyle/>
                    <a:p>
                      <a:r>
                        <a:rPr lang="en-US" dirty="0" smtClean="0"/>
                        <a:t>BLOOD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A:</a:t>
                      </a:r>
                    </a:p>
                    <a:p>
                      <a:r>
                        <a:rPr lang="en-US" dirty="0" smtClean="0"/>
                        <a:t>RBC with type</a:t>
                      </a:r>
                      <a:r>
                        <a:rPr lang="en-US" baseline="0" dirty="0" smtClean="0"/>
                        <a:t> A surface antigens and plasma with anti- B antibodies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B:</a:t>
                      </a:r>
                    </a:p>
                    <a:p>
                      <a:r>
                        <a:rPr lang="en-US" dirty="0" smtClean="0"/>
                        <a:t>RBC with type</a:t>
                      </a:r>
                      <a:r>
                        <a:rPr lang="en-US" baseline="0" dirty="0" smtClean="0"/>
                        <a:t> B surface antigens and plasma with anti- A antibodies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AB:</a:t>
                      </a:r>
                    </a:p>
                    <a:p>
                      <a:r>
                        <a:rPr lang="en-US" dirty="0" smtClean="0"/>
                        <a:t>RBC with type</a:t>
                      </a:r>
                      <a:r>
                        <a:rPr lang="en-US" baseline="0" dirty="0" smtClean="0"/>
                        <a:t> A and B surface antigens and plasma with neither anti-A and anti- B antibodies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O:</a:t>
                      </a:r>
                    </a:p>
                    <a:p>
                      <a:r>
                        <a:rPr lang="en-US" dirty="0" smtClean="0"/>
                        <a:t>RBC with neither type</a:t>
                      </a:r>
                      <a:r>
                        <a:rPr lang="en-US" baseline="0" dirty="0" smtClean="0"/>
                        <a:t> A nor B surface antigens and plasma with both anti-A and anti- B antibodies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10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3.MOCROPLATE METHOD FOR ABO GROUPING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Ideal for testing large numbers of blood samples and this is rapidly replacing test tube method in many labs </a:t>
            </a:r>
          </a:p>
          <a:p>
            <a:r>
              <a:rPr lang="en-US" dirty="0" smtClean="0"/>
              <a:t>Cost effective and saves time</a:t>
            </a:r>
          </a:p>
          <a:p>
            <a:endParaRPr lang="en-US" dirty="0"/>
          </a:p>
          <a:p>
            <a:r>
              <a:rPr lang="en-US" dirty="0" smtClean="0"/>
              <a:t>Micro plates are polysterene plates having 96 small wells which can hold 200 – 300 micro litres of reagents</a:t>
            </a:r>
          </a:p>
          <a:p>
            <a:endParaRPr lang="en-US" dirty="0"/>
          </a:p>
          <a:p>
            <a:r>
              <a:rPr lang="en-US" dirty="0" smtClean="0"/>
              <a:t>The wells are either V type, flat bottom or U type</a:t>
            </a:r>
          </a:p>
          <a:p>
            <a:endParaRPr lang="en-US" dirty="0"/>
          </a:p>
          <a:p>
            <a:r>
              <a:rPr lang="en-US" dirty="0" smtClean="0"/>
              <a:t>U type well is used for blood serology , because the results can be read easily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7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96 well microplate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781800" cy="486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15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7720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microplates are intended to be disposable however they  can be reused </a:t>
            </a:r>
            <a:r>
              <a:rPr lang="en-US" dirty="0"/>
              <a:t>a</a:t>
            </a:r>
            <a:r>
              <a:rPr lang="en-US" dirty="0" smtClean="0"/>
              <a:t>fter cleaning them properly.</a:t>
            </a:r>
          </a:p>
          <a:p>
            <a:endParaRPr lang="en-US" dirty="0"/>
          </a:p>
          <a:p>
            <a:r>
              <a:rPr lang="en-US" sz="2000" dirty="0" smtClean="0"/>
              <a:t>MATERIAL: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microplates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reagent or test serum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reagent or test red cells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660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METHOD(MICRPLATE)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604285495"/>
              </p:ext>
            </p:extLst>
          </p:nvPr>
        </p:nvGraphicFramePr>
        <p:xfrm>
          <a:off x="457200" y="12192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6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CONT..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937985408"/>
              </p:ext>
            </p:extLst>
          </p:nvPr>
        </p:nvGraphicFramePr>
        <p:xfrm>
          <a:off x="457200" y="1676400"/>
          <a:ext cx="830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962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OF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IMPORTANAT TO KNOW THE STRENGTH OF REACTION.</a:t>
            </a:r>
          </a:p>
          <a:p>
            <a:r>
              <a:rPr lang="en-US" dirty="0" smtClean="0"/>
              <a:t>i.e.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++++ : 	complete agglutination of all cells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+++   :	majority of cells agglutinated with some free cells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++   :	many fairly large clumps with many free cells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+    :	fine granular appearance visually but definite small 		clumps per low power field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-ve  : 	no agglutination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4194-AB64-428C-BA8F-10AD8C816988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of reaction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1"/>
            <a:ext cx="81105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692134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39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4.I.D. MICROTYPING SYSTEM(DIAMED/BIOVIEW) FOR GROUPING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PRINCIPLE: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MICROTUBES IN THE FORM OF CARDS, FILLED WITH </a:t>
            </a:r>
            <a:r>
              <a:rPr lang="en-US" dirty="0" smtClean="0">
                <a:solidFill>
                  <a:srgbClr val="FF0000"/>
                </a:solidFill>
              </a:rPr>
              <a:t>BUFFERED DEXTRAN GEL </a:t>
            </a:r>
            <a:r>
              <a:rPr lang="en-US" dirty="0" smtClean="0"/>
              <a:t>ARE USED WHICH MAY BE NATURAL OR IMPREGNATED WITH ANTISERA.</a:t>
            </a:r>
          </a:p>
          <a:p>
            <a:pPr marL="0" indent="0">
              <a:buNone/>
            </a:pP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REACTION THE RED CELLS PASS THROUGH THE GEL UPON CENTRIFUGATION </a:t>
            </a:r>
          </a:p>
          <a:p>
            <a:pPr marL="0" indent="0">
              <a:buNone/>
            </a:pPr>
            <a:r>
              <a:rPr lang="en-US" dirty="0" smtClean="0"/>
              <a:t>WHERE AS IN </a:t>
            </a:r>
            <a:r>
              <a:rPr lang="en-US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/>
              <a:t> REACTION THE AGGLUTINATED RED CELLS ARE TRAPPED ON TOP OF THE GEL OR SUSPENDED WHITHIN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74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9144000" cy="5394960"/>
          </a:xfrm>
        </p:spPr>
        <p:txBody>
          <a:bodyPr numCol="2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of the main advantage is that microtubes are combined on the top of the test card</a:t>
            </a:r>
            <a:r>
              <a:rPr lang="en-US" dirty="0" smtClean="0">
                <a:sym typeface="Wingdings" pitchFamily="2" charset="2"/>
              </a:rPr>
              <a:t> facilitates and simplifies labeling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Errors are avoided and safety is increased in antigen typing there is no need to indicate the specificity of the test reagents enclosed in the gel as they are already pre labeled.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Clean work place(sample tubes and typing cards)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One of the outstanding feature is the versatility of the system. Reverse group is good example. It contains three tubes with neutral gel and three tubes with coombs gel.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the results can be easily documented by making photocopies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The reaction pattern are stable for hours or even for few days if the cards are closed with a tape and kept in refrigerator.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Clear cut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Typing cards allow automation positive sample identification is easy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Cells never need to be washed0.8% cell suspension is prepared and pipetted </a:t>
            </a:r>
            <a:r>
              <a:rPr lang="en-US" dirty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nto gel  centrifugation reading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25047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GENETICS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FOLLOWS THE </a:t>
            </a:r>
            <a:r>
              <a:rPr lang="en-US" dirty="0" smtClean="0">
                <a:solidFill>
                  <a:srgbClr val="FF0000"/>
                </a:solidFill>
              </a:rPr>
              <a:t>MEDELIAN LOWS OF INHERITENCE</a:t>
            </a:r>
          </a:p>
          <a:p>
            <a:r>
              <a:rPr lang="en-US" dirty="0" smtClean="0"/>
              <a:t>THE LOCUS OF ABO GENE IS ON </a:t>
            </a:r>
            <a:r>
              <a:rPr lang="en-US" dirty="0" smtClean="0">
                <a:solidFill>
                  <a:srgbClr val="FF0000"/>
                </a:solidFill>
              </a:rPr>
              <a:t>CHROMOSOME 9 </a:t>
            </a:r>
            <a:r>
              <a:rPr lang="en-US" dirty="0" smtClean="0"/>
              <a:t>WHICH IS OCCUPIED BY ONE OF THE 3 MAJOR ALLELIC GENES i.e. A,B OR 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PARENTS: 		AO			BO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CHILD:	AB		AO	BO		OO</a:t>
            </a:r>
          </a:p>
          <a:p>
            <a:pPr marL="0" indent="0">
              <a:buNone/>
            </a:pPr>
            <a:r>
              <a:rPr lang="en-US" dirty="0" smtClean="0"/>
              <a:t>	(FAMILY TREE OF ABO BLOOD GROUP SYSTEM)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743200" y="3886200"/>
            <a:ext cx="6858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3886200"/>
            <a:ext cx="685800" cy="104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10200" y="3886200"/>
            <a:ext cx="6858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3886200"/>
            <a:ext cx="7620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81400" y="3839441"/>
            <a:ext cx="1562100" cy="1084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1900" y="3792682"/>
            <a:ext cx="3390900" cy="1236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895600" y="3657600"/>
            <a:ext cx="3048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383232" y="3792682"/>
            <a:ext cx="1560368" cy="1236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7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WIDELY ACCEPTED BECAUSE….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EASY TO USE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SIMPLE METHOD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PROVIES EASY READABLE AGGLUTINATION REACTION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AVAILABLE TO PERFORM BLOOD GROUP SEROLOGY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VERY USEFULL FOR ANTIBODY SCREENING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AVILABLE FOR PRE TRANSFUSION CROSS MATCH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HAS THE POTENTIAL TO BE AUTOMATED</a:t>
            </a:r>
          </a:p>
        </p:txBody>
      </p:sp>
    </p:spTree>
    <p:extLst>
      <p:ext uri="{BB962C8B-B14F-4D97-AF65-F5344CB8AC3E}">
        <p14:creationId xmlns:p14="http://schemas.microsoft.com/office/powerpoint/2010/main" xmlns="" val="39504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MOLECULAR BLOOD GROUP / GENOTYPING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exact genotype of various blood group system is now known, owing to the HUMAN GENOME PROJECT</a:t>
            </a:r>
          </a:p>
          <a:p>
            <a:r>
              <a:rPr lang="en-US" dirty="0" smtClean="0"/>
              <a:t>Suitable techniques for genotyping of ABO,Kell, Duffy,kidd, MN and Ss have been used.</a:t>
            </a:r>
          </a:p>
          <a:p>
            <a:r>
              <a:rPr lang="en-US" dirty="0" smtClean="0"/>
              <a:t>ADVANTAGES: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highly sensitive technique which identifies signals that are weak and may even be missed during serology.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Highly specific , which identifies all clinically relevant signals that may not be separated by antibodies.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molecular blood grouping techniques aid in solving several controversial issues about blood group genetics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Cost effective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Allows creation of blood group databases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adverse ethical / legal issues involved in this technique.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0B2F-EAEB-4260-B0BD-BBD033723D7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UNIVERSAL RBC	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608F-B241-4290-9A0D-36B7FB066DEB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>
                <a:solidFill>
                  <a:srgbClr val="464653"/>
                </a:solidFill>
              </a:rPr>
              <a:pPr/>
              <a:t>17-Apr-14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53"/>
                </a:solidFill>
              </a:rPr>
              <a:t>ABO BLOOD GROUP SYSTEM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53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ABO antigen typing still remains the critical step in RBC transfusion , necessary because of the presence of preexisting antibodies to A and B antigens. Elimination of this need for typing, by the creation  of a universal RBC for transfusion.</a:t>
            </a:r>
            <a:r>
              <a:rPr lang="en-US" dirty="0" smtClean="0">
                <a:sym typeface="Wingdings" pitchFamily="2" charset="2"/>
              </a:rPr>
              <a:t>would  ring about a revolution in blood banking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Transfusion induced fatalities can </a:t>
            </a:r>
            <a:r>
              <a:rPr lang="en-US" dirty="0" smtClean="0"/>
              <a:t> be eliminated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universal shortage of all parts of blood including India. Group O RBCs contain neither A nor B antigens , so can be transfused safely….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66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APPROACHES FOR MAKING UNIVERSAL BLOOD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First approach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Second-Sheath </a:t>
            </a:r>
            <a:r>
              <a:rPr lang="en-US" dirty="0">
                <a:solidFill>
                  <a:srgbClr val="FF0000"/>
                </a:solidFill>
              </a:rPr>
              <a:t>cells-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>
                <a:solidFill>
                  <a:srgbClr val="464653"/>
                </a:solidFill>
              </a:rPr>
              <a:pPr/>
              <a:t>17-Apr-14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53"/>
                </a:solidFill>
              </a:rPr>
              <a:t>ABO BLOOD GROUP SYSTEM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54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involves removal of A and /or B antigens</a:t>
            </a:r>
          </a:p>
          <a:p>
            <a:pPr marL="0" indent="0">
              <a:buNone/>
            </a:pPr>
            <a:r>
              <a:rPr lang="en-US" b="1" dirty="0" smtClean="0"/>
              <a:t>ECO-(enzymatically converted) </a:t>
            </a:r>
            <a:r>
              <a:rPr lang="en-US" b="1" dirty="0"/>
              <a:t>group O cell</a:t>
            </a:r>
            <a:r>
              <a:rPr lang="en-US" dirty="0"/>
              <a:t>s-done by converting or degrading A and B antigens enzymatically or non enzymatically to O grp.</a:t>
            </a:r>
          </a:p>
          <a:p>
            <a:pPr marL="0" indent="0">
              <a:buNone/>
            </a:pPr>
            <a:r>
              <a:rPr lang="en-US" b="1" dirty="0"/>
              <a:t>Application:</a:t>
            </a:r>
            <a:r>
              <a:rPr lang="en-US" dirty="0"/>
              <a:t>-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not </a:t>
            </a:r>
            <a:r>
              <a:rPr lang="en-US" dirty="0"/>
              <a:t>economically viable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biochemical complexity of A cells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difficult </a:t>
            </a:r>
            <a:r>
              <a:rPr lang="en-US" dirty="0">
                <a:sym typeface="Wingdings" pitchFamily="2" charset="2"/>
              </a:rPr>
              <a:t>practically to convert A to O.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95800" y="2133600"/>
            <a:ext cx="41910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masking </a:t>
            </a:r>
            <a:r>
              <a:rPr lang="en-US" dirty="0"/>
              <a:t>of RBC antigens using polyethylene glycol (PEG)</a:t>
            </a:r>
          </a:p>
          <a:p>
            <a:r>
              <a:rPr lang="en-US" b="1" dirty="0"/>
              <a:t>Adv: </a:t>
            </a:r>
            <a:r>
              <a:rPr lang="en-US" dirty="0"/>
              <a:t> -significantly reduce the </a:t>
            </a:r>
            <a:r>
              <a:rPr lang="en-US" dirty="0" smtClean="0"/>
              <a:t>Ab-mediated agglutination of </a:t>
            </a:r>
            <a:r>
              <a:rPr lang="en-US" dirty="0"/>
              <a:t>the PEG RBCs </a:t>
            </a:r>
            <a:r>
              <a:rPr lang="en-US" dirty="0" smtClean="0">
                <a:sym typeface="Wingdings" pitchFamily="2" charset="2"/>
              </a:rPr>
              <a:t>only </a:t>
            </a:r>
            <a:r>
              <a:rPr lang="en-US" dirty="0">
                <a:sym typeface="Wingdings" pitchFamily="2" charset="2"/>
              </a:rPr>
              <a:t>theoretically </a:t>
            </a:r>
            <a:r>
              <a:rPr lang="en-US" dirty="0" smtClean="0">
                <a:sym typeface="Wingdings" pitchFamily="2" charset="2"/>
              </a:rPr>
              <a:t>possible</a:t>
            </a:r>
          </a:p>
          <a:p>
            <a:r>
              <a:rPr lang="en-US" dirty="0" smtClean="0">
                <a:sym typeface="Wingdings" pitchFamily="2" charset="2"/>
              </a:rPr>
              <a:t>Used for any patient-who needs chronically transfusion</a:t>
            </a:r>
          </a:p>
          <a:p>
            <a:r>
              <a:rPr lang="en-US" b="1" dirty="0" smtClean="0">
                <a:sym typeface="Wingdings" pitchFamily="2" charset="2"/>
              </a:rPr>
              <a:t>Disadv.</a:t>
            </a:r>
            <a:r>
              <a:rPr lang="en-US" dirty="0" smtClean="0">
                <a:sym typeface="Wingdings" pitchFamily="2" charset="2"/>
              </a:rPr>
              <a:t>: in vitro serological problem</a:t>
            </a:r>
          </a:p>
          <a:p>
            <a:r>
              <a:rPr lang="en-US" dirty="0" smtClean="0">
                <a:sym typeface="Wingdings" pitchFamily="2" charset="2"/>
              </a:rPr>
              <a:t>Redused in vivo survival</a:t>
            </a:r>
          </a:p>
          <a:p>
            <a:r>
              <a:rPr lang="en-US" dirty="0" smtClean="0">
                <a:sym typeface="Wingdings" pitchFamily="2" charset="2"/>
              </a:rPr>
              <a:t>Immunogenic in animal/human</a:t>
            </a:r>
          </a:p>
        </p:txBody>
      </p:sp>
    </p:spTree>
    <p:extLst>
      <p:ext uri="{BB962C8B-B14F-4D97-AF65-F5344CB8AC3E}">
        <p14:creationId xmlns:p14="http://schemas.microsoft.com/office/powerpoint/2010/main" xmlns="" val="30279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ABO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IMPROPER IDENTIFICATION OF SPECIMEN</a:t>
            </a:r>
          </a:p>
          <a:p>
            <a:r>
              <a:rPr lang="en-US" dirty="0" smtClean="0"/>
              <a:t>IMPROPER TECHNIQUES:</a:t>
            </a:r>
          </a:p>
          <a:p>
            <a:pPr marL="0" indent="0">
              <a:buNone/>
            </a:pPr>
            <a:r>
              <a:rPr lang="en-US" dirty="0" smtClean="0"/>
              <a:t>Failure to add proper reagents/incorrect cell to serum ratio/failure to identify hemolysis/high ambient temperature in lab/incorrect reading or interpretation</a:t>
            </a:r>
          </a:p>
          <a:p>
            <a:r>
              <a:rPr lang="en-US" dirty="0" smtClean="0"/>
              <a:t>FAILURE OF EQUIPMENT</a:t>
            </a:r>
          </a:p>
          <a:p>
            <a:pPr marL="0" indent="0">
              <a:buNone/>
            </a:pPr>
            <a:r>
              <a:rPr lang="en-US" dirty="0" smtClean="0"/>
              <a:t>Improper centrifuge calibration-over/under centrifugation</a:t>
            </a:r>
          </a:p>
          <a:p>
            <a:r>
              <a:rPr lang="en-US" dirty="0" smtClean="0"/>
              <a:t>POORLY STANDARDIZED OR STORAGE REAGENTS</a:t>
            </a:r>
          </a:p>
          <a:p>
            <a:r>
              <a:rPr lang="en-US" dirty="0" smtClean="0"/>
              <a:t>PATIENT PROBLEMS(cont…)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7C9D-3660-4C53-AA9C-B55BFF7F7EDD}" type="datetime5">
              <a:rPr lang="en-US" smtClean="0">
                <a:solidFill>
                  <a:srgbClr val="464653"/>
                </a:solidFill>
              </a:rPr>
              <a:pPr/>
              <a:t>17-Apr-14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464653"/>
                </a:solidFill>
              </a:rPr>
              <a:pPr/>
              <a:t>55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53"/>
                </a:solidFill>
              </a:rPr>
              <a:t>ABO BLOOD GROUP SYSTEM</a:t>
            </a:r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0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RELATED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220200" cy="5090160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smtClean="0"/>
              <a:t>patient </a:t>
            </a:r>
            <a:r>
              <a:rPr lang="en-US" u="sng" dirty="0" smtClean="0"/>
              <a:t>may fail to express </a:t>
            </a:r>
            <a:r>
              <a:rPr lang="en-US" dirty="0" smtClean="0"/>
              <a:t>abo antigen on red cells</a:t>
            </a:r>
          </a:p>
          <a:p>
            <a:r>
              <a:rPr lang="en-US" dirty="0" smtClean="0"/>
              <a:t>Age(new born/old age)</a:t>
            </a:r>
          </a:p>
          <a:p>
            <a:r>
              <a:rPr lang="en-US" dirty="0" smtClean="0"/>
              <a:t>Disease state: leukaemia , lymphoma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</a:t>
            </a:r>
            <a:r>
              <a:rPr lang="en-US" u="sng" dirty="0" smtClean="0"/>
              <a:t>acquired B antigen</a:t>
            </a:r>
            <a:r>
              <a:rPr lang="en-US" dirty="0" smtClean="0"/>
              <a:t> occur in :</a:t>
            </a:r>
          </a:p>
          <a:p>
            <a:r>
              <a:rPr lang="en-US" dirty="0" smtClean="0"/>
              <a:t>Infection(gram negative septisemia)</a:t>
            </a:r>
          </a:p>
          <a:p>
            <a:r>
              <a:rPr lang="en-US" dirty="0" smtClean="0"/>
              <a:t>Carcinoma colon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 . </a:t>
            </a:r>
            <a:r>
              <a:rPr lang="en-US" u="sng" dirty="0" smtClean="0"/>
              <a:t>blood group chimera</a:t>
            </a:r>
            <a:r>
              <a:rPr lang="en-US" dirty="0" smtClean="0"/>
              <a:t>(i.e. an individual with two population of cells.) it can be :</a:t>
            </a:r>
          </a:p>
          <a:p>
            <a:r>
              <a:rPr lang="en-US" dirty="0" smtClean="0"/>
              <a:t>ARTIFICIAL: BM transplant/ transfusion of O blood to A or B individual</a:t>
            </a:r>
          </a:p>
          <a:p>
            <a:r>
              <a:rPr lang="en-US" dirty="0" smtClean="0"/>
              <a:t>PERMANENT: exchange of blood in twin’s inutero due to vascular anastomosis.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D. </a:t>
            </a:r>
            <a:r>
              <a:rPr lang="en-US" u="sng" dirty="0" smtClean="0"/>
              <a:t>Rouleaux formation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Patients when albumin/globulin ratio is abnormal or can also occur in cord blood samples due to whartons jelly  contamination.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E. </a:t>
            </a:r>
            <a:r>
              <a:rPr lang="en-US" u="sng" dirty="0" smtClean="0"/>
              <a:t>acquired</a:t>
            </a:r>
            <a:r>
              <a:rPr lang="en-US" dirty="0" smtClean="0"/>
              <a:t> antibodies:</a:t>
            </a:r>
          </a:p>
          <a:p>
            <a:r>
              <a:rPr lang="en-US" dirty="0" smtClean="0"/>
              <a:t>Anti A1 and A2 person</a:t>
            </a:r>
          </a:p>
          <a:p>
            <a:r>
              <a:rPr lang="en-US" dirty="0" smtClean="0"/>
              <a:t>Anti H in Bombay phenotype</a:t>
            </a:r>
          </a:p>
          <a:p>
            <a:r>
              <a:rPr lang="en-US" dirty="0" smtClean="0"/>
              <a:t>Cold auto antibodis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F. </a:t>
            </a:r>
            <a:r>
              <a:rPr lang="en-US" u="sng" dirty="0" smtClean="0"/>
              <a:t>Absence or weakening </a:t>
            </a:r>
            <a:r>
              <a:rPr lang="en-US" dirty="0" smtClean="0"/>
              <a:t>antibodies: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immunodeficiency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agammaglobunemia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. </a:t>
            </a:r>
            <a:r>
              <a:rPr lang="en-US" u="sng" dirty="0" smtClean="0"/>
              <a:t>Excessive</a:t>
            </a:r>
            <a:r>
              <a:rPr lang="en-US" dirty="0" smtClean="0"/>
              <a:t> A or B substance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3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RESOLVING DISCREPANCIES IN ABO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all labels and records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fresh sample of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patient’s record for history of transfusions , drug,	disease and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equipments  and reagents for quality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testing with new samples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A7A1-397F-4A0B-A25E-86FEB9373E3B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2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800600" cy="187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02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4598-436E-4BFE-A79A-AB9FF0CB9D8D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ABO BLOOD GROUP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BASIC PRECURSOR SUBSTANCE HAS SHORT CHAINS OF SUGAR(OLIGOSACCHARIDES)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TYPE 1 AND TYPE 2 CHAINS DIFFER IN THE MANNER IN WHICH THE TERMINAL GALACTOSE JOINS THE SUB-TERMINAL N-ACETYL GLUCOSAMINE. </a:t>
            </a:r>
          </a:p>
          <a:p>
            <a:endParaRPr lang="en-US" dirty="0" smtClean="0"/>
          </a:p>
          <a:p>
            <a:r>
              <a:rPr lang="en-US" dirty="0" smtClean="0"/>
              <a:t>IN THE TYPE 1 CHAIN THE CARBON 1 OF GALACTOSE IS LINKED TO CARBON 3 OF N – ACETYL GLUCOSAMINE(1-3) LINKAGE.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TYPE 2 CHAIN THE CARBON 1 OF GALACTOSE IS LINKED TO CARBON -4 OF N ACETYL GLUCOSAMINE(1-4) LINKAGE.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80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762001"/>
          <a:ext cx="9143999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452"/>
                <a:gridCol w="1428452"/>
                <a:gridCol w="2330633"/>
                <a:gridCol w="2127662"/>
                <a:gridCol w="1828800"/>
              </a:tblGrid>
              <a:tr h="8861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Name of author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TITLE OF STUDY &amp; DESIGN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AIM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OBJECTIVE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conclusion</a:t>
                      </a:r>
                      <a:endParaRPr lang="en-US" sz="1100" dirty="0"/>
                    </a:p>
                  </a:txBody>
                  <a:tcPr/>
                </a:tc>
              </a:tr>
              <a:tr h="4905013"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r>
                        <a:rPr lang="en-US" sz="1100" b="0" dirty="0" smtClean="0"/>
                        <a:t>Martin L. Olsson, </a:t>
                      </a:r>
                      <a:r>
                        <a:rPr lang="en-US" sz="1100" b="0" dirty="0" err="1" smtClean="0"/>
                        <a:t>Nidal</a:t>
                      </a:r>
                      <a:r>
                        <a:rPr lang="en-US" sz="1100" b="0" dirty="0" smtClean="0"/>
                        <a:t> M. </a:t>
                      </a:r>
                      <a:r>
                        <a:rPr lang="en-US" sz="1100" b="0" dirty="0" err="1" smtClean="0"/>
                        <a:t>Irshaid</a:t>
                      </a:r>
                      <a:r>
                        <a:rPr lang="en-US" sz="1100" b="0" dirty="0" smtClean="0"/>
                        <a:t>, </a:t>
                      </a:r>
                      <a:r>
                        <a:rPr lang="en-US" sz="1100" b="0" dirty="0" err="1" smtClean="0"/>
                        <a:t>Bahram</a:t>
                      </a:r>
                      <a:r>
                        <a:rPr lang="en-US" sz="1100" b="0" dirty="0" smtClean="0"/>
                        <a:t> </a:t>
                      </a:r>
                      <a:r>
                        <a:rPr lang="en-US" sz="1100" b="0" dirty="0" err="1" smtClean="0"/>
                        <a:t>Hosseini-Maaf</a:t>
                      </a:r>
                      <a:r>
                        <a:rPr lang="en-US" sz="1100" b="0" dirty="0" smtClean="0"/>
                        <a:t>, </a:t>
                      </a:r>
                      <a:r>
                        <a:rPr lang="en-US" sz="1100" b="0" dirty="0" err="1" smtClean="0"/>
                        <a:t>Åsa</a:t>
                      </a:r>
                      <a:r>
                        <a:rPr lang="en-US" sz="1100" b="0" dirty="0" smtClean="0"/>
                        <a:t> </a:t>
                      </a:r>
                      <a:r>
                        <a:rPr lang="en-US" sz="1100" b="0" dirty="0" err="1" smtClean="0"/>
                        <a:t>Hellberg</a:t>
                      </a:r>
                      <a:r>
                        <a:rPr lang="en-US" sz="1100" b="0" dirty="0" smtClean="0"/>
                        <a:t>, Marilyn K. Moulds, </a:t>
                      </a:r>
                      <a:r>
                        <a:rPr lang="en-US" sz="1100" b="0" dirty="0" err="1" smtClean="0"/>
                        <a:t>Hannele</a:t>
                      </a:r>
                      <a:r>
                        <a:rPr lang="en-US" sz="1100" b="0" dirty="0" smtClean="0"/>
                        <a:t> </a:t>
                      </a:r>
                      <a:r>
                        <a:rPr lang="en-US" sz="1100" b="0" dirty="0" err="1" smtClean="0"/>
                        <a:t>Sareneva</a:t>
                      </a:r>
                      <a:r>
                        <a:rPr lang="en-US" sz="1100" b="0" dirty="0" smtClean="0"/>
                        <a:t>, and M. Alan </a:t>
                      </a:r>
                      <a:r>
                        <a:rPr lang="en-US" sz="1100" b="0" dirty="0" err="1" smtClean="0"/>
                        <a:t>Cheste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kumimoji="0" lang="en-IN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Genomic analysis of clinical samples with serologic </a:t>
                      </a:r>
                      <a:r>
                        <a:rPr kumimoji="0" lang="en-IN" sz="11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</a:t>
                      </a:r>
                      <a:r>
                        <a:rPr kumimoji="0" lang="en-IN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blood grouping discrepancies: identification of 15 novel A and B subgroup alleles</a:t>
                      </a:r>
                    </a:p>
                    <a:p>
                      <a:endParaRPr lang="en-US" sz="1100" b="0" dirty="0" smtClean="0"/>
                    </a:p>
                    <a:p>
                      <a:r>
                        <a:rPr lang="en-US" sz="1100" b="0" dirty="0" smtClean="0"/>
                        <a:t>LEVEL 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Since the cloning in 1990 of complementary DNA corresponding to messenger RNA transcribed at the blood group </a:t>
                      </a:r>
                      <a:r>
                        <a:rPr kumimoji="0" lang="en-IN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locus, polymorphisms and phenotype-genotype correlations have been reported by several investigators. </a:t>
                      </a:r>
                      <a:r>
                        <a:rPr kumimoji="0" lang="en-IN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Exons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 and 7, constituting 77% of the gene, have been analyzed previously in samples with variant phenotypes but for many subgroups the molecular basis remains unknown. This study analyzed 324 blood samples involved in </a:t>
                      </a:r>
                      <a:r>
                        <a:rPr kumimoji="0" lang="en-IN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grouping discrepancies and determined their </a:t>
                      </a:r>
                      <a:r>
                        <a:rPr kumimoji="0" lang="en-IN" sz="11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genotype.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Samples from individuals found to have known subgroup alleles (n = 53), acquired </a:t>
                      </a:r>
                      <a:r>
                        <a:rPr kumimoji="0" lang="en-IN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phenotypes associated with different medical conditions (n = 65), probable </a:t>
                      </a:r>
                      <a:r>
                        <a:rPr kumimoji="0" lang="en-IN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chimerism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(n = 3), and common red blood cell phenotypes (n = 109) were evaluated by </a:t>
                      </a:r>
                      <a:r>
                        <a:rPr kumimoji="0" lang="en-IN" sz="11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</a:t>
                      </a:r>
                      <a:r>
                        <a:rPr kumimoji="0" lang="en-IN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genotype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screening only. Other samples (n = 94) from apparently healthy donors with weak expression of A or B antigens were considered potential subgroup samples without known molecular background. The full coding region (</a:t>
                      </a:r>
                      <a:r>
                        <a:rPr kumimoji="0" lang="en-IN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exons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1-7) and 2 proposed regulatory regions of the </a:t>
                      </a:r>
                      <a:r>
                        <a:rPr kumimoji="0" lang="en-IN" sz="11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gene were sequenced in selected A (n = 22) or B (n = 12) subgroup samples. 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full coding region (</a:t>
                      </a:r>
                      <a:r>
                        <a:rPr kumimoji="0" lang="en-IN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exons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1-7) and 2 proposed regulatory regions of the </a:t>
                      </a:r>
                      <a:r>
                        <a:rPr kumimoji="0" lang="en-IN" sz="11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gene were sequenced in selected A (n = 22) or B (n = 12) subgroup samples. Fifteen </a:t>
                      </a:r>
                      <a:r>
                        <a:rPr kumimoji="0" lang="en-IN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novel</a:t>
                      </a:r>
                      <a:r>
                        <a:rPr kumimoji="0" lang="en-IN" sz="11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subgroup alleles were identified, 2 of which are the first examples of mutations outside </a:t>
                      </a:r>
                      <a:r>
                        <a:rPr kumimoji="0" lang="en-IN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exon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 associated with weak subgroups. Each allele was characterized by a </a:t>
                      </a:r>
                      <a:r>
                        <a:rPr kumimoji="0" lang="en-IN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missense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nonsense mutation for which screening by allele-specific primer polymerase chain reaction was performed. The novel mutations were encountered in 28 of the remaining 60 A and B subgroup samples but not among normal donors. </a:t>
                      </a:r>
                      <a:r>
                        <a:rPr lang="en-US" sz="1100" b="0" dirty="0" smtClean="0"/>
                        <a:t>. </a:t>
                      </a:r>
                      <a:endParaRPr lang="en-US" sz="11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Martin L. Olsson, </a:t>
            </a:r>
            <a:r>
              <a:rPr lang="en-US" dirty="0" err="1" smtClean="0"/>
              <a:t>Nidal</a:t>
            </a:r>
            <a:r>
              <a:rPr lang="en-US" dirty="0" smtClean="0"/>
              <a:t> M. </a:t>
            </a:r>
            <a:r>
              <a:rPr lang="en-US" dirty="0" err="1" smtClean="0"/>
              <a:t>Irshaid</a:t>
            </a:r>
            <a:r>
              <a:rPr lang="en-US" dirty="0" smtClean="0"/>
              <a:t>, </a:t>
            </a:r>
            <a:r>
              <a:rPr lang="en-US" dirty="0" err="1" smtClean="0"/>
              <a:t>Bahram</a:t>
            </a:r>
            <a:r>
              <a:rPr lang="en-US" dirty="0" smtClean="0"/>
              <a:t> </a:t>
            </a:r>
            <a:r>
              <a:rPr lang="en-US" dirty="0" err="1" smtClean="0"/>
              <a:t>Hosseini-Maaf</a:t>
            </a:r>
            <a:r>
              <a:rPr lang="en-US" dirty="0" smtClean="0"/>
              <a:t>, </a:t>
            </a:r>
            <a:r>
              <a:rPr lang="en-US" dirty="0" err="1" smtClean="0"/>
              <a:t>Åsa</a:t>
            </a:r>
            <a:r>
              <a:rPr lang="en-US" dirty="0" smtClean="0"/>
              <a:t> </a:t>
            </a:r>
            <a:r>
              <a:rPr lang="en-US" dirty="0" err="1" smtClean="0"/>
              <a:t>Hellberg</a:t>
            </a:r>
            <a:r>
              <a:rPr lang="en-US" dirty="0" smtClean="0"/>
              <a:t>, Marilyn K. Moulds, </a:t>
            </a:r>
            <a:r>
              <a:rPr lang="en-US" dirty="0" err="1" smtClean="0"/>
              <a:t>Hannele</a:t>
            </a:r>
            <a:r>
              <a:rPr lang="en-US" dirty="0" smtClean="0"/>
              <a:t> </a:t>
            </a:r>
            <a:r>
              <a:rPr lang="en-US" dirty="0" err="1" smtClean="0"/>
              <a:t>Sareneva</a:t>
            </a:r>
            <a:r>
              <a:rPr lang="en-US" dirty="0" smtClean="0"/>
              <a:t>, and M. Alan </a:t>
            </a:r>
            <a:r>
              <a:rPr lang="en-US" dirty="0" err="1" smtClean="0"/>
              <a:t>Cheste</a:t>
            </a:r>
            <a:r>
              <a:rPr lang="en-US" dirty="0" smtClean="0"/>
              <a:t>. </a:t>
            </a:r>
            <a:r>
              <a:rPr lang="en-IN" dirty="0" smtClean="0"/>
              <a:t>2001 by The American Society of </a:t>
            </a:r>
            <a:r>
              <a:rPr lang="en-IN" dirty="0" err="1" smtClean="0"/>
              <a:t>Hematology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1. THE ABO BLOOD GROUP SYSTEM HAS </a:t>
            </a:r>
            <a:r>
              <a:rPr lang="en-US" sz="4000" dirty="0" smtClean="0">
                <a:solidFill>
                  <a:srgbClr val="FF0000"/>
                </a:solidFill>
              </a:rPr>
              <a:t>___________</a:t>
            </a:r>
            <a:r>
              <a:rPr lang="en-US" sz="4000" dirty="0" smtClean="0"/>
              <a:t> MAJOR ALLELE GENES.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A3D6-84F6-409A-8956-E9D25D7AA72E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1. THE ABO BLOOD GROUP SYSTEM HAS </a:t>
            </a:r>
            <a:r>
              <a:rPr lang="en-US" sz="4000" dirty="0" smtClean="0">
                <a:solidFill>
                  <a:srgbClr val="FF0000"/>
                </a:solidFill>
              </a:rPr>
              <a:t>_</a:t>
            </a:r>
            <a:r>
              <a:rPr lang="en-US" sz="4000" b="1" dirty="0" smtClean="0">
                <a:solidFill>
                  <a:srgbClr val="FF0000"/>
                </a:solidFill>
              </a:rPr>
              <a:t>THREE</a:t>
            </a:r>
            <a:r>
              <a:rPr lang="en-US" sz="4000" dirty="0" smtClean="0">
                <a:solidFill>
                  <a:srgbClr val="FF0000"/>
                </a:solidFill>
              </a:rPr>
              <a:t>_</a:t>
            </a:r>
            <a:r>
              <a:rPr lang="en-US" sz="4000" dirty="0" smtClean="0"/>
              <a:t> MAJOR ALLELE GENES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FFBF-F30F-4E5B-A7E4-AA2F83774749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2. THE ABO LOCUS IS ON CHROMOSOME NUMBER </a:t>
            </a:r>
            <a:r>
              <a:rPr lang="en-US" sz="4000" dirty="0" smtClean="0">
                <a:solidFill>
                  <a:srgbClr val="FF0000"/>
                </a:solidFill>
              </a:rPr>
              <a:t>_________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78EF-3F4C-4D06-9F0E-0FF9254D2E90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2. THE ABO LOCUS IS ON CHROMOSOME NUMBER </a:t>
            </a:r>
            <a:r>
              <a:rPr lang="en-US" sz="4000" dirty="0" smtClean="0">
                <a:solidFill>
                  <a:srgbClr val="FF0000"/>
                </a:solidFill>
              </a:rPr>
              <a:t>_</a:t>
            </a:r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r>
              <a:rPr lang="en-US" sz="4000" dirty="0" smtClean="0">
                <a:solidFill>
                  <a:srgbClr val="FF0000"/>
                </a:solidFill>
              </a:rPr>
              <a:t>_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4BB1-E5AB-4B89-AB3E-62BA1299E111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3.NO H CHAINS ARE SYNTHESIZED WHEN PERSON IS</a:t>
            </a:r>
            <a:r>
              <a:rPr lang="en-US" sz="4000" dirty="0" smtClean="0">
                <a:solidFill>
                  <a:srgbClr val="FF0000"/>
                </a:solidFill>
              </a:rPr>
              <a:t>___________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AB11-1B6D-4284-8670-150472697E90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3.NO H CHAINS ARE SYNTHESIZED WHEN PERSON IS</a:t>
            </a:r>
            <a:r>
              <a:rPr lang="en-US" sz="4000" dirty="0" smtClean="0">
                <a:solidFill>
                  <a:srgbClr val="FF0000"/>
                </a:solidFill>
              </a:rPr>
              <a:t>_</a:t>
            </a:r>
            <a:r>
              <a:rPr lang="en-US" sz="4000" b="1" dirty="0" smtClean="0">
                <a:solidFill>
                  <a:srgbClr val="FF0000"/>
                </a:solidFill>
              </a:rPr>
              <a:t>h/h</a:t>
            </a:r>
            <a:r>
              <a:rPr lang="en-US" sz="4000" dirty="0" smtClean="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2A08-5910-4558-BE05-2772BA8DED28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4.PHENOTYPIC NAME FOR h/h INDIVIDUAL IS </a:t>
            </a:r>
            <a:r>
              <a:rPr lang="en-US" sz="4000" dirty="0" smtClean="0">
                <a:solidFill>
                  <a:srgbClr val="FF0000"/>
                </a:solidFill>
              </a:rPr>
              <a:t>______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98E2-0C61-40F7-8B89-D69973A89279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4.PHENOTYPIC NAME FOR h/h INDIVIDUAL IS </a:t>
            </a:r>
            <a:r>
              <a:rPr lang="en-US" sz="4000" dirty="0" smtClean="0">
                <a:solidFill>
                  <a:srgbClr val="FF0000"/>
                </a:solidFill>
              </a:rPr>
              <a:t>_BOMBAY OR Oh OR ABH null_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98E2-0C61-40F7-8B89-D69973A89279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5.WHICH OF THE FOLLOWING FOUR OPTIONS RESULTS IN THE MOST COMPATIBLE CROSS MATCH….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B945-245D-4A3F-8703-B07BF691FED3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2438400"/>
          <a:ext cx="7391399" cy="2560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46748"/>
                <a:gridCol w="3221647"/>
                <a:gridCol w="35230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DONOR BLOOD GROUP</a:t>
                      </a:r>
                      <a:r>
                        <a:rPr lang="en-US" b="1" dirty="0" smtClean="0"/>
                        <a:t> A</a:t>
                      </a:r>
                      <a:endParaRPr lang="en-US" b="0" dirty="0" smtClean="0"/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PATIENT GROUP </a:t>
                      </a:r>
                      <a:r>
                        <a:rPr lang="en-US" b="1" dirty="0" smtClean="0"/>
                        <a:t>AB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DONOR BLOOD GROUP </a:t>
                      </a:r>
                      <a:r>
                        <a:rPr lang="en-US" b="1" dirty="0" smtClean="0"/>
                        <a:t>AB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PATIENT GROUP </a:t>
                      </a:r>
                      <a:r>
                        <a:rPr lang="en-US" b="1" dirty="0" smtClean="0"/>
                        <a:t>A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DONOR BLOOD GROUP </a:t>
                      </a:r>
                      <a:r>
                        <a:rPr lang="en-US" b="1" dirty="0" smtClean="0"/>
                        <a:t> 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PATIENT GROUP </a:t>
                      </a:r>
                      <a:r>
                        <a:rPr lang="en-US" b="1" dirty="0" smtClean="0"/>
                        <a:t>B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DONOR BLOOD GROUP </a:t>
                      </a:r>
                      <a:r>
                        <a:rPr lang="en-US" b="1" dirty="0" smtClean="0"/>
                        <a:t>O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PATIENT GROUP </a:t>
                      </a:r>
                      <a:r>
                        <a:rPr lang="en-US" b="1" dirty="0" smtClean="0"/>
                        <a:t>AB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417" y="1219200"/>
            <a:ext cx="5797166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53171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5.WHICH OF THE FOLLOWING RESULTS IN THE MOST COMPATIBLE CROSS MATCH….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B945-245D-4A3F-8703-B07BF691FED3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850037"/>
              </p:ext>
            </p:extLst>
          </p:nvPr>
        </p:nvGraphicFramePr>
        <p:xfrm>
          <a:off x="914400" y="2438400"/>
          <a:ext cx="7391399" cy="2560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46748"/>
                <a:gridCol w="3221647"/>
                <a:gridCol w="35230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DONOR BLOOD GROUP A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PATIENT GROUP AB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DONOR BLOOD GROUP </a:t>
                      </a:r>
                      <a:r>
                        <a:rPr lang="en-US" b="1" dirty="0" smtClean="0"/>
                        <a:t>AB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PATIENT GROUP </a:t>
                      </a:r>
                      <a:r>
                        <a:rPr lang="en-US" b="1" dirty="0" smtClean="0"/>
                        <a:t>A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DONOR BLOOD GROUP </a:t>
                      </a:r>
                      <a:r>
                        <a:rPr lang="en-US" b="1" dirty="0" smtClean="0"/>
                        <a:t> 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PATIENT GROUP </a:t>
                      </a:r>
                      <a:r>
                        <a:rPr lang="en-US" b="1" dirty="0" smtClean="0"/>
                        <a:t>B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DONOR BLOOD GROUP </a:t>
                      </a:r>
                      <a:r>
                        <a:rPr lang="en-US" b="1" dirty="0" smtClean="0"/>
                        <a:t>O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PATIENT GROUP </a:t>
                      </a:r>
                      <a:r>
                        <a:rPr lang="en-US" b="1" dirty="0" smtClean="0"/>
                        <a:t>AB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6. GROUP O CELLS ARE USED IN SERUM GROUPING TO DETECT </a:t>
            </a:r>
            <a:r>
              <a:rPr lang="en-US" sz="4000" dirty="0" smtClean="0">
                <a:solidFill>
                  <a:srgbClr val="FF0000"/>
                </a:solidFill>
              </a:rPr>
              <a:t>__________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445-4AE3-47C4-A28C-1EC9F36E06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6. GROUP O CELLS ARE USED IN SERUM GROUPING TO DETECT </a:t>
            </a:r>
            <a:r>
              <a:rPr lang="en-US" sz="4000" dirty="0" smtClean="0">
                <a:solidFill>
                  <a:srgbClr val="FF0000"/>
                </a:solidFill>
              </a:rPr>
              <a:t>_</a:t>
            </a:r>
            <a:r>
              <a:rPr lang="en-US" sz="4000" b="1" dirty="0" smtClean="0">
                <a:solidFill>
                  <a:srgbClr val="FF0000"/>
                </a:solidFill>
              </a:rPr>
              <a:t>IRREGULAR ANTIBODIES</a:t>
            </a:r>
            <a:r>
              <a:rPr lang="en-US" sz="4000" dirty="0" smtClean="0">
                <a:solidFill>
                  <a:srgbClr val="FF0000"/>
                </a:solidFill>
              </a:rPr>
              <a:t>_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445-4AE3-47C4-A28C-1EC9F36E06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7. </a:t>
            </a:r>
            <a:r>
              <a:rPr lang="en-US" sz="3200" dirty="0" smtClean="0"/>
              <a:t>ENNUMERATE FIVE SUB GROUPS OF A ANTIGEN. WHICH OF THEM IS FOUND MOST FREQUENTLY?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2DAC-3280-4ED2-9618-769E3A0A25D6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7. </a:t>
            </a:r>
            <a:r>
              <a:rPr lang="en-US" sz="3200" dirty="0" smtClean="0"/>
              <a:t>ENNUMERATE FIVE SUB GROUPS OF A ANTIGEN. WHICH OF THEM IS FOUND MOST FREQUENTLY?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A1</a:t>
            </a:r>
          </a:p>
          <a:p>
            <a:pPr>
              <a:buNone/>
            </a:pPr>
            <a:r>
              <a:rPr lang="en-US" sz="3200" dirty="0" smtClean="0"/>
              <a:t>A2</a:t>
            </a:r>
          </a:p>
          <a:p>
            <a:pPr>
              <a:buNone/>
            </a:pPr>
            <a:r>
              <a:rPr lang="en-US" sz="3200" dirty="0" smtClean="0"/>
              <a:t>A3</a:t>
            </a:r>
          </a:p>
          <a:p>
            <a:pPr>
              <a:buNone/>
            </a:pPr>
            <a:r>
              <a:rPr lang="en-US" sz="3200" dirty="0" smtClean="0"/>
              <a:t>Ax</a:t>
            </a:r>
          </a:p>
          <a:p>
            <a:pPr>
              <a:buNone/>
            </a:pPr>
            <a:r>
              <a:rPr lang="en-US" sz="3200" dirty="0" smtClean="0"/>
              <a:t>Aint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2DAC-3280-4ED2-9618-769E3A0A25D6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8.WHEN THERE IS DISCREPANCY BETWEEN CELL GROUPING AND SERUM GROUPING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PATIENT RED CELL GROUP RATHER THAN SERUM GROUP IS USED TO MATCH WITH THE DONOR</a:t>
            </a:r>
          </a:p>
          <a:p>
            <a:pPr marL="514350" indent="-514350">
              <a:buAutoNum type="arabicPeriod"/>
            </a:pPr>
            <a:r>
              <a:rPr lang="en-US" dirty="0" smtClean="0"/>
              <a:t>ADDITIONAL TESTS MUST BE PERFORMED TO RESOLVE 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2DAC-3280-4ED2-9618-769E3A0A25D6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8.WHEN THERE IS DISCREPANCY BETWEEN CELL GROUPING AND SERUM GROUPING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PATIENT RED CELL GROUP RATHER THAN SERUM GROUP IS USED TO MATCH WITH THE DONOR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ADDITIONAL TESTS MUST BE PERFORMED TO RESOLVE IT.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2DAC-3280-4ED2-9618-769E3A0A25D6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9. THE Se /se GENES CONTROL THE SECRETION OF A, B, AND H</a:t>
            </a:r>
            <a:r>
              <a:rPr lang="en-US" dirty="0" smtClean="0">
                <a:solidFill>
                  <a:srgbClr val="FF0000"/>
                </a:solidFill>
              </a:rPr>
              <a:t>______</a:t>
            </a:r>
            <a:r>
              <a:rPr lang="en-US" dirty="0" smtClean="0"/>
              <a:t> IN THE BODY FLUIDS SUCH AS SALIVA.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9. THE Se /se GENES CONTROL THE SECRETION OF A, B, AND H</a:t>
            </a:r>
            <a:r>
              <a:rPr lang="en-US" b="1" dirty="0" smtClean="0">
                <a:solidFill>
                  <a:srgbClr val="FF0000"/>
                </a:solidFill>
              </a:rPr>
              <a:t>_SUBSTANCE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 IN THE BODY FLUIDS SUCH AS SALIVA.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10.BACTERIAL ENZYMES MAY CAUSE GROUP A PEOPLE TO ACQUIRE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 .NEW B ANTIGEN</a:t>
            </a:r>
          </a:p>
          <a:p>
            <a:pPr>
              <a:buNone/>
            </a:pPr>
            <a:r>
              <a:rPr lang="en-US" dirty="0" smtClean="0"/>
              <a:t>2 .ALTERED ANTIGEN, VERY SIMILAR TO B ANTIGEN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0105"/>
            <a:ext cx="8229600" cy="369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71200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10.BACTERIAL ENZYMES MAY CAUSE GROUP A PEOPLE TO ACQUIRE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 .NEW B ANTIGEN</a:t>
            </a:r>
          </a:p>
          <a:p>
            <a:pPr>
              <a:buNone/>
            </a:pPr>
            <a:r>
              <a:rPr lang="en-US" dirty="0" smtClean="0"/>
              <a:t>2 .</a:t>
            </a:r>
            <a:r>
              <a:rPr lang="en-US" b="1" dirty="0" smtClean="0">
                <a:solidFill>
                  <a:srgbClr val="FF0000"/>
                </a:solidFill>
              </a:rPr>
              <a:t>ALTERED ANTIGEN, VERY SIMILAR TO B ANTIGEN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11. WHAT ARE SHEATH RBCS?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11. WHAT ARE SHEATH RBCS?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THESE ARE RBCs MADE UNIVERSAL BY MASKING RBC ANTIGENS USING PEG(POLYETHYLENE GLYCOL)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12. LIST TWO APPLICATION OF UNIVARSAL RBCs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12. LIST TWO APPLICATION OF UNIVARSAL RBCs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1.OUTDATED BLOOD UNITS COULD BE ENZYMATICALLY CONVERTED TO GROUP O RBCs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PEG RBCs WOULD BE A GREAT BENEFIT IN PATIENTS WITH ANTIBODIES TI HIGH INCODENCE ANTIGENS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13. WHAT IS THE APPERENT PHENOTYPE OF AN INDIVIDUAL WITH A GENOTYPE hh ?</a:t>
            </a:r>
          </a:p>
          <a:p>
            <a:pPr marL="514350" indent="-514350">
              <a:buAutoNum type="alphaUcPeriod"/>
            </a:pPr>
            <a:r>
              <a:rPr lang="en-US" dirty="0" smtClean="0"/>
              <a:t>CANT BE DETERMINED</a:t>
            </a:r>
          </a:p>
          <a:p>
            <a:pPr marL="514350" indent="-514350">
              <a:buAutoNum type="alphaUcPeriod"/>
            </a:pPr>
            <a:r>
              <a:rPr lang="en-US" dirty="0" smtClean="0"/>
              <a:t>B</a:t>
            </a:r>
          </a:p>
          <a:p>
            <a:pPr marL="514350" indent="-514350">
              <a:buAutoNum type="alphaUcPeriod"/>
            </a:pPr>
            <a:r>
              <a:rPr lang="en-US" dirty="0" smtClean="0"/>
              <a:t>AB</a:t>
            </a:r>
          </a:p>
          <a:p>
            <a:pPr marL="514350" indent="-514350">
              <a:buAutoNum type="alphaUcPeriod"/>
            </a:pPr>
            <a:r>
              <a:rPr lang="en-US" dirty="0" smtClean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13. WHAT IS THE APPERENT PHENOTYPE OF AN INDIVIDUAL WITH A GENOTYPE hh 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CANT BE DETERMINED</a:t>
            </a:r>
          </a:p>
          <a:p>
            <a:pPr marL="514350" indent="-514350">
              <a:buAutoNum type="alphaUcPeriod"/>
            </a:pPr>
            <a:r>
              <a:rPr lang="en-US" dirty="0" smtClean="0"/>
              <a:t>B</a:t>
            </a:r>
          </a:p>
          <a:p>
            <a:pPr marL="514350" indent="-514350">
              <a:buAutoNum type="alphaUcPeriod"/>
            </a:pPr>
            <a:r>
              <a:rPr lang="en-US" dirty="0" smtClean="0"/>
              <a:t>AB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14. WHEN THE PATIENT’S SERUM REACTS WITH A AND B CELLS BUT FORWARD GROUPING DOES NOT SHOW GROUP O, THE REACTION IS MOST LIKELY TO BE DUE TO….</a:t>
            </a:r>
          </a:p>
          <a:p>
            <a:pPr>
              <a:buNone/>
            </a:pPr>
            <a:r>
              <a:rPr lang="en-US" dirty="0" smtClean="0"/>
              <a:t>1.PRESENCE OF ANTI A AND ANTI B ANTIBODIES</a:t>
            </a:r>
          </a:p>
          <a:p>
            <a:pPr>
              <a:buNone/>
            </a:pPr>
            <a:r>
              <a:rPr lang="en-US" dirty="0" smtClean="0"/>
              <a:t>2.UNEXPECTED ANTIBODIES.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14. WHEN THE PATIENT’S SERUM REACTS WITH A AND B CELLS BUT FORWARD GROUPING DOES NOT SHOW GROUP O, THE REACTION IS MOST LIKELY TO BE DUE TO….</a:t>
            </a:r>
          </a:p>
          <a:p>
            <a:pPr>
              <a:buNone/>
            </a:pPr>
            <a:r>
              <a:rPr lang="en-US" dirty="0" smtClean="0"/>
              <a:t>1.PRESENCE OF ANTI A AND ANTI B ANTIBODIES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2.UNEXPECTED ANTIBODIES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IN ABO BLOOD GROUPING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727865207"/>
              </p:ext>
            </p:extLst>
          </p:nvPr>
        </p:nvGraphicFramePr>
        <p:xfrm>
          <a:off x="304800" y="2667000"/>
          <a:ext cx="8229600" cy="1854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 GROUP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REVERSE 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 A                              ANTI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CELLS                             B CELLS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++++                                  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                                       ++++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GROUP=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 GROUP</a:t>
                      </a:r>
                      <a:r>
                        <a:rPr lang="en-US" baseline="0" dirty="0" smtClean="0"/>
                        <a:t> = 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371600"/>
            <a:ext cx="471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15.   THE PROBLEM CAN BE RESOLVED AS…..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49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INHERITANCE OF H,A AND B GENES OCCURS AS EXPLAINED BELOW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basic precursor substance (oligosaccharide) is converted by an enzyme L fucosyl transferase,(a product of H gene), to H substance  by the addition of the sugar L fructose to the terminal D- galactose of the precursor substance.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H substance is partly converted by the specific </a:t>
            </a:r>
            <a:r>
              <a:rPr lang="en-US" dirty="0" err="1" smtClean="0"/>
              <a:t>transferase</a:t>
            </a:r>
            <a:r>
              <a:rPr lang="en-US" dirty="0" smtClean="0"/>
              <a:t> namely N-acetyl galactosaminyl transferase and D –galactosaminyl tranferase,(the product of A and B gene) to A and B antigens by attachment of N-acetyl-galactosamine and D-galactose respectively to H substance.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19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FURTHER TESTS:</a:t>
            </a:r>
          </a:p>
          <a:p>
            <a:pPr marL="0" indent="0">
              <a:buNone/>
            </a:pPr>
            <a:r>
              <a:rPr lang="en-US" dirty="0" smtClean="0"/>
              <a:t>USING SUPPLIMENTARY REAGENT TO RESOLVE </a:t>
            </a:r>
          </a:p>
          <a:p>
            <a:pPr marL="0" indent="0">
              <a:buNone/>
            </a:pPr>
            <a:r>
              <a:rPr lang="en-US" dirty="0" smtClean="0"/>
              <a:t>+ REACTION WITH A1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332808"/>
              </p:ext>
            </p:extLst>
          </p:nvPr>
        </p:nvGraphicFramePr>
        <p:xfrm>
          <a:off x="1066800" y="3200400"/>
          <a:ext cx="6096000" cy="74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</a:t>
                      </a:r>
                      <a:r>
                        <a:rPr lang="en-US" baseline="0" dirty="0" smtClean="0"/>
                        <a:t> A1 LECTIN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 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0556561"/>
              </p:ext>
            </p:extLst>
          </p:nvPr>
        </p:nvGraphicFramePr>
        <p:xfrm>
          <a:off x="1066800" y="2667000"/>
          <a:ext cx="6096000" cy="365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 WITH SUPPLEMENTARY REAGENTS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18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SOLUTION(CONT…)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NEGATIVE REACTION WITH ANTI-A1 LECTIN INDICATES, IT IS NOT GROUP A1. HOWEVER, +++ REACTION WITH ANTI-H, SUGGESTS  A SUBGROUP BUT NOT A1 AND A INTERMEDIATE.</a:t>
            </a:r>
          </a:p>
          <a:p>
            <a:endParaRPr lang="en-US" dirty="0"/>
          </a:p>
          <a:p>
            <a:r>
              <a:rPr lang="en-US" dirty="0" smtClean="0"/>
              <a:t>TESTING AT THE STAGE INDICATES THAT IT IS GROUP A AND NOT GROUP O. WE MAY CONCLUDE THAT + REACTION WITH   A1 CELLS  INDICATE ATYPICAL   ANTIBODY</a:t>
            </a:r>
          </a:p>
          <a:p>
            <a:endParaRPr lang="en-US" dirty="0" smtClean="0"/>
          </a:p>
          <a:p>
            <a:r>
              <a:rPr lang="en-US" dirty="0" smtClean="0"/>
              <a:t>TO CONFIRM THIS, TEST SERUM (REVERSE GROUPING) WITH ANTI  A2 CELLS , O CELLS AND DO AUTOCONTROL(PATIENTS OWN CELLS AND SERUM).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2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05B-844B-4819-B27A-4E80A0AF630C}" type="datetime5">
              <a:rPr lang="en-US" smtClean="0"/>
              <a:pPr/>
              <a:t>17-Apr-14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ABO BLOOD GROUP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261956375"/>
              </p:ext>
            </p:extLst>
          </p:nvPr>
        </p:nvGraphicFramePr>
        <p:xfrm>
          <a:off x="457200" y="1219200"/>
          <a:ext cx="8229600" cy="1112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FOR </a:t>
                      </a:r>
                      <a:r>
                        <a:rPr lang="en-US" baseline="0" dirty="0" smtClean="0"/>
                        <a:t> ATYPICAL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A2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 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AUTOCONTROL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1" y="30480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CONCLUSION: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PATIENT /DONOR IS A SUBGROUP MOST LIKELY A2 WITH A1 ANTIBODY.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PATIENT CAN BE SAFELY TRANSFUSED A2 OR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 CELLS.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0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1506</TotalTime>
  <Words>4267</Words>
  <Application>Microsoft Office PowerPoint</Application>
  <PresentationFormat>On-screen Show (4:3)</PresentationFormat>
  <Paragraphs>820</Paragraphs>
  <Slides>92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Origin</vt:lpstr>
      <vt:lpstr>ABO BLOOD GROUP SYSTEM</vt:lpstr>
      <vt:lpstr>INTRODUCTION</vt:lpstr>
      <vt:lpstr>LANDSTEINER CONCLUDED FROM HIS OBSERVATION THAT:</vt:lpstr>
      <vt:lpstr> </vt:lpstr>
      <vt:lpstr>BASIC GENETICS</vt:lpstr>
      <vt:lpstr>BIOCHEMISTRY</vt:lpstr>
      <vt:lpstr>Slide 7</vt:lpstr>
      <vt:lpstr>Slide 8</vt:lpstr>
      <vt:lpstr>THE INHERITANCE OF H,A AND B GENES OCCURS AS EXPLAINED BELOW</vt:lpstr>
      <vt:lpstr> </vt:lpstr>
      <vt:lpstr>DIAGRAM OF FORMATION OF A,B,AND H SPECIFIC STRUCTURE</vt:lpstr>
      <vt:lpstr>POSSIBLE PHENOTYPE AND GENOTYPE OF ABO GROUP SYSREM</vt:lpstr>
      <vt:lpstr>BOMBAY (Oh) BLOOD GROUP</vt:lpstr>
      <vt:lpstr>CHARACTERISTICS OF ABO ANTIGEN</vt:lpstr>
      <vt:lpstr>A,B AND H ANTIGENS</vt:lpstr>
      <vt:lpstr>SUB GROUP OF A, AB AND B</vt:lpstr>
      <vt:lpstr>DIFFERENCE BETWEEN A1 AND A2 SUBGROUP</vt:lpstr>
      <vt:lpstr>SUBGROUP OF B</vt:lpstr>
      <vt:lpstr>ANTIBODY OF ABO</vt:lpstr>
      <vt:lpstr>O GROUP INDIVIDUAL…</vt:lpstr>
      <vt:lpstr>ABO BLOOD GROUP PROCEDURE</vt:lpstr>
      <vt:lpstr> FORWARD TYPING AND REVERSE TYPING</vt:lpstr>
      <vt:lpstr>ABO BLOOD GROUP REAGENT</vt:lpstr>
      <vt:lpstr>1.ABO ANTIBODY REAGENT</vt:lpstr>
      <vt:lpstr>2.RED CELL REAGENT</vt:lpstr>
      <vt:lpstr>Use of group O cells in serum grouping</vt:lpstr>
      <vt:lpstr>3.SUPPLIMENTARY REAGENT</vt:lpstr>
      <vt:lpstr>ABO BLOOD GROUPING PROCEDURES</vt:lpstr>
      <vt:lpstr>ABO BLOOD GROUPING PROCEDURES</vt:lpstr>
      <vt:lpstr>  </vt:lpstr>
      <vt:lpstr>1.SLIDE OR TILE METHOD</vt:lpstr>
      <vt:lpstr>METHOD(SLIDE / TILE)</vt:lpstr>
      <vt:lpstr>Slide 33</vt:lpstr>
      <vt:lpstr>2.TUBE METHOD</vt:lpstr>
      <vt:lpstr>1.IMMEDIATE SPIN TECHNIQUE</vt:lpstr>
      <vt:lpstr>METHOD(IMMEDIATE SPIN-TUBE)</vt:lpstr>
      <vt:lpstr>Slide 37</vt:lpstr>
      <vt:lpstr>2.SALINE ROOM TEMPERATURE TECHNIQUE</vt:lpstr>
      <vt:lpstr>REVERSE GROUPING  /  SERUM GROUPING</vt:lpstr>
      <vt:lpstr>3.MOCROPLATE METHOD FOR ABO GROUPING</vt:lpstr>
      <vt:lpstr>Standard 96 well microplate</vt:lpstr>
      <vt:lpstr>Slide 42</vt:lpstr>
      <vt:lpstr>Slide 43</vt:lpstr>
      <vt:lpstr>METHOD(MICRPLATE)</vt:lpstr>
      <vt:lpstr>CONT..</vt:lpstr>
      <vt:lpstr>GRADING OF REACTION</vt:lpstr>
      <vt:lpstr>Grading of reaction</vt:lpstr>
      <vt:lpstr>4.I.D. MICROTYPING SYSTEM(DIAMED/BIOVIEW) FOR GROUPING</vt:lpstr>
      <vt:lpstr>ADVANTAGE </vt:lpstr>
      <vt:lpstr>WIDELY ACCEPTED BECAUSE….</vt:lpstr>
      <vt:lpstr>MOLECULAR BLOOD GROUP / GENOTYPING</vt:lpstr>
      <vt:lpstr>UNIVERSAL RBC </vt:lpstr>
      <vt:lpstr>NEED</vt:lpstr>
      <vt:lpstr>APPROACHES FOR MAKING UNIVERSAL BLOOD</vt:lpstr>
      <vt:lpstr>PROBLEMS IN ABO GROUPING</vt:lpstr>
      <vt:lpstr>PATIENT RELATED PROBLEM</vt:lpstr>
      <vt:lpstr>RESOLVING DISCREPANCIES IN ABO GROUPING</vt:lpstr>
      <vt:lpstr>Slide 58</vt:lpstr>
      <vt:lpstr>Slide 59</vt:lpstr>
      <vt:lpstr>Slide 60</vt:lpstr>
      <vt:lpstr>EXERCISE:</vt:lpstr>
      <vt:lpstr>EXERCISE:</vt:lpstr>
      <vt:lpstr>EXERCISE:</vt:lpstr>
      <vt:lpstr>EXERCISE:</vt:lpstr>
      <vt:lpstr>EXERCISE:</vt:lpstr>
      <vt:lpstr>EXERCISE:</vt:lpstr>
      <vt:lpstr>EXERCISE:</vt:lpstr>
      <vt:lpstr>EXERCISE:</vt:lpstr>
      <vt:lpstr>EXERCISE:</vt:lpstr>
      <vt:lpstr>EXERCISE:</vt:lpstr>
      <vt:lpstr>EXERCISE:</vt:lpstr>
      <vt:lpstr>EXERCISE:</vt:lpstr>
      <vt:lpstr>EXERCISE:</vt:lpstr>
      <vt:lpstr>EXERCISE:</vt:lpstr>
      <vt:lpstr>EXERCISE:</vt:lpstr>
      <vt:lpstr>EXERCISE:</vt:lpstr>
      <vt:lpstr>EXERCISE </vt:lpstr>
      <vt:lpstr>EXERCISE 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PROBLEM IN ABO BLOOD GROUPING</vt:lpstr>
      <vt:lpstr>SOLUTION: </vt:lpstr>
      <vt:lpstr>SOLUTION(CONT…)</vt:lpstr>
      <vt:lpstr>SOLUTION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 BLOOD GROUP SYSTEM</dc:title>
  <dc:creator/>
  <cp:lastModifiedBy>Lenovo</cp:lastModifiedBy>
  <cp:revision>192</cp:revision>
  <dcterms:created xsi:type="dcterms:W3CDTF">2006-08-16T00:00:00Z</dcterms:created>
  <dcterms:modified xsi:type="dcterms:W3CDTF">2014-04-17T05:43:28Z</dcterms:modified>
</cp:coreProperties>
</file>