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8" r:id="rId2"/>
    <p:sldId id="258" r:id="rId3"/>
    <p:sldId id="259" r:id="rId4"/>
    <p:sldId id="274" r:id="rId5"/>
    <p:sldId id="263" r:id="rId6"/>
    <p:sldId id="264" r:id="rId7"/>
    <p:sldId id="265" r:id="rId8"/>
    <p:sldId id="261" r:id="rId9"/>
    <p:sldId id="262" r:id="rId10"/>
    <p:sldId id="275" r:id="rId11"/>
    <p:sldId id="271" r:id="rId12"/>
    <p:sldId id="266" r:id="rId13"/>
    <p:sldId id="267" r:id="rId14"/>
    <p:sldId id="268" r:id="rId15"/>
    <p:sldId id="269" r:id="rId16"/>
    <p:sldId id="276" r:id="rId17"/>
    <p:sldId id="270" r:id="rId18"/>
    <p:sldId id="272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80" autoAdjust="0"/>
    <p:restoredTop sz="94686" autoAdjust="0"/>
  </p:normalViewPr>
  <p:slideViewPr>
    <p:cSldViewPr>
      <p:cViewPr>
        <p:scale>
          <a:sx n="66" d="100"/>
          <a:sy n="66" d="100"/>
        </p:scale>
        <p:origin x="-1590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tx1"/>
                </a:solidFill>
              </a:rPr>
              <a:t>Dr </a:t>
            </a:r>
            <a:r>
              <a:rPr lang="en-IN" dirty="0" smtClean="0">
                <a:solidFill>
                  <a:schemeClr val="tx1"/>
                </a:solidFill>
              </a:rPr>
              <a:t>SUNIL DOSHI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Sex determination from the bones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9600" dirty="0" smtClean="0"/>
              <a:t>Skull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kullsex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0"/>
            <a:ext cx="8739016" cy="62517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07/7/7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07/7/7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Skull</a:t>
            </a:r>
            <a:endParaRPr lang="en-IN" dirty="0"/>
          </a:p>
        </p:txBody>
      </p:sp>
      <p:pic>
        <p:nvPicPr>
          <p:cNvPr id="4" name="Content Placeholder 3" descr="skull-male-female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8763000" cy="6400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07/7/7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609598"/>
          <a:ext cx="8534400" cy="5562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2844800"/>
                <a:gridCol w="2844800"/>
              </a:tblGrid>
              <a:tr h="508860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/>
                </a:tc>
              </a:tr>
              <a:tr h="1254722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 appearance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Larger,</a:t>
                      </a:r>
                      <a:r>
                        <a:rPr lang="en-US" baseline="0" dirty="0" smtClean="0"/>
                        <a:t> heavier, rugged, more marked muscular ridges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Smaller, lighter, smoother, and less marked muscular impression</a:t>
                      </a:r>
                      <a:endParaRPr lang="en-US" dirty="0"/>
                    </a:p>
                  </a:txBody>
                  <a:tcPr/>
                </a:tc>
              </a:tr>
              <a:tr h="508860">
                <a:tc>
                  <a:txBody>
                    <a:bodyPr/>
                    <a:lstStyle/>
                    <a:p>
                      <a:r>
                        <a:rPr lang="en-US" dirty="0" smtClean="0"/>
                        <a:t>Capacity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1500-1550 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1350-1400 cc</a:t>
                      </a:r>
                      <a:endParaRPr lang="en-US" dirty="0"/>
                    </a:p>
                  </a:txBody>
                  <a:tcPr/>
                </a:tc>
              </a:tr>
              <a:tr h="508860">
                <a:tc>
                  <a:txBody>
                    <a:bodyPr/>
                    <a:lstStyle/>
                    <a:p>
                      <a:r>
                        <a:rPr lang="en-US" dirty="0" smtClean="0"/>
                        <a:t>Frontal surface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Irregular</a:t>
                      </a:r>
                      <a:r>
                        <a:rPr lang="en-US" baseline="0" dirty="0" smtClean="0"/>
                        <a:t> and rough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smoother</a:t>
                      </a:r>
                      <a:endParaRPr lang="en-US" dirty="0"/>
                    </a:p>
                  </a:txBody>
                  <a:tcPr/>
                </a:tc>
              </a:tr>
              <a:tr h="508860">
                <a:tc>
                  <a:txBody>
                    <a:bodyPr/>
                    <a:lstStyle/>
                    <a:p>
                      <a:r>
                        <a:rPr lang="en-US" dirty="0" smtClean="0"/>
                        <a:t>Glabella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Prominent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prominent</a:t>
                      </a:r>
                      <a:endParaRPr lang="en-US" dirty="0"/>
                    </a:p>
                  </a:txBody>
                  <a:tcPr/>
                </a:tc>
              </a:tr>
              <a:tr h="508860">
                <a:tc>
                  <a:txBody>
                    <a:bodyPr/>
                    <a:lstStyle/>
                    <a:p>
                      <a:r>
                        <a:rPr lang="en-US" dirty="0" smtClean="0"/>
                        <a:t>Supraorbital ridges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Prominent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Prominent</a:t>
                      </a:r>
                      <a:endParaRPr lang="en-US" dirty="0"/>
                    </a:p>
                  </a:txBody>
                  <a:tcPr/>
                </a:tc>
              </a:tr>
              <a:tr h="508860">
                <a:tc>
                  <a:txBody>
                    <a:bodyPr/>
                    <a:lstStyle/>
                    <a:p>
                      <a:r>
                        <a:rPr lang="en-US" dirty="0" smtClean="0"/>
                        <a:t>Fronto -nasal junction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Distinct angulation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Smoothly curved</a:t>
                      </a:r>
                      <a:endParaRPr lang="en-US" dirty="0"/>
                    </a:p>
                  </a:txBody>
                  <a:tcPr/>
                </a:tc>
              </a:tr>
              <a:tr h="1254722">
                <a:tc>
                  <a:txBody>
                    <a:bodyPr/>
                    <a:lstStyle/>
                    <a:p>
                      <a:r>
                        <a:rPr lang="en-US" dirty="0" smtClean="0"/>
                        <a:t>Orbit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Square with roundish margins, set lower on face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Roundish</a:t>
                      </a:r>
                      <a:r>
                        <a:rPr lang="en-US" baseline="0" dirty="0" smtClean="0"/>
                        <a:t> with sharp margins, sets higher on the face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533400"/>
          <a:ext cx="8458200" cy="5867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3124200"/>
                <a:gridCol w="2819400"/>
              </a:tblGrid>
              <a:tr h="537416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/>
                </a:tc>
              </a:tr>
              <a:tr h="537416">
                <a:tc>
                  <a:txBody>
                    <a:bodyPr/>
                    <a:lstStyle/>
                    <a:p>
                      <a:r>
                        <a:rPr lang="en-US" dirty="0" smtClean="0"/>
                        <a:t>Frontal eminence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prominent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 prominent</a:t>
                      </a:r>
                      <a:endParaRPr lang="en-US" dirty="0"/>
                    </a:p>
                  </a:txBody>
                  <a:tcPr/>
                </a:tc>
              </a:tr>
              <a:tr h="537416">
                <a:tc>
                  <a:txBody>
                    <a:bodyPr/>
                    <a:lstStyle/>
                    <a:p>
                      <a:r>
                        <a:rPr lang="en-US" dirty="0" smtClean="0"/>
                        <a:t>Parietal eminence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prominent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prominent</a:t>
                      </a:r>
                      <a:endParaRPr lang="en-US" dirty="0"/>
                    </a:p>
                  </a:txBody>
                  <a:tcPr/>
                </a:tc>
              </a:tr>
              <a:tr h="1325135">
                <a:tc>
                  <a:txBody>
                    <a:bodyPr/>
                    <a:lstStyle/>
                    <a:p>
                      <a:r>
                        <a:rPr lang="en-US" dirty="0" smtClean="0"/>
                        <a:t>Occipital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Muscular impression and protuberance are prominent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Muscular impression and protuberance are not prominent </a:t>
                      </a:r>
                      <a:endParaRPr lang="en-US" dirty="0"/>
                    </a:p>
                  </a:txBody>
                  <a:tcPr/>
                </a:tc>
              </a:tr>
              <a:tr h="927593">
                <a:tc>
                  <a:txBody>
                    <a:bodyPr/>
                    <a:lstStyle/>
                    <a:p>
                      <a:r>
                        <a:rPr lang="en-US" dirty="0" smtClean="0"/>
                        <a:t>Mastoid 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 to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large, round, </a:t>
                      </a:r>
                    </a:p>
                    <a:p>
                      <a:r>
                        <a:rPr lang="en-US" dirty="0" smtClean="0"/>
                        <a:t>blunt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 to Medium , smooth,</a:t>
                      </a:r>
                      <a:r>
                        <a:rPr lang="en-US" baseline="0" dirty="0" smtClean="0"/>
                        <a:t> relatively prominent </a:t>
                      </a:r>
                      <a:endParaRPr lang="en-US" dirty="0"/>
                    </a:p>
                  </a:txBody>
                  <a:tcPr/>
                </a:tc>
              </a:tr>
              <a:tr h="927593"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Sites of muscular insertion are marked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Sites of muscular insertion are less marked </a:t>
                      </a:r>
                      <a:endParaRPr lang="en-US" dirty="0"/>
                    </a:p>
                  </a:txBody>
                  <a:tcPr/>
                </a:tc>
              </a:tr>
              <a:tr h="537416">
                <a:tc>
                  <a:txBody>
                    <a:bodyPr/>
                    <a:lstStyle/>
                    <a:p>
                      <a:r>
                        <a:rPr lang="en-US" dirty="0" smtClean="0"/>
                        <a:t>Digastric groove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Deep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Shallow</a:t>
                      </a:r>
                      <a:endParaRPr lang="en-US" dirty="0"/>
                    </a:p>
                  </a:txBody>
                  <a:tcPr/>
                </a:tc>
              </a:tr>
              <a:tr h="537416">
                <a:tc>
                  <a:txBody>
                    <a:bodyPr/>
                    <a:lstStyle/>
                    <a:p>
                      <a:r>
                        <a:rPr lang="en-US" dirty="0" smtClean="0"/>
                        <a:t>Condylar facet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Long and narrow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Short and broad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Mandible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191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23102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/>
                </a:tc>
              </a:tr>
              <a:tr h="623102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 appearance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Larger, thicker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Smaller, thinner</a:t>
                      </a:r>
                      <a:endParaRPr lang="en-US" dirty="0"/>
                    </a:p>
                  </a:txBody>
                  <a:tcPr/>
                </a:tc>
              </a:tr>
              <a:tr h="623102">
                <a:tc>
                  <a:txBody>
                    <a:bodyPr/>
                    <a:lstStyle/>
                    <a:p>
                      <a:r>
                        <a:rPr lang="en-US" dirty="0" smtClean="0"/>
                        <a:t>Symphysis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Square</a:t>
                      </a:r>
                      <a:r>
                        <a:rPr lang="en-US" baseline="0" dirty="0" smtClean="0"/>
                        <a:t> or U-shaped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Rounded </a:t>
                      </a:r>
                      <a:endParaRPr lang="en-US" dirty="0"/>
                    </a:p>
                  </a:txBody>
                  <a:tcPr/>
                </a:tc>
              </a:tr>
              <a:tr h="1075491">
                <a:tc>
                  <a:txBody>
                    <a:bodyPr/>
                    <a:lstStyle/>
                    <a:p>
                      <a:r>
                        <a:rPr lang="en-US" dirty="0" smtClean="0"/>
                        <a:t>Anatomical</a:t>
                      </a:r>
                      <a:r>
                        <a:rPr lang="en-US" baseline="0" dirty="0" smtClean="0"/>
                        <a:t> angle of body with the ramus  (</a:t>
                      </a:r>
                      <a:r>
                        <a:rPr lang="en-US" baseline="0" dirty="0" err="1" smtClean="0"/>
                        <a:t>Gonion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obtuse and everted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 obtuse and</a:t>
                      </a:r>
                      <a:r>
                        <a:rPr lang="en-US" baseline="0" dirty="0" smtClean="0"/>
                        <a:t> inverted</a:t>
                      </a:r>
                      <a:endParaRPr lang="en-US" dirty="0"/>
                    </a:p>
                  </a:txBody>
                  <a:tcPr/>
                </a:tc>
              </a:tr>
              <a:tr h="623102">
                <a:tc>
                  <a:txBody>
                    <a:bodyPr/>
                    <a:lstStyle/>
                    <a:p>
                      <a:r>
                        <a:rPr lang="en-US" dirty="0" smtClean="0"/>
                        <a:t>Angle</a:t>
                      </a:r>
                      <a:r>
                        <a:rPr lang="en-US" baseline="0" dirty="0" smtClean="0"/>
                        <a:t> of mandible condyle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Everted larger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so small</a:t>
                      </a:r>
                      <a:endParaRPr lang="en-US" dirty="0"/>
                    </a:p>
                  </a:txBody>
                  <a:tcPr/>
                </a:tc>
              </a:tr>
              <a:tr h="623102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600" dirty="0" smtClean="0"/>
              <a:t>Femur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Femur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2"/>
          <a:ext cx="8229600" cy="3984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71396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/>
                </a:tc>
              </a:tr>
              <a:tr h="813642">
                <a:tc>
                  <a:txBody>
                    <a:bodyPr/>
                    <a:lstStyle/>
                    <a:p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Articular surface is more than 2/3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of sphere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Articular surface is</a:t>
                      </a:r>
                      <a:r>
                        <a:rPr lang="en-US" baseline="0" dirty="0" smtClean="0"/>
                        <a:t> less</a:t>
                      </a:r>
                      <a:r>
                        <a:rPr lang="en-US" dirty="0" smtClean="0"/>
                        <a:t> than 2/3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of sphere</a:t>
                      </a:r>
                      <a:endParaRPr lang="en-US" dirty="0"/>
                    </a:p>
                  </a:txBody>
                  <a:tcPr/>
                </a:tc>
              </a:tr>
              <a:tr h="471396">
                <a:tc>
                  <a:txBody>
                    <a:bodyPr/>
                    <a:lstStyle/>
                    <a:p>
                      <a:r>
                        <a:rPr lang="en-US" dirty="0" smtClean="0"/>
                        <a:t>Neck-</a:t>
                      </a:r>
                      <a:r>
                        <a:rPr lang="en-US" baseline="0" dirty="0" smtClean="0"/>
                        <a:t> shaft angle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Obtuse of about 125</a:t>
                      </a:r>
                      <a:r>
                        <a:rPr lang="en-US" baseline="30000" dirty="0" smtClean="0"/>
                        <a:t>o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Almost right angle</a:t>
                      </a:r>
                      <a:endParaRPr lang="en-US" dirty="0"/>
                    </a:p>
                  </a:txBody>
                  <a:tcPr/>
                </a:tc>
              </a:tr>
              <a:tr h="813642">
                <a:tc>
                  <a:txBody>
                    <a:bodyPr/>
                    <a:lstStyle/>
                    <a:p>
                      <a:r>
                        <a:rPr lang="en-US" dirty="0" smtClean="0"/>
                        <a:t>Bicondylar</a:t>
                      </a:r>
                      <a:r>
                        <a:rPr lang="en-US" baseline="0" dirty="0" smtClean="0"/>
                        <a:t>  width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74-89mm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67-76mm</a:t>
                      </a:r>
                      <a:endParaRPr lang="en-US" dirty="0"/>
                    </a:p>
                  </a:txBody>
                  <a:tcPr/>
                </a:tc>
              </a:tr>
              <a:tr h="471396">
                <a:tc>
                  <a:txBody>
                    <a:bodyPr/>
                    <a:lstStyle/>
                    <a:p>
                      <a:r>
                        <a:rPr lang="en-US" dirty="0" smtClean="0"/>
                        <a:t>Vertical diameter of head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Usually more than 18mm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Usually less than 41mm</a:t>
                      </a:r>
                      <a:endParaRPr lang="en-US" dirty="0"/>
                    </a:p>
                  </a:txBody>
                  <a:tcPr/>
                </a:tc>
              </a:tr>
              <a:tr h="471396">
                <a:tc>
                  <a:txBody>
                    <a:bodyPr/>
                    <a:lstStyle/>
                    <a:p>
                      <a:r>
                        <a:rPr lang="en-US" dirty="0" smtClean="0"/>
                        <a:t>Popliteal length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135-145mm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106-114mm</a:t>
                      </a:r>
                      <a:endParaRPr lang="en-US" dirty="0"/>
                    </a:p>
                  </a:txBody>
                  <a:tcPr/>
                </a:tc>
              </a:tr>
              <a:tr h="471396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emur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363743" cy="635644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07/7/7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07/7/7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13800" b="1" i="1" dirty="0" smtClean="0">
                <a:solidFill>
                  <a:srgbClr val="FF0000"/>
                </a:solidFill>
                <a:latin typeface="Algerian" pitchFamily="82" charset="0"/>
              </a:rPr>
              <a:t>Thank you</a:t>
            </a:r>
            <a:endParaRPr lang="en-IN" b="1" i="1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kull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tretch>
            <a:fillRect/>
          </a:stretch>
        </p:blipFill>
        <p:spPr bwMode="auto">
          <a:xfrm>
            <a:off x="152400" y="1447800"/>
            <a:ext cx="8839200" cy="5410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Do bones speak?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206 types of bones in our body.</a:t>
            </a:r>
          </a:p>
          <a:p>
            <a:r>
              <a:rPr lang="en-US" dirty="0" smtClean="0"/>
              <a:t>But  forensic point of view as regard to the sex determination from bones following bones are of major important.</a:t>
            </a:r>
          </a:p>
          <a:p>
            <a:pPr lvl="1"/>
            <a:r>
              <a:rPr lang="en-US" dirty="0" smtClean="0"/>
              <a:t>Pelvis---------------95%</a:t>
            </a:r>
          </a:p>
          <a:p>
            <a:pPr lvl="1"/>
            <a:r>
              <a:rPr lang="en-US" dirty="0" smtClean="0"/>
              <a:t>Skull----------------90%</a:t>
            </a:r>
          </a:p>
          <a:p>
            <a:pPr lvl="1"/>
            <a:r>
              <a:rPr lang="en-US" dirty="0" smtClean="0"/>
              <a:t>Both----------------98%</a:t>
            </a:r>
            <a:endParaRPr lang="en-US" dirty="0"/>
          </a:p>
          <a:p>
            <a:pPr lvl="1"/>
            <a:r>
              <a:rPr lang="en-US" dirty="0" smtClean="0"/>
              <a:t>Long bones--------80%</a:t>
            </a:r>
          </a:p>
          <a:p>
            <a:pPr lvl="1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8800" dirty="0" smtClean="0"/>
              <a:t>Pelvis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elvis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64982" y="3429000"/>
            <a:ext cx="5779018" cy="3429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07/7/7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07/7/7/main" xmlns="">
                <a:effectLst>
                  <a:outerShdw blurRad="63500"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pic>
      <p:pic>
        <p:nvPicPr>
          <p:cNvPr id="5" name="Picture 4" descr="pelvis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5195455" cy="3429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07/7/7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07/7/7/main" xmlns="">
                <a:effectLst>
                  <a:outerShdw blurRad="63500"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525963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4" name="Picture 3" descr="pelvis-fr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2103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07/7/7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07/7/7/main" xmlns="">
                <a:effectLst>
                  <a:outerShdw blurRad="63500"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elvis-back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8763000" cy="584199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07/7/7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07/7/7/main" xmlns="">
                <a:effectLst>
                  <a:outerShdw blurRad="63500" dist="35921" dir="2700000" algn="ctr" rotWithShape="0">
                    <a:srgbClr xmlns:mc="http://schemas.openxmlformats.org/markup-compatibility/2006" val="808080" mc:Ignorable="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elvis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990602"/>
          <a:ext cx="8229600" cy="52984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419053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Female</a:t>
                      </a:r>
                      <a:endParaRPr lang="en-IN" dirty="0"/>
                    </a:p>
                  </a:txBody>
                  <a:tcPr/>
                </a:tc>
              </a:tr>
              <a:tr h="419053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Funnel shaped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bowl</a:t>
                      </a:r>
                      <a:endParaRPr lang="en-IN" dirty="0"/>
                    </a:p>
                  </a:txBody>
                  <a:tcPr/>
                </a:tc>
              </a:tr>
              <a:tr h="723297">
                <a:tc>
                  <a:txBody>
                    <a:bodyPr/>
                    <a:lstStyle/>
                    <a:p>
                      <a:r>
                        <a:rPr lang="en-US" dirty="0" smtClean="0"/>
                        <a:t>Greater sciatic notch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Smaller,</a:t>
                      </a:r>
                      <a:r>
                        <a:rPr lang="en-US" baseline="0" dirty="0" smtClean="0"/>
                        <a:t> narrower and deep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Larger,</a:t>
                      </a:r>
                      <a:r>
                        <a:rPr lang="en-US" baseline="0" dirty="0" smtClean="0"/>
                        <a:t> wider, Shallower.</a:t>
                      </a:r>
                      <a:endParaRPr lang="en-IN" dirty="0"/>
                    </a:p>
                  </a:txBody>
                  <a:tcPr/>
                </a:tc>
              </a:tr>
              <a:tr h="723297">
                <a:tc>
                  <a:txBody>
                    <a:bodyPr/>
                    <a:lstStyle/>
                    <a:p>
                      <a:r>
                        <a:rPr lang="en-US" dirty="0" smtClean="0"/>
                        <a:t>Obturator foramen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Oval ,large  and base is upwards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Smaller,</a:t>
                      </a:r>
                      <a:r>
                        <a:rPr lang="en-US" baseline="0" dirty="0" smtClean="0"/>
                        <a:t> Triangular and apex forwards</a:t>
                      </a:r>
                      <a:endParaRPr lang="en-IN" dirty="0"/>
                    </a:p>
                  </a:txBody>
                  <a:tcPr/>
                </a:tc>
              </a:tr>
              <a:tr h="723297">
                <a:tc>
                  <a:txBody>
                    <a:bodyPr/>
                    <a:lstStyle/>
                    <a:p>
                      <a:r>
                        <a:rPr lang="en-US" dirty="0" smtClean="0"/>
                        <a:t>Sub pubic angle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“V” shaped and sharp angle, it is 70-75</a:t>
                      </a:r>
                      <a:r>
                        <a:rPr lang="en-US" baseline="30000" dirty="0" smtClean="0"/>
                        <a:t>o</a:t>
                      </a:r>
                      <a:endParaRPr lang="en-IN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“U” shaped rounded broader angle</a:t>
                      </a:r>
                      <a:endParaRPr lang="en-IN" dirty="0"/>
                    </a:p>
                  </a:txBody>
                  <a:tcPr/>
                </a:tc>
              </a:tr>
              <a:tr h="419053">
                <a:tc>
                  <a:txBody>
                    <a:bodyPr/>
                    <a:lstStyle/>
                    <a:p>
                      <a:r>
                        <a:rPr lang="en-US" dirty="0" smtClean="0"/>
                        <a:t>Ischial tuberosity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Inverted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Everted</a:t>
                      </a:r>
                      <a:endParaRPr lang="en-IN" dirty="0"/>
                    </a:p>
                  </a:txBody>
                  <a:tcPr/>
                </a:tc>
              </a:tr>
              <a:tr h="419053">
                <a:tc>
                  <a:txBody>
                    <a:bodyPr/>
                    <a:lstStyle/>
                    <a:p>
                      <a:r>
                        <a:rPr lang="en-US" dirty="0" smtClean="0"/>
                        <a:t>Pelvic brim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Heart shaped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Circular , more spacious </a:t>
                      </a:r>
                      <a:endParaRPr lang="en-IN" dirty="0"/>
                    </a:p>
                  </a:txBody>
                  <a:tcPr/>
                </a:tc>
              </a:tr>
              <a:tr h="419053">
                <a:tc>
                  <a:txBody>
                    <a:bodyPr/>
                    <a:lstStyle/>
                    <a:p>
                      <a:r>
                        <a:rPr lang="en-US" dirty="0" smtClean="0"/>
                        <a:t>Pelvic cavity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Conical and funnel shaped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Broad and round </a:t>
                      </a:r>
                      <a:endParaRPr lang="en-IN" dirty="0"/>
                    </a:p>
                  </a:txBody>
                  <a:tcPr/>
                </a:tc>
              </a:tr>
              <a:tr h="1033282">
                <a:tc>
                  <a:txBody>
                    <a:bodyPr/>
                    <a:lstStyle/>
                    <a:p>
                      <a:r>
                        <a:rPr lang="en-US" dirty="0" smtClean="0"/>
                        <a:t>Pubic symphysis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Higher ,bigger and</a:t>
                      </a:r>
                      <a:r>
                        <a:rPr lang="en-US" baseline="0" dirty="0" smtClean="0"/>
                        <a:t> narrow in width. Margins of pubic arch everted.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 ,wider and rounded Margins of pubic arch are not everted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Sacrum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None/>
            </a:pPr>
            <a:endParaRPr lang="en-US" dirty="0" smtClean="0"/>
          </a:p>
          <a:p>
            <a:pPr marL="342900" lvl="1" indent="-34290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371600"/>
          <a:ext cx="7924800" cy="4724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600"/>
                <a:gridCol w="2641600"/>
                <a:gridCol w="2641600"/>
              </a:tblGrid>
              <a:tr h="503477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/>
                </a:tc>
              </a:tr>
              <a:tr h="1241448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 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Larger, heavier, rough</a:t>
                      </a:r>
                      <a:r>
                        <a:rPr lang="en-US" baseline="0" dirty="0" smtClean="0"/>
                        <a:t> and narrow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Smaller, lighter, smooth and broader</a:t>
                      </a:r>
                      <a:endParaRPr lang="en-US" dirty="0"/>
                    </a:p>
                  </a:txBody>
                  <a:tcPr/>
                </a:tc>
              </a:tr>
              <a:tr h="1241448">
                <a:tc>
                  <a:txBody>
                    <a:bodyPr/>
                    <a:lstStyle/>
                    <a:p>
                      <a:r>
                        <a:rPr lang="en-US" dirty="0" smtClean="0"/>
                        <a:t>Breadth</a:t>
                      </a:r>
                      <a:r>
                        <a:rPr lang="en-US" baseline="0" dirty="0" smtClean="0"/>
                        <a:t> of the body of first sacral vertebra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 than breadth of one side </a:t>
                      </a:r>
                      <a:r>
                        <a:rPr lang="en-US" dirty="0" err="1" smtClean="0"/>
                        <a:t>ala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 breadth of one side of </a:t>
                      </a:r>
                      <a:r>
                        <a:rPr lang="en-US" dirty="0" err="1" smtClean="0"/>
                        <a:t>ala</a:t>
                      </a:r>
                      <a:endParaRPr lang="en-US" dirty="0"/>
                    </a:p>
                  </a:txBody>
                  <a:tcPr/>
                </a:tc>
              </a:tr>
              <a:tr h="869014">
                <a:tc>
                  <a:txBody>
                    <a:bodyPr/>
                    <a:lstStyle/>
                    <a:p>
                      <a:r>
                        <a:rPr lang="en-US" dirty="0" smtClean="0"/>
                        <a:t>Sacroiliac articulation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Extend up to third segment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Extends</a:t>
                      </a:r>
                      <a:r>
                        <a:rPr lang="en-US" baseline="0" dirty="0" smtClean="0"/>
                        <a:t> up to 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baseline="0" dirty="0" smtClean="0"/>
                        <a:t>  and 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baseline="0" dirty="0" smtClean="0"/>
                        <a:t> segment</a:t>
                      </a:r>
                      <a:endParaRPr lang="en-US" dirty="0"/>
                    </a:p>
                  </a:txBody>
                  <a:tcPr/>
                </a:tc>
              </a:tr>
              <a:tr h="869014">
                <a:tc>
                  <a:txBody>
                    <a:bodyPr/>
                    <a:lstStyle/>
                    <a:p>
                      <a:r>
                        <a:rPr lang="en-US" dirty="0" smtClean="0"/>
                        <a:t>Coccyx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movable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</a:t>
                      </a:r>
                      <a:r>
                        <a:rPr lang="en-US" baseline="0" dirty="0" smtClean="0"/>
                        <a:t>  movable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</TotalTime>
  <Words>478</Words>
  <Application>Microsoft Office PowerPoint</Application>
  <PresentationFormat>On-screen Show (4:3)</PresentationFormat>
  <Paragraphs>142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Sex determination from the bones </vt:lpstr>
      <vt:lpstr>Do bones speak?</vt:lpstr>
      <vt:lpstr>Slide 3</vt:lpstr>
      <vt:lpstr>Slide 4</vt:lpstr>
      <vt:lpstr>Slide 5</vt:lpstr>
      <vt:lpstr>Slide 6</vt:lpstr>
      <vt:lpstr>Slide 7</vt:lpstr>
      <vt:lpstr>Pelvis</vt:lpstr>
      <vt:lpstr>Sacrum</vt:lpstr>
      <vt:lpstr>Slide 10</vt:lpstr>
      <vt:lpstr>Slide 11</vt:lpstr>
      <vt:lpstr>Skull</vt:lpstr>
      <vt:lpstr>Slide 13</vt:lpstr>
      <vt:lpstr>Slide 14</vt:lpstr>
      <vt:lpstr>Mandible</vt:lpstr>
      <vt:lpstr>Slide 16</vt:lpstr>
      <vt:lpstr>Femur</vt:lpstr>
      <vt:lpstr>Slide 18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Jignesh</dc:creator>
  <cp:lastModifiedBy>Acer</cp:lastModifiedBy>
  <cp:revision>31</cp:revision>
  <dcterms:created xsi:type="dcterms:W3CDTF">2006-08-16T00:00:00Z</dcterms:created>
  <dcterms:modified xsi:type="dcterms:W3CDTF">2020-08-13T11:15:39Z</dcterms:modified>
</cp:coreProperties>
</file>