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1" r:id="rId3"/>
    <p:sldId id="257" r:id="rId4"/>
    <p:sldId id="258" r:id="rId5"/>
    <p:sldId id="259" r:id="rId6"/>
    <p:sldId id="260" r:id="rId7"/>
    <p:sldId id="261" r:id="rId8"/>
    <p:sldId id="262" r:id="rId9"/>
    <p:sldId id="263" r:id="rId10"/>
    <p:sldId id="264" r:id="rId11"/>
    <p:sldId id="265" r:id="rId12"/>
    <p:sldId id="266" r:id="rId13"/>
    <p:sldId id="267" r:id="rId14"/>
    <p:sldId id="269" r:id="rId15"/>
    <p:sldId id="268" r:id="rId16"/>
    <p:sldId id="270" r:id="rId17"/>
    <p:sldId id="271" r:id="rId18"/>
    <p:sldId id="272" r:id="rId19"/>
    <p:sldId id="273" r:id="rId20"/>
    <p:sldId id="274" r:id="rId21"/>
    <p:sldId id="275" r:id="rId22"/>
    <p:sldId id="276" r:id="rId23"/>
    <p:sldId id="277" r:id="rId24"/>
    <p:sldId id="278" r:id="rId25"/>
    <p:sldId id="289" r:id="rId26"/>
    <p:sldId id="279" r:id="rId27"/>
    <p:sldId id="280" r:id="rId28"/>
    <p:sldId id="281" r:id="rId29"/>
    <p:sldId id="282" r:id="rId30"/>
    <p:sldId id="288" r:id="rId31"/>
    <p:sldId id="290" r:id="rId32"/>
    <p:sldId id="291" r:id="rId33"/>
    <p:sldId id="296"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 id="322" r:id="rId60"/>
    <p:sldId id="323" r:id="rId61"/>
    <p:sldId id="324" r:id="rId62"/>
    <p:sldId id="325" r:id="rId63"/>
    <p:sldId id="294" r:id="rId64"/>
    <p:sldId id="293" r:id="rId65"/>
    <p:sldId id="283" r:id="rId66"/>
    <p:sldId id="284" r:id="rId67"/>
    <p:sldId id="285" r:id="rId68"/>
    <p:sldId id="286" r:id="rId69"/>
    <p:sldId id="328" r:id="rId70"/>
    <p:sldId id="329"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755775"/>
          </a:xfrm>
        </p:spPr>
        <p:txBody>
          <a:bodyPr>
            <a:normAutofit fontScale="90000"/>
          </a:bodyPr>
          <a:lstStyle/>
          <a:p>
            <a:r>
              <a:rPr lang="en-IN" b="1" dirty="0" smtClean="0">
                <a:solidFill>
                  <a:schemeClr val="accent3">
                    <a:lumMod val="75000"/>
                  </a:schemeClr>
                </a:solidFill>
              </a:rPr>
              <a:t>PHSYIOTHERAPY</a:t>
            </a:r>
            <a:r>
              <a:rPr lang="en-IN" dirty="0" smtClean="0"/>
              <a:t> </a:t>
            </a:r>
            <a:r>
              <a:rPr lang="en-IN" b="1" dirty="0" smtClean="0">
                <a:solidFill>
                  <a:schemeClr val="tx1">
                    <a:lumMod val="95000"/>
                    <a:lumOff val="5000"/>
                  </a:schemeClr>
                </a:solidFill>
              </a:rPr>
              <a:t>ASSESSMENT</a:t>
            </a:r>
            <a:r>
              <a:rPr lang="en-IN" b="1" dirty="0" smtClean="0"/>
              <a:t> </a:t>
            </a:r>
            <a:r>
              <a:rPr lang="en-IN" b="1" dirty="0" smtClean="0">
                <a:solidFill>
                  <a:srgbClr val="C00000"/>
                </a:solidFill>
              </a:rPr>
              <a:t>&amp;</a:t>
            </a:r>
            <a:r>
              <a:rPr lang="en-IN" b="1" dirty="0" smtClean="0"/>
              <a:t> </a:t>
            </a:r>
            <a:r>
              <a:rPr lang="en-IN" b="1" dirty="0" smtClean="0">
                <a:solidFill>
                  <a:schemeClr val="accent1">
                    <a:lumMod val="75000"/>
                  </a:schemeClr>
                </a:solidFill>
              </a:rPr>
              <a:t>MANAGEMENT</a:t>
            </a:r>
            <a:r>
              <a:rPr lang="en-IN" b="1" dirty="0" smtClean="0"/>
              <a:t> </a:t>
            </a:r>
            <a:r>
              <a:rPr lang="en-IN" b="1" dirty="0" smtClean="0">
                <a:solidFill>
                  <a:srgbClr val="C00000"/>
                </a:solidFill>
              </a:rPr>
              <a:t>OF</a:t>
            </a:r>
            <a:r>
              <a:rPr lang="en-IN" b="1" dirty="0" smtClean="0"/>
              <a:t> </a:t>
            </a:r>
            <a:br>
              <a:rPr lang="en-IN" b="1" dirty="0" smtClean="0"/>
            </a:br>
            <a:r>
              <a:rPr lang="en-IN" b="1" dirty="0" smtClean="0">
                <a:solidFill>
                  <a:schemeClr val="accent6">
                    <a:lumMod val="75000"/>
                  </a:schemeClr>
                </a:solidFill>
              </a:rPr>
              <a:t>ROTATOR CUFF TENDINITIS</a:t>
            </a:r>
            <a:endParaRPr lang="en-IN" b="1" dirty="0">
              <a:solidFill>
                <a:schemeClr val="accent6">
                  <a:lumMod val="75000"/>
                </a:schemeClr>
              </a:solidFill>
            </a:endParaRPr>
          </a:p>
        </p:txBody>
      </p:sp>
      <p:sp>
        <p:nvSpPr>
          <p:cNvPr id="3" name="Subtitle 2"/>
          <p:cNvSpPr>
            <a:spLocks noGrp="1"/>
          </p:cNvSpPr>
          <p:nvPr>
            <p:ph type="subTitle" idx="1"/>
          </p:nvPr>
        </p:nvSpPr>
        <p:spPr/>
        <p:txBody>
          <a:bodyPr/>
          <a:lstStyle/>
          <a:p>
            <a:r>
              <a:rPr lang="en-IN" dirty="0" smtClean="0"/>
              <a:t>NIKETA PATEL</a:t>
            </a:r>
          </a:p>
          <a:p>
            <a:r>
              <a:rPr lang="en-IN" dirty="0" smtClean="0"/>
              <a:t>02/01/19</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Two other mechanisms help provide static stability of the dependent arm.</a:t>
            </a:r>
          </a:p>
          <a:p>
            <a:endParaRPr lang="en-IN" dirty="0" smtClean="0"/>
          </a:p>
          <a:p>
            <a:r>
              <a:rPr lang="en-IN" dirty="0" smtClean="0"/>
              <a:t>In a healthy GH joint, the capsule has an airtight seal, which produces negative intra-</a:t>
            </a:r>
            <a:r>
              <a:rPr lang="en-IN" dirty="0" err="1" smtClean="0"/>
              <a:t>articular</a:t>
            </a:r>
            <a:r>
              <a:rPr lang="en-IN" dirty="0" smtClean="0"/>
              <a:t> pressure which creates a relative vacuum that resists inferior humeral translation caused by the force of gravity.</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smtClean="0"/>
              <a:t>Loss of intra-</a:t>
            </a:r>
            <a:r>
              <a:rPr lang="en-IN" dirty="0" err="1" smtClean="0"/>
              <a:t>articular</a:t>
            </a:r>
            <a:r>
              <a:rPr lang="en-IN" dirty="0" smtClean="0"/>
              <a:t> pressure due to tears in the </a:t>
            </a:r>
            <a:r>
              <a:rPr lang="en-IN" dirty="0" err="1" smtClean="0"/>
              <a:t>glenoid</a:t>
            </a:r>
            <a:r>
              <a:rPr lang="en-IN" dirty="0" smtClean="0"/>
              <a:t> </a:t>
            </a:r>
            <a:r>
              <a:rPr lang="en-IN" dirty="0" err="1" smtClean="0"/>
              <a:t>labrum</a:t>
            </a:r>
            <a:r>
              <a:rPr lang="en-IN" dirty="0" smtClean="0"/>
              <a:t>, results in large increases in inferior humeral translations.</a:t>
            </a:r>
          </a:p>
          <a:p>
            <a:endParaRPr lang="en-IN" dirty="0" smtClean="0"/>
          </a:p>
          <a:p>
            <a:r>
              <a:rPr lang="en-IN" dirty="0" smtClean="0"/>
              <a:t>When the available passive forces are inadequate for static stabilization, as may occur in the heavily loaded arm, activity of the </a:t>
            </a:r>
            <a:r>
              <a:rPr lang="en-IN" dirty="0" err="1" smtClean="0"/>
              <a:t>supraspinatus</a:t>
            </a:r>
            <a:r>
              <a:rPr lang="en-IN" dirty="0" smtClean="0"/>
              <a:t> is recruited.</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IN" dirty="0" smtClean="0"/>
              <a:t>Although the </a:t>
            </a:r>
            <a:r>
              <a:rPr lang="en-IN" dirty="0" err="1" smtClean="0"/>
              <a:t>supraspinatus</a:t>
            </a:r>
            <a:r>
              <a:rPr lang="en-IN" dirty="0" smtClean="0"/>
              <a:t> may not be active when the arm is hanging at the side, paralysis or dysfunction in the </a:t>
            </a:r>
            <a:r>
              <a:rPr lang="en-IN" dirty="0" err="1" smtClean="0"/>
              <a:t>supraspinatus</a:t>
            </a:r>
            <a:r>
              <a:rPr lang="en-IN" dirty="0" smtClean="0"/>
              <a:t> may lead to gradual inferior </a:t>
            </a:r>
            <a:r>
              <a:rPr lang="en-IN" dirty="0" err="1" smtClean="0"/>
              <a:t>subluxation</a:t>
            </a:r>
            <a:r>
              <a:rPr lang="en-IN" dirty="0" smtClean="0"/>
              <a:t> of the GH joint.</a:t>
            </a:r>
          </a:p>
          <a:p>
            <a:r>
              <a:rPr lang="en-IN" dirty="0" smtClean="0"/>
              <a:t>Without the reinforcing passive tension of the intact </a:t>
            </a:r>
            <a:r>
              <a:rPr lang="en-IN" dirty="0" err="1" smtClean="0"/>
              <a:t>supraspinatus</a:t>
            </a:r>
            <a:r>
              <a:rPr lang="en-IN" dirty="0" smtClean="0"/>
              <a:t> muscle, the sustained load on the structures of the rotator interval capsule apparently causes these structures to gradually stretch (become plastic), which results in a loss of joint stability.</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err="1" smtClean="0"/>
              <a:t>Subscapularis</a:t>
            </a:r>
            <a:r>
              <a:rPr lang="en-IN" dirty="0" smtClean="0"/>
              <a:t> through its connections to the rotator interval, provide some support to those structures. </a:t>
            </a:r>
          </a:p>
          <a:p>
            <a:endParaRPr lang="en-IN" dirty="0" smtClean="0"/>
          </a:p>
          <a:p>
            <a:r>
              <a:rPr lang="en-IN" dirty="0" smtClean="0"/>
              <a:t>Inferior GH </a:t>
            </a:r>
            <a:r>
              <a:rPr lang="en-IN" dirty="0" err="1" smtClean="0"/>
              <a:t>subluxation</a:t>
            </a:r>
            <a:r>
              <a:rPr lang="en-IN" dirty="0" smtClean="0"/>
              <a:t> is commonly encountered in patients with diminished rotator cuff function caused by stroke or other brain injury.</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09800"/>
            <a:ext cx="8229600" cy="1143000"/>
          </a:xfrm>
        </p:spPr>
        <p:txBody>
          <a:bodyPr>
            <a:normAutofit fontScale="90000"/>
          </a:bodyPr>
          <a:lstStyle/>
          <a:p>
            <a:r>
              <a:rPr lang="en-IN" b="1" dirty="0" smtClean="0"/>
              <a:t>Dynamic Stabilization of the </a:t>
            </a:r>
            <a:r>
              <a:rPr lang="en-IN" b="1" dirty="0" err="1" smtClean="0"/>
              <a:t>Glenohumeral</a:t>
            </a:r>
            <a:r>
              <a:rPr lang="en-IN" b="1" dirty="0" smtClean="0"/>
              <a:t> Joint</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i="1" dirty="0" smtClean="0"/>
              <a:t>The Deltoid and </a:t>
            </a:r>
            <a:r>
              <a:rPr lang="en-IN" b="1" i="1" dirty="0" err="1" smtClean="0"/>
              <a:t>Glenohumeral</a:t>
            </a:r>
            <a:r>
              <a:rPr lang="en-IN" b="1" i="1" dirty="0" smtClean="0"/>
              <a:t> Stabilization</a:t>
            </a:r>
            <a:endParaRPr lang="en-IN" dirty="0"/>
          </a:p>
        </p:txBody>
      </p:sp>
      <p:sp>
        <p:nvSpPr>
          <p:cNvPr id="3" name="Content Placeholder 2"/>
          <p:cNvSpPr>
            <a:spLocks noGrp="1"/>
          </p:cNvSpPr>
          <p:nvPr>
            <p:ph idx="1"/>
          </p:nvPr>
        </p:nvSpPr>
        <p:spPr/>
        <p:txBody>
          <a:bodyPr/>
          <a:lstStyle/>
          <a:p>
            <a:r>
              <a:rPr lang="en-IN" dirty="0" smtClean="0"/>
              <a:t>Deltoid muscle is a prime mover along with the </a:t>
            </a:r>
            <a:r>
              <a:rPr lang="en-IN" dirty="0" err="1" smtClean="0"/>
              <a:t>supraspinatus</a:t>
            </a:r>
            <a:r>
              <a:rPr lang="en-IN" dirty="0" smtClean="0"/>
              <a:t> for GH abduction.</a:t>
            </a:r>
          </a:p>
          <a:p>
            <a:endParaRPr lang="en-IN" dirty="0" smtClean="0"/>
          </a:p>
          <a:p>
            <a:r>
              <a:rPr lang="en-IN" dirty="0" smtClean="0"/>
              <a:t>The anterior deltoid is also considered the prime mover in GH flexion.</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a:stretch>
            <a:fillRect/>
          </a:stretch>
        </p:blipFill>
        <p:spPr bwMode="auto">
          <a:xfrm>
            <a:off x="1981200" y="1219200"/>
            <a:ext cx="5715000" cy="419100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smtClean="0"/>
              <a:t>The action lines of the three segments of the deltoid acting together coincide with the </a:t>
            </a:r>
            <a:r>
              <a:rPr lang="en-IN" dirty="0" err="1" smtClean="0"/>
              <a:t>fibers</a:t>
            </a:r>
            <a:r>
              <a:rPr lang="en-IN" dirty="0" smtClean="0"/>
              <a:t> of the middle deltoid.</a:t>
            </a:r>
          </a:p>
          <a:p>
            <a:r>
              <a:rPr lang="en-IN" dirty="0" smtClean="0"/>
              <a:t>When the muscle action line (FD) is resolved into its parallel (</a:t>
            </a:r>
            <a:r>
              <a:rPr lang="en-IN" dirty="0" err="1" smtClean="0"/>
              <a:t>Fx</a:t>
            </a:r>
            <a:r>
              <a:rPr lang="en-IN" dirty="0" smtClean="0"/>
              <a:t>) and perpendicular (</a:t>
            </a:r>
            <a:r>
              <a:rPr lang="en-IN" dirty="0" err="1" smtClean="0"/>
              <a:t>Fy</a:t>
            </a:r>
            <a:r>
              <a:rPr lang="en-IN" dirty="0" smtClean="0"/>
              <a:t>) components in relation to the long axis of the humerus, the parallel component directly </a:t>
            </a:r>
            <a:r>
              <a:rPr lang="en-IN" dirty="0" err="1" smtClean="0"/>
              <a:t>cephalad</a:t>
            </a:r>
            <a:r>
              <a:rPr lang="en-IN" dirty="0" smtClean="0"/>
              <a:t> (superiorly) is by far the larger of the two components.</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That is, the majority of the force of contraction of the deltoid causes the humerus and humeral head to translate superiorly; only a small proportion of force is applied perpendicular to the humerus and directly contributes to rotation (abduction) of the humerus.</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smtClean="0"/>
              <a:t>At many other joints, a force component parallel to the long bone has a stabilizing effect because the parallel component contributes to joint compression.</a:t>
            </a:r>
          </a:p>
          <a:p>
            <a:r>
              <a:rPr lang="en-IN" dirty="0" smtClean="0"/>
              <a:t>Consequently, the force (</a:t>
            </a:r>
            <a:r>
              <a:rPr lang="en-IN" dirty="0" err="1" smtClean="0"/>
              <a:t>Fx</a:t>
            </a:r>
            <a:r>
              <a:rPr lang="en-IN" dirty="0" smtClean="0"/>
              <a:t>) applied parallel to the long axis of the bone creates a shear force (approximately parallel to the contacting </a:t>
            </a:r>
            <a:r>
              <a:rPr lang="en-IN" dirty="0" err="1" smtClean="0"/>
              <a:t>articular</a:t>
            </a:r>
            <a:r>
              <a:rPr lang="en-IN" dirty="0" smtClean="0"/>
              <a:t> surfaces) rather than a stabilizing (compressive) effect.</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Objectives </a:t>
            </a:r>
            <a:endParaRPr lang="en-US" dirty="0">
              <a:solidFill>
                <a:srgbClr val="00B050"/>
              </a:solidFill>
            </a:endParaRPr>
          </a:p>
        </p:txBody>
      </p:sp>
      <p:sp>
        <p:nvSpPr>
          <p:cNvPr id="3" name="Content Placeholder 2"/>
          <p:cNvSpPr>
            <a:spLocks noGrp="1"/>
          </p:cNvSpPr>
          <p:nvPr>
            <p:ph idx="1"/>
          </p:nvPr>
        </p:nvSpPr>
        <p:spPr/>
        <p:txBody>
          <a:bodyPr>
            <a:normAutofit/>
          </a:bodyPr>
          <a:lstStyle/>
          <a:p>
            <a:pPr>
              <a:buNone/>
            </a:pPr>
            <a:r>
              <a:rPr lang="en-IN" sz="2400" dirty="0" smtClean="0">
                <a:solidFill>
                  <a:schemeClr val="accent2">
                    <a:lumMod val="75000"/>
                  </a:schemeClr>
                </a:solidFill>
              </a:rPr>
              <a:t>After completing this lecture, you will be able to</a:t>
            </a:r>
            <a:r>
              <a:rPr lang="en-IN" sz="2400" dirty="0" smtClean="0">
                <a:solidFill>
                  <a:schemeClr val="accent2">
                    <a:lumMod val="75000"/>
                  </a:schemeClr>
                </a:solidFill>
              </a:rPr>
              <a:t>:</a:t>
            </a:r>
          </a:p>
          <a:p>
            <a:pPr>
              <a:buNone/>
            </a:pPr>
            <a:endParaRPr lang="en-IN" sz="2400" dirty="0" smtClean="0">
              <a:solidFill>
                <a:schemeClr val="accent2">
                  <a:lumMod val="75000"/>
                </a:schemeClr>
              </a:solidFill>
            </a:endParaRPr>
          </a:p>
          <a:p>
            <a:r>
              <a:rPr lang="en-US" sz="2400" dirty="0" smtClean="0"/>
              <a:t>Recall shoulder </a:t>
            </a:r>
            <a:r>
              <a:rPr lang="en-US" sz="2400" dirty="0" smtClean="0"/>
              <a:t>anatomy</a:t>
            </a:r>
          </a:p>
          <a:p>
            <a:endParaRPr lang="en-US" sz="2400" dirty="0" smtClean="0"/>
          </a:p>
          <a:p>
            <a:r>
              <a:rPr lang="en-US" sz="2400" dirty="0" smtClean="0"/>
              <a:t>Explain biomechanics of Rotator </a:t>
            </a:r>
            <a:r>
              <a:rPr lang="en-US" sz="2400" dirty="0" smtClean="0"/>
              <a:t>cuff muscles</a:t>
            </a:r>
          </a:p>
          <a:p>
            <a:endParaRPr lang="en-US" sz="2400" dirty="0" smtClean="0"/>
          </a:p>
          <a:p>
            <a:r>
              <a:rPr lang="en-US" sz="2400" dirty="0" smtClean="0"/>
              <a:t>Discuss Physiotherapy </a:t>
            </a:r>
            <a:r>
              <a:rPr lang="en-US" sz="2400" dirty="0" smtClean="0"/>
              <a:t>assessment and </a:t>
            </a:r>
            <a:r>
              <a:rPr lang="en-US" sz="2400" dirty="0" smtClean="0"/>
              <a:t>management for Rotator cuff tendinitis</a:t>
            </a:r>
            <a:endParaRPr lang="en-US" sz="2400" dirty="0" smtClean="0"/>
          </a:p>
          <a:p>
            <a:endParaRPr lang="en-US" sz="2400" dirty="0" smtClean="0"/>
          </a:p>
          <a:p>
            <a:r>
              <a:rPr lang="en-US" sz="2400" dirty="0" smtClean="0"/>
              <a:t>Apply Evidence </a:t>
            </a:r>
            <a:r>
              <a:rPr lang="en-US" sz="2400" dirty="0" smtClean="0"/>
              <a:t>based Physiotherapy</a:t>
            </a: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 large superiorly directed force of the deltoid, if unopposed, would cause the humeral head to impact the </a:t>
            </a:r>
            <a:r>
              <a:rPr lang="en-IN" dirty="0" err="1" smtClean="0"/>
              <a:t>coracoacromial</a:t>
            </a:r>
            <a:r>
              <a:rPr lang="en-IN" dirty="0" smtClean="0"/>
              <a:t> arch before much abduction had occurred.</a:t>
            </a:r>
          </a:p>
          <a:p>
            <a:endParaRPr lang="en-IN" dirty="0" smtClean="0"/>
          </a:p>
          <a:p>
            <a:r>
              <a:rPr lang="en-IN" dirty="0" smtClean="0"/>
              <a:t>But pain from impinged structures in the </a:t>
            </a:r>
            <a:r>
              <a:rPr lang="en-IN" dirty="0" err="1" smtClean="0"/>
              <a:t>subacromial</a:t>
            </a:r>
            <a:r>
              <a:rPr lang="en-IN" dirty="0" smtClean="0"/>
              <a:t> space will prevent much motion.</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r>
              <a:rPr lang="en-IN" dirty="0" smtClean="0"/>
              <a:t>The inferior pull of gravity cannot offset the </a:t>
            </a:r>
            <a:r>
              <a:rPr lang="en-IN" dirty="0" err="1" smtClean="0"/>
              <a:t>Fx</a:t>
            </a:r>
            <a:r>
              <a:rPr lang="en-IN" dirty="0" smtClean="0"/>
              <a:t> component of the deltoid, because the resultant force of the deltoid must exceed that of gravity before any rotation can occur.</a:t>
            </a:r>
          </a:p>
          <a:p>
            <a:r>
              <a:rPr lang="en-IN" u="sng" dirty="0" smtClean="0"/>
              <a:t>That is, the deltoid cannot independently abduct (elevate) the arm</a:t>
            </a:r>
            <a:r>
              <a:rPr lang="en-IN" dirty="0" smtClean="0"/>
              <a:t>. Another force or set of forces must be introduced to work synergistically with the deltoid for the deltoid to work effectively. This is the role of the muscles of the rotator.</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i="1" dirty="0" smtClean="0"/>
              <a:t>The Rotator Cuff and </a:t>
            </a:r>
            <a:r>
              <a:rPr lang="en-IN" b="1" i="1" dirty="0" err="1" smtClean="0"/>
              <a:t>Glenohumeral</a:t>
            </a:r>
            <a:r>
              <a:rPr lang="en-IN" b="1" i="1" dirty="0" smtClean="0"/>
              <a:t> Stabilization</a:t>
            </a:r>
            <a:endParaRPr lang="en-IN" dirty="0"/>
          </a:p>
        </p:txBody>
      </p:sp>
      <p:sp>
        <p:nvSpPr>
          <p:cNvPr id="3" name="Content Placeholder 2"/>
          <p:cNvSpPr>
            <a:spLocks noGrp="1"/>
          </p:cNvSpPr>
          <p:nvPr>
            <p:ph idx="1"/>
          </p:nvPr>
        </p:nvSpPr>
        <p:spPr/>
        <p:txBody>
          <a:bodyPr/>
          <a:lstStyle/>
          <a:p>
            <a:r>
              <a:rPr lang="en-IN" dirty="0" smtClean="0"/>
              <a:t>The </a:t>
            </a:r>
            <a:r>
              <a:rPr lang="en-IN" dirty="0" err="1" smtClean="0"/>
              <a:t>supraspinatus</a:t>
            </a:r>
            <a:r>
              <a:rPr lang="en-IN" dirty="0" smtClean="0"/>
              <a:t>, </a:t>
            </a:r>
            <a:r>
              <a:rPr lang="en-IN" b="1" dirty="0" err="1" smtClean="0"/>
              <a:t>infraspinatus</a:t>
            </a:r>
            <a:r>
              <a:rPr lang="en-IN" b="1" dirty="0" smtClean="0"/>
              <a:t>, </a:t>
            </a:r>
            <a:r>
              <a:rPr lang="en-IN" b="1" dirty="0" err="1" smtClean="0"/>
              <a:t>teres</a:t>
            </a:r>
            <a:r>
              <a:rPr lang="en-IN" b="1" dirty="0" smtClean="0"/>
              <a:t> minor, and </a:t>
            </a:r>
            <a:r>
              <a:rPr lang="en-IN" b="1" dirty="0" err="1" smtClean="0"/>
              <a:t>subscapularis</a:t>
            </a:r>
            <a:r>
              <a:rPr lang="en-IN" b="1" dirty="0" smtClean="0"/>
              <a:t> </a:t>
            </a:r>
            <a:r>
              <a:rPr lang="en-IN" dirty="0" smtClean="0"/>
              <a:t>muscles compose the </a:t>
            </a:r>
            <a:r>
              <a:rPr lang="en-IN" b="1" dirty="0" smtClean="0"/>
              <a:t>rotator cuff.</a:t>
            </a:r>
          </a:p>
          <a:p>
            <a:endParaRPr lang="en-IN" dirty="0" smtClean="0"/>
          </a:p>
          <a:p>
            <a:r>
              <a:rPr lang="en-IN" dirty="0" smtClean="0"/>
              <a:t>These muscles are considered to be part of a “cuff” because the inserting tendons of each muscle of the cuff blend with and reinforce the GH capsule.</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All have action lines that significantly contribute to the dynamic stabilization of the GH joint.</a:t>
            </a:r>
            <a:endParaRPr lang="en-IN" dirty="0"/>
          </a:p>
        </p:txBody>
      </p:sp>
      <p:pic>
        <p:nvPicPr>
          <p:cNvPr id="2050" name="Picture 2"/>
          <p:cNvPicPr>
            <a:picLocks noChangeAspect="1" noChangeArrowheads="1"/>
          </p:cNvPicPr>
          <p:nvPr/>
        </p:nvPicPr>
        <p:blipFill>
          <a:blip r:embed="rId2"/>
          <a:srcRect/>
          <a:stretch>
            <a:fillRect/>
          </a:stretch>
        </p:blipFill>
        <p:spPr bwMode="auto">
          <a:xfrm>
            <a:off x="3048000" y="2667000"/>
            <a:ext cx="4429125" cy="4038600"/>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IN" dirty="0" smtClean="0"/>
              <a:t>If any one or all three of the vector pulls of the </a:t>
            </a:r>
            <a:r>
              <a:rPr lang="en-IN" dirty="0" err="1" smtClean="0"/>
              <a:t>infraspinatus</a:t>
            </a:r>
            <a:r>
              <a:rPr lang="en-IN" dirty="0" smtClean="0"/>
              <a:t>, </a:t>
            </a:r>
            <a:r>
              <a:rPr lang="en-IN" dirty="0" err="1" smtClean="0"/>
              <a:t>teres</a:t>
            </a:r>
            <a:r>
              <a:rPr lang="en-IN" dirty="0" smtClean="0"/>
              <a:t> minor, or </a:t>
            </a:r>
            <a:r>
              <a:rPr lang="en-IN" dirty="0" err="1" smtClean="0"/>
              <a:t>subscapularis</a:t>
            </a:r>
            <a:r>
              <a:rPr lang="en-IN" dirty="0" smtClean="0"/>
              <a:t> muscles is resolved into its components, it can be seen that the </a:t>
            </a:r>
            <a:r>
              <a:rPr lang="en-IN" dirty="0" err="1" smtClean="0"/>
              <a:t>rotatory</a:t>
            </a:r>
            <a:r>
              <a:rPr lang="en-IN" dirty="0" smtClean="0"/>
              <a:t> force component (</a:t>
            </a:r>
            <a:r>
              <a:rPr lang="en-IN" dirty="0" err="1" smtClean="0"/>
              <a:t>Fy</a:t>
            </a:r>
            <a:r>
              <a:rPr lang="en-IN" dirty="0" smtClean="0"/>
              <a:t>) not only tends to cause at least some rotation of the humerus, given its orientation to the long axis of the bone, but </a:t>
            </a:r>
            <a:r>
              <a:rPr lang="en-IN" dirty="0" err="1" smtClean="0"/>
              <a:t>Fy</a:t>
            </a:r>
            <a:r>
              <a:rPr lang="en-IN" dirty="0" smtClean="0"/>
              <a:t> also compresses the head into the </a:t>
            </a:r>
            <a:r>
              <a:rPr lang="en-IN" dirty="0" err="1" smtClean="0"/>
              <a:t>glenoid</a:t>
            </a:r>
            <a:r>
              <a:rPr lang="en-IN" dirty="0" smtClean="0"/>
              <a:t> </a:t>
            </a:r>
            <a:r>
              <a:rPr lang="en-IN" dirty="0" err="1" smtClean="0"/>
              <a:t>fossa</a:t>
            </a:r>
            <a:r>
              <a:rPr lang="en-IN" dirty="0" smtClean="0"/>
              <a:t>. This is an example of a </a:t>
            </a:r>
            <a:r>
              <a:rPr lang="en-IN" dirty="0" err="1" smtClean="0"/>
              <a:t>rotatory</a:t>
            </a:r>
            <a:r>
              <a:rPr lang="en-IN" dirty="0" smtClean="0"/>
              <a:t> component (rather than a </a:t>
            </a:r>
            <a:r>
              <a:rPr lang="en-IN" dirty="0" err="1" smtClean="0"/>
              <a:t>translatory</a:t>
            </a:r>
            <a:r>
              <a:rPr lang="en-IN" dirty="0" smtClean="0"/>
              <a:t> component) creating joint stabilization.</a:t>
            </a: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1752600" y="1447800"/>
            <a:ext cx="4881121" cy="3886200"/>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smtClean="0"/>
              <a:t>Although the </a:t>
            </a:r>
            <a:r>
              <a:rPr lang="en-IN" dirty="0" err="1" smtClean="0"/>
              <a:t>infraspinatus</a:t>
            </a:r>
            <a:r>
              <a:rPr lang="en-IN" dirty="0" smtClean="0"/>
              <a:t>, </a:t>
            </a:r>
            <a:r>
              <a:rPr lang="en-IN" dirty="0" err="1" smtClean="0"/>
              <a:t>teres</a:t>
            </a:r>
            <a:r>
              <a:rPr lang="en-IN" dirty="0" smtClean="0"/>
              <a:t> minor, and </a:t>
            </a:r>
            <a:r>
              <a:rPr lang="en-IN" dirty="0" err="1" smtClean="0"/>
              <a:t>subscapularis</a:t>
            </a:r>
            <a:r>
              <a:rPr lang="en-IN" dirty="0" smtClean="0"/>
              <a:t> muscles of the rotator cuff are important GH joint compressors, equally critical is the inferior (caudal) </a:t>
            </a:r>
            <a:r>
              <a:rPr lang="en-IN" dirty="0" err="1" smtClean="0"/>
              <a:t>translatory</a:t>
            </a:r>
            <a:r>
              <a:rPr lang="en-IN" dirty="0" smtClean="0"/>
              <a:t> pull of the muscles.</a:t>
            </a:r>
          </a:p>
          <a:p>
            <a:r>
              <a:rPr lang="en-IN" dirty="0" smtClean="0"/>
              <a:t>The sum of the three negative (inferior) </a:t>
            </a:r>
            <a:r>
              <a:rPr lang="en-IN" dirty="0" err="1" smtClean="0"/>
              <a:t>translatory</a:t>
            </a:r>
            <a:r>
              <a:rPr lang="en-IN" dirty="0" smtClean="0"/>
              <a:t> components of these three muscles nearly offsets the superior </a:t>
            </a:r>
            <a:r>
              <a:rPr lang="en-IN" dirty="0" err="1" smtClean="0"/>
              <a:t>translatory</a:t>
            </a:r>
            <a:r>
              <a:rPr lang="en-IN" dirty="0" smtClean="0"/>
              <a:t> force of the deltoid muscle.</a:t>
            </a: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 </a:t>
            </a:r>
            <a:r>
              <a:rPr lang="en-IN" dirty="0" err="1" smtClean="0"/>
              <a:t>teres</a:t>
            </a:r>
            <a:r>
              <a:rPr lang="en-IN" dirty="0" smtClean="0"/>
              <a:t> minor and </a:t>
            </a:r>
            <a:r>
              <a:rPr lang="en-IN" dirty="0" err="1" smtClean="0"/>
              <a:t>infraspinatus</a:t>
            </a:r>
            <a:r>
              <a:rPr lang="en-IN" dirty="0" smtClean="0"/>
              <a:t> muscles, in addition to their stabilizing role, contribute to abduction by providing the external rotation of the humerus to help clear the greater tubercle from beneath the </a:t>
            </a:r>
            <a:r>
              <a:rPr lang="en-IN" dirty="0" err="1" smtClean="0"/>
              <a:t>acromion</a:t>
            </a:r>
            <a:r>
              <a:rPr lang="en-IN" dirty="0" smtClean="0"/>
              <a:t>.</a:t>
            </a: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i="1" dirty="0" smtClean="0"/>
              <a:t>The </a:t>
            </a:r>
            <a:r>
              <a:rPr lang="en-IN" b="1" i="1" dirty="0" err="1" smtClean="0"/>
              <a:t>Supraspinatus</a:t>
            </a:r>
            <a:r>
              <a:rPr lang="en-IN" b="1" i="1" dirty="0" smtClean="0"/>
              <a:t> and </a:t>
            </a:r>
            <a:r>
              <a:rPr lang="en-IN" b="1" i="1" dirty="0" err="1" smtClean="0"/>
              <a:t>Glenohumeral</a:t>
            </a:r>
            <a:r>
              <a:rPr lang="en-IN" b="1" i="1" dirty="0" smtClean="0"/>
              <a:t> Stabilization</a:t>
            </a:r>
            <a:endParaRPr lang="en-IN" dirty="0"/>
          </a:p>
        </p:txBody>
      </p:sp>
      <p:sp>
        <p:nvSpPr>
          <p:cNvPr id="3" name="Content Placeholder 2"/>
          <p:cNvSpPr>
            <a:spLocks noGrp="1"/>
          </p:cNvSpPr>
          <p:nvPr>
            <p:ph idx="1"/>
          </p:nvPr>
        </p:nvSpPr>
        <p:spPr/>
        <p:txBody>
          <a:bodyPr/>
          <a:lstStyle/>
          <a:p>
            <a:r>
              <a:rPr lang="en-IN" dirty="0" smtClean="0"/>
              <a:t>The action line of the </a:t>
            </a:r>
            <a:r>
              <a:rPr lang="en-IN" dirty="0" err="1" smtClean="0"/>
              <a:t>supraspinatus</a:t>
            </a:r>
            <a:r>
              <a:rPr lang="en-IN" dirty="0" smtClean="0"/>
              <a:t> muscle unlike the action lines of the other three rotator cuff muscles, has a superior (</a:t>
            </a:r>
            <a:r>
              <a:rPr lang="en-IN" dirty="0" err="1" smtClean="0"/>
              <a:t>cephalad</a:t>
            </a:r>
            <a:r>
              <a:rPr lang="en-IN" dirty="0" smtClean="0"/>
              <a:t>) </a:t>
            </a:r>
            <a:r>
              <a:rPr lang="en-IN" dirty="0" err="1" smtClean="0"/>
              <a:t>translatory</a:t>
            </a:r>
            <a:r>
              <a:rPr lang="en-IN" dirty="0" smtClean="0"/>
              <a:t> component.</a:t>
            </a:r>
          </a:p>
          <a:p>
            <a:endParaRPr lang="en-IN" dirty="0" smtClean="0"/>
          </a:p>
          <a:p>
            <a:r>
              <a:rPr lang="en-IN" dirty="0" smtClean="0"/>
              <a:t>Given its line of pull, the </a:t>
            </a:r>
            <a:r>
              <a:rPr lang="en-IN" dirty="0" err="1" smtClean="0"/>
              <a:t>supraspinatus</a:t>
            </a:r>
            <a:r>
              <a:rPr lang="en-IN" dirty="0" smtClean="0"/>
              <a:t> is not able to offset the upward dislocating action of the deltoid.</a:t>
            </a: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IN" dirty="0" smtClean="0"/>
              <a:t>The </a:t>
            </a:r>
            <a:r>
              <a:rPr lang="en-IN" dirty="0" err="1" smtClean="0"/>
              <a:t>supraspinatus</a:t>
            </a:r>
            <a:r>
              <a:rPr lang="en-IN" dirty="0" smtClean="0"/>
              <a:t> has a large enough moment arm (MA) that it is capable of independently producing a full or nearly full range of GH joint abduction while simultaneously stabilizing the joint.</a:t>
            </a:r>
          </a:p>
          <a:p>
            <a:r>
              <a:rPr lang="en-IN" dirty="0" smtClean="0"/>
              <a:t>With a concentric contraction of the </a:t>
            </a:r>
            <a:r>
              <a:rPr lang="en-IN" dirty="0" err="1" smtClean="0"/>
              <a:t>supraspinatus</a:t>
            </a:r>
            <a:r>
              <a:rPr lang="en-IN" dirty="0" smtClean="0"/>
              <a:t>, the proportionally small superiorly directly </a:t>
            </a:r>
            <a:r>
              <a:rPr lang="en-IN" dirty="0" err="1" smtClean="0"/>
              <a:t>translatory</a:t>
            </a:r>
            <a:r>
              <a:rPr lang="en-IN" dirty="0" smtClean="0"/>
              <a:t> force is offset by the inferiorly directed force of gravity, which results in linear equilibrium but effective rotation.</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ANATOMY OF SHOULDER JOINT</a:t>
            </a:r>
            <a:endParaRPr lang="en-IN" dirty="0"/>
          </a:p>
        </p:txBody>
      </p:sp>
      <p:sp>
        <p:nvSpPr>
          <p:cNvPr id="3" name="Content Placeholder 2"/>
          <p:cNvSpPr>
            <a:spLocks noGrp="1"/>
          </p:cNvSpPr>
          <p:nvPr>
            <p:ph idx="1"/>
          </p:nvPr>
        </p:nvSpPr>
        <p:spPr/>
        <p:txBody>
          <a:bodyPr>
            <a:normAutofit/>
          </a:bodyPr>
          <a:lstStyle/>
          <a:p>
            <a:r>
              <a:rPr lang="en-IN" dirty="0" smtClean="0"/>
              <a:t>The osseous segments of the shoulder complex are the clavicle, scapula, and humerus.</a:t>
            </a:r>
          </a:p>
          <a:p>
            <a:r>
              <a:rPr lang="en-IN" dirty="0" smtClean="0"/>
              <a:t>These three segments are joined by three interdependent linkages: </a:t>
            </a:r>
          </a:p>
          <a:p>
            <a:pPr>
              <a:buFont typeface="Wingdings" pitchFamily="2" charset="2"/>
              <a:buChar char="ü"/>
            </a:pPr>
            <a:r>
              <a:rPr lang="en-IN" b="1" dirty="0" smtClean="0"/>
              <a:t>SC joint</a:t>
            </a:r>
          </a:p>
          <a:p>
            <a:pPr>
              <a:buFont typeface="Wingdings" pitchFamily="2" charset="2"/>
              <a:buChar char="ü"/>
            </a:pPr>
            <a:r>
              <a:rPr lang="en-IN" b="1" dirty="0" err="1" smtClean="0"/>
              <a:t>Acromioclavicular</a:t>
            </a:r>
            <a:r>
              <a:rPr lang="en-IN" b="1" dirty="0" smtClean="0"/>
              <a:t> (AC) joint</a:t>
            </a:r>
          </a:p>
          <a:p>
            <a:pPr>
              <a:buFont typeface="Wingdings" pitchFamily="2" charset="2"/>
              <a:buChar char="ü"/>
            </a:pPr>
            <a:r>
              <a:rPr lang="en-IN" b="1" dirty="0" smtClean="0"/>
              <a:t>GH joint.</a:t>
            </a:r>
            <a:endParaRPr lang="en-IN" dirty="0" smtClean="0"/>
          </a:p>
          <a:p>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smtClean="0"/>
              <a:t>So the resultant of the gravitational and </a:t>
            </a:r>
            <a:r>
              <a:rPr lang="en-IN" dirty="0" err="1" smtClean="0"/>
              <a:t>supraspinatus</a:t>
            </a:r>
            <a:r>
              <a:rPr lang="en-IN" dirty="0" smtClean="0"/>
              <a:t> forces contributes to an inferior gliding of the humeral head surface during abduction of the arm, allowing full articulation of the joint surfaces </a:t>
            </a:r>
            <a:r>
              <a:rPr lang="en-IN" dirty="0" err="1" smtClean="0"/>
              <a:t>andpreventing</a:t>
            </a:r>
            <a:r>
              <a:rPr lang="en-IN" dirty="0" smtClean="0"/>
              <a:t> abnormal superior displacement.</a:t>
            </a:r>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 </a:t>
            </a:r>
            <a:r>
              <a:rPr lang="en-IN" b="1" dirty="0" smtClean="0"/>
              <a:t>rhomboid major and minor muscles (downward rotators) </a:t>
            </a:r>
            <a:r>
              <a:rPr lang="en-IN" dirty="0" smtClean="0"/>
              <a:t>are active in</a:t>
            </a:r>
            <a:r>
              <a:rPr lang="en-IN" b="1" dirty="0" smtClean="0"/>
              <a:t> </a:t>
            </a:r>
            <a:r>
              <a:rPr lang="en-IN" dirty="0" smtClean="0"/>
              <a:t>elevation of the arm, especially in abduction.</a:t>
            </a:r>
          </a:p>
          <a:p>
            <a:endParaRPr lang="en-IN" dirty="0" smtClean="0"/>
          </a:p>
          <a:p>
            <a:r>
              <a:rPr lang="en-IN" dirty="0" smtClean="0"/>
              <a:t>These muscles serve a critical function as stabilizing synergists to the muscles that upwardly rotate the scapula.</a:t>
            </a:r>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smtClean="0"/>
              <a:t>The </a:t>
            </a:r>
            <a:r>
              <a:rPr lang="en-IN" b="1" dirty="0" smtClean="0"/>
              <a:t>middle </a:t>
            </a:r>
            <a:r>
              <a:rPr lang="en-IN" b="1" dirty="0" err="1" smtClean="0"/>
              <a:t>trapezius</a:t>
            </a:r>
            <a:r>
              <a:rPr lang="en-IN" b="1" dirty="0" smtClean="0"/>
              <a:t> </a:t>
            </a:r>
            <a:r>
              <a:rPr lang="en-IN" dirty="0" smtClean="0"/>
              <a:t>muscle is also active during elevation (especially abduction) and may contribute to upward rotation of </a:t>
            </a:r>
            <a:r>
              <a:rPr lang="en-IN" dirty="0" err="1" smtClean="0"/>
              <a:t>th</a:t>
            </a:r>
            <a:r>
              <a:rPr lang="en-IN" dirty="0" smtClean="0"/>
              <a:t> scapula early in the ROM.</a:t>
            </a:r>
          </a:p>
          <a:p>
            <a:r>
              <a:rPr lang="en-IN" dirty="0" smtClean="0"/>
              <a:t>The </a:t>
            </a:r>
            <a:r>
              <a:rPr lang="en-IN" b="1" dirty="0" err="1" smtClean="0"/>
              <a:t>serratus</a:t>
            </a:r>
            <a:r>
              <a:rPr lang="en-IN" b="1" dirty="0" smtClean="0"/>
              <a:t> anterior and </a:t>
            </a:r>
            <a:r>
              <a:rPr lang="en-IN" b="1" dirty="0" err="1" smtClean="0"/>
              <a:t>trapezius</a:t>
            </a:r>
            <a:r>
              <a:rPr lang="en-IN" b="1" dirty="0" smtClean="0"/>
              <a:t> muscles </a:t>
            </a:r>
            <a:r>
              <a:rPr lang="en-IN" dirty="0" smtClean="0"/>
              <a:t>are </a:t>
            </a:r>
            <a:r>
              <a:rPr lang="en-IN" u="sng" dirty="0" smtClean="0"/>
              <a:t>prime movers </a:t>
            </a:r>
            <a:r>
              <a:rPr lang="en-IN" dirty="0" smtClean="0"/>
              <a:t>for upward rotation of the scapula. These two muscles are also synergists for the deltoid during abduction at the GH joint.</a:t>
            </a: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Even though symptoms may be “chronic” in terms of long standing or recurring, if there is inflammation the initial treatment priority is to get the inflammation under control.</a:t>
            </a:r>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Management: Protection Phase</a:t>
            </a:r>
            <a:endParaRPr lang="en-IN" dirty="0"/>
          </a:p>
        </p:txBody>
      </p:sp>
      <p:sp>
        <p:nvSpPr>
          <p:cNvPr id="3" name="Content Placeholder 2"/>
          <p:cNvSpPr>
            <a:spLocks noGrp="1"/>
          </p:cNvSpPr>
          <p:nvPr>
            <p:ph idx="1"/>
          </p:nvPr>
        </p:nvSpPr>
        <p:spPr/>
        <p:txBody>
          <a:bodyPr>
            <a:normAutofit/>
          </a:bodyPr>
          <a:lstStyle/>
          <a:p>
            <a:pPr>
              <a:buNone/>
            </a:pPr>
            <a:r>
              <a:rPr lang="en-IN" b="1" u="sng" dirty="0" smtClean="0"/>
              <a:t>1. Control Inflammation and Promote Healing</a:t>
            </a:r>
            <a:r>
              <a:rPr lang="en-IN" b="1" dirty="0" smtClean="0"/>
              <a:t>:</a:t>
            </a:r>
          </a:p>
          <a:p>
            <a:r>
              <a:rPr lang="en-IN" dirty="0" smtClean="0"/>
              <a:t>Modalities and low-intensity cross-</a:t>
            </a:r>
            <a:r>
              <a:rPr lang="en-IN" dirty="0" err="1" smtClean="0"/>
              <a:t>fiber</a:t>
            </a:r>
            <a:r>
              <a:rPr lang="en-IN" dirty="0" smtClean="0"/>
              <a:t> massage are applied to the site of the lesion. While applying the modalities, position the extremity to maximally expose the involved region.</a:t>
            </a:r>
          </a:p>
          <a:p>
            <a:endParaRPr lang="en-IN" dirty="0" smtClean="0"/>
          </a:p>
          <a:p>
            <a:r>
              <a:rPr lang="en-IN" dirty="0" smtClean="0"/>
              <a:t>Support the arm in a sling for rest.</a:t>
            </a:r>
          </a:p>
          <a:p>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buNone/>
            </a:pPr>
            <a:r>
              <a:rPr lang="en-IN" b="1" dirty="0" smtClean="0"/>
              <a:t>2. Patient Education: </a:t>
            </a:r>
            <a:r>
              <a:rPr lang="en-IN" dirty="0" smtClean="0"/>
              <a:t>The environment and habits that provoke the symptoms must be modified or avoided completely during this stage.</a:t>
            </a:r>
          </a:p>
          <a:p>
            <a:endParaRPr lang="en-IN" dirty="0" smtClean="0"/>
          </a:p>
          <a:p>
            <a:r>
              <a:rPr lang="en-IN" dirty="0" smtClean="0"/>
              <a:t>The patient should be informed about the mechanics of the irritation and given guidelines for anticipated recovery with compliance.</a:t>
            </a:r>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buNone/>
            </a:pPr>
            <a:r>
              <a:rPr lang="en-IN" b="1" dirty="0" smtClean="0"/>
              <a:t>3. Maintain Integrity and Mobility of the Soft Tissues:</a:t>
            </a:r>
          </a:p>
          <a:p>
            <a:r>
              <a:rPr lang="en-IN" dirty="0" smtClean="0"/>
              <a:t>Passive, active-assistive, or self-assisted ROM is initiated in pain-free ranges.</a:t>
            </a:r>
          </a:p>
          <a:p>
            <a:r>
              <a:rPr lang="en-IN" dirty="0" smtClean="0"/>
              <a:t>Multiple-angle muscle setting and protected stabilization exercises are initiated. Of particular importance in the shoulder is to stimulate the stabilizing function of the rotator cuff, biceps </a:t>
            </a:r>
            <a:r>
              <a:rPr lang="en-IN" dirty="0" err="1" smtClean="0"/>
              <a:t>brachii</a:t>
            </a:r>
            <a:r>
              <a:rPr lang="en-IN" dirty="0" smtClean="0"/>
              <a:t>, and scapular muscles at an intensity tolerated by the patient.</a:t>
            </a:r>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Precautions</a:t>
            </a:r>
            <a:endParaRPr lang="en-IN" dirty="0"/>
          </a:p>
        </p:txBody>
      </p:sp>
      <p:sp>
        <p:nvSpPr>
          <p:cNvPr id="3" name="Content Placeholder 2"/>
          <p:cNvSpPr>
            <a:spLocks noGrp="1"/>
          </p:cNvSpPr>
          <p:nvPr>
            <p:ph idx="1"/>
          </p:nvPr>
        </p:nvSpPr>
        <p:spPr/>
        <p:txBody>
          <a:bodyPr>
            <a:normAutofit/>
          </a:bodyPr>
          <a:lstStyle/>
          <a:p>
            <a:r>
              <a:rPr lang="en-IN" dirty="0" smtClean="0"/>
              <a:t>It is important to use caution with exercises during this stage to avoid the impingement positions.</a:t>
            </a:r>
          </a:p>
          <a:p>
            <a:r>
              <a:rPr lang="en-IN" dirty="0" smtClean="0">
                <a:solidFill>
                  <a:srgbClr val="C00000"/>
                </a:solidFill>
              </a:rPr>
              <a:t>Often the mid-range of abduction, </a:t>
            </a:r>
            <a:r>
              <a:rPr lang="en-IN" dirty="0" err="1" smtClean="0">
                <a:solidFill>
                  <a:srgbClr val="C00000"/>
                </a:solidFill>
              </a:rPr>
              <a:t>scaption</a:t>
            </a:r>
            <a:r>
              <a:rPr lang="en-IN" dirty="0" smtClean="0">
                <a:solidFill>
                  <a:srgbClr val="C00000"/>
                </a:solidFill>
              </a:rPr>
              <a:t> with internal rotation</a:t>
            </a:r>
            <a:r>
              <a:rPr lang="en-IN" dirty="0" smtClean="0"/>
              <a:t>, or an end-range position when the involved muscle is on a stretch (such as putting the hand behind the back) provokes a painful response.</a:t>
            </a:r>
            <a:endParaRPr lang="en-IN"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a:buNone/>
            </a:pPr>
            <a:r>
              <a:rPr lang="en-IN" b="1" dirty="0" smtClean="0"/>
              <a:t>4. Control Pain and Maintain Joint Integrity:</a:t>
            </a:r>
          </a:p>
          <a:p>
            <a:endParaRPr lang="en-IN" dirty="0" smtClean="0"/>
          </a:p>
          <a:p>
            <a:r>
              <a:rPr lang="en-IN" dirty="0" smtClean="0"/>
              <a:t>Pendulum exercises without weights can be used to cause pain-inhibiting grade II joint distraction and oscillation motions.</a:t>
            </a:r>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1295400" y="762000"/>
            <a:ext cx="5715000" cy="6066692"/>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 articulation between the scapula and the thorax is often described as the </a:t>
            </a:r>
            <a:r>
              <a:rPr lang="en-IN" b="1" dirty="0" err="1" smtClean="0"/>
              <a:t>scapulothoracic</a:t>
            </a:r>
            <a:r>
              <a:rPr lang="en-IN" b="1" dirty="0" smtClean="0"/>
              <a:t> (ST) “joint,” </a:t>
            </a:r>
            <a:r>
              <a:rPr lang="en-IN" dirty="0" smtClean="0"/>
              <a:t>although it does not have the characteristics of a fibrous, cartilaginous, or synovial union.</a:t>
            </a:r>
          </a:p>
          <a:p>
            <a:endParaRPr lang="en-IN" dirty="0" smtClean="0"/>
          </a:p>
          <a:p>
            <a:r>
              <a:rPr lang="en-IN" dirty="0" smtClean="0"/>
              <a:t>An additional functional articulation is the </a:t>
            </a:r>
            <a:r>
              <a:rPr lang="en-IN" b="1" dirty="0" err="1" smtClean="0"/>
              <a:t>subacromial</a:t>
            </a:r>
            <a:r>
              <a:rPr lang="en-IN" b="1" dirty="0" smtClean="0"/>
              <a:t> (or </a:t>
            </a:r>
            <a:r>
              <a:rPr lang="en-IN" b="1" dirty="0" err="1" smtClean="0"/>
              <a:t>suprahumeral</a:t>
            </a:r>
            <a:r>
              <a:rPr lang="en-IN" b="1" dirty="0" smtClean="0"/>
              <a:t>) “joint”.</a:t>
            </a:r>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buNone/>
            </a:pPr>
            <a:r>
              <a:rPr lang="en-IN" b="1" dirty="0" smtClean="0"/>
              <a:t>5. Ultrasound: </a:t>
            </a:r>
            <a:r>
              <a:rPr lang="en-IN" dirty="0" smtClean="0"/>
              <a:t>The presence or absence of a </a:t>
            </a:r>
            <a:r>
              <a:rPr lang="en-IN" dirty="0" err="1" smtClean="0"/>
              <a:t>calcific</a:t>
            </a:r>
            <a:r>
              <a:rPr lang="en-IN" dirty="0" smtClean="0"/>
              <a:t> deposit, as demonstrated by radiographs, should not affect the treatment plan.</a:t>
            </a:r>
          </a:p>
          <a:p>
            <a:endParaRPr lang="en-IN" dirty="0" smtClean="0"/>
          </a:p>
          <a:p>
            <a:r>
              <a:rPr lang="en-IN" dirty="0" smtClean="0"/>
              <a:t>Resolution of inflammatory exudates.</a:t>
            </a:r>
          </a:p>
          <a:p>
            <a:r>
              <a:rPr lang="en-IN" dirty="0" smtClean="0"/>
              <a:t>Increased blood flow to assist the healing process.</a:t>
            </a:r>
          </a:p>
          <a:p>
            <a:r>
              <a:rPr lang="en-IN" dirty="0" smtClean="0"/>
              <a:t>May provide some pain relief, although persistent pain is usually not a problem</a:t>
            </a:r>
            <a:endParaRPr lang="en-IN"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a:buNone/>
            </a:pPr>
            <a:r>
              <a:rPr lang="en-IN" b="1" dirty="0" smtClean="0"/>
              <a:t>6. Instruction in appropriate use of the arm:</a:t>
            </a:r>
          </a:p>
          <a:p>
            <a:endParaRPr lang="en-IN" dirty="0" smtClean="0"/>
          </a:p>
          <a:p>
            <a:r>
              <a:rPr lang="en-IN" dirty="0" smtClean="0"/>
              <a:t>Strict avoidance of activities that may cause impingement or tension stress at the site of involvement</a:t>
            </a:r>
            <a:endParaRPr lang="en-IN"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Management: Controlled Motion Phase</a:t>
            </a:r>
            <a:endParaRPr lang="en-IN" dirty="0"/>
          </a:p>
        </p:txBody>
      </p:sp>
      <p:sp>
        <p:nvSpPr>
          <p:cNvPr id="3" name="Content Placeholder 2"/>
          <p:cNvSpPr>
            <a:spLocks noGrp="1"/>
          </p:cNvSpPr>
          <p:nvPr>
            <p:ph idx="1"/>
          </p:nvPr>
        </p:nvSpPr>
        <p:spPr/>
        <p:txBody>
          <a:bodyPr>
            <a:normAutofit/>
          </a:bodyPr>
          <a:lstStyle/>
          <a:p>
            <a:r>
              <a:rPr lang="en-IN" dirty="0" smtClean="0"/>
              <a:t>The main emphasis becomes use of the involved region with progressive, non-destructive movement and proper mechanics while the tissues heal. </a:t>
            </a:r>
          </a:p>
          <a:p>
            <a:r>
              <a:rPr lang="en-IN" dirty="0" smtClean="0"/>
              <a:t>If there is a functional laxity in the joint, the intervention is directed toward developing strength in the stabilizing muscles of both the scapula and </a:t>
            </a:r>
            <a:r>
              <a:rPr lang="en-IN" dirty="0" err="1" smtClean="0"/>
              <a:t>glenohumeral</a:t>
            </a:r>
            <a:r>
              <a:rPr lang="en-IN" dirty="0" smtClean="0"/>
              <a:t> joint.</a:t>
            </a:r>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buNone/>
            </a:pPr>
            <a:r>
              <a:rPr lang="en-IN" b="1" dirty="0" smtClean="0"/>
              <a:t>1. Patient Education:</a:t>
            </a:r>
          </a:p>
          <a:p>
            <a:r>
              <a:rPr lang="en-IN" dirty="0" smtClean="0"/>
              <a:t>Patient adherence with the program and avoidance of irritating the healing tissues are necessary.</a:t>
            </a:r>
          </a:p>
          <a:p>
            <a:pPr>
              <a:buNone/>
            </a:pPr>
            <a:endParaRPr lang="en-IN" dirty="0" smtClean="0"/>
          </a:p>
          <a:p>
            <a:pPr>
              <a:buNone/>
            </a:pPr>
            <a:endParaRPr lang="en-IN" dirty="0" smtClean="0"/>
          </a:p>
          <a:p>
            <a:pPr>
              <a:buNone/>
            </a:pPr>
            <a:r>
              <a:rPr lang="en-IN" dirty="0" smtClean="0"/>
              <a:t>2. </a:t>
            </a:r>
            <a:r>
              <a:rPr lang="en-IN" b="1" dirty="0" smtClean="0"/>
              <a:t>Develop a Strong, Mobile Scar:</a:t>
            </a:r>
          </a:p>
          <a:p>
            <a:r>
              <a:rPr lang="en-IN" dirty="0" smtClean="0"/>
              <a:t>cross-</a:t>
            </a:r>
            <a:r>
              <a:rPr lang="en-IN" dirty="0" err="1" smtClean="0"/>
              <a:t>fiber</a:t>
            </a:r>
            <a:r>
              <a:rPr lang="en-IN" dirty="0" smtClean="0"/>
              <a:t> or friction massage are used.</a:t>
            </a:r>
          </a:p>
          <a:p>
            <a:r>
              <a:rPr lang="en-IN" dirty="0" smtClean="0"/>
              <a:t>The technique is applied to the tolerance of the patient.</a:t>
            </a:r>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lstStyle/>
          <a:p>
            <a:pPr>
              <a:buNone/>
            </a:pPr>
            <a:r>
              <a:rPr lang="en-IN" b="1" dirty="0" smtClean="0"/>
              <a:t>3. Develop Balance in Length and Strength of Shoulder Girdle Muscles:</a:t>
            </a:r>
          </a:p>
          <a:p>
            <a:endParaRPr lang="en-IN" dirty="0" smtClean="0"/>
          </a:p>
          <a:p>
            <a:r>
              <a:rPr lang="en-IN" dirty="0" smtClean="0"/>
              <a:t>Typical interventions in the shoulder girdle include but are not limited to:</a:t>
            </a:r>
          </a:p>
          <a:p>
            <a:endParaRPr lang="en-IN" i="1" u="sng" dirty="0" smtClean="0"/>
          </a:p>
          <a:p>
            <a:r>
              <a:rPr lang="en-IN" i="1" u="sng" dirty="0" smtClean="0"/>
              <a:t>Stretch shortened muscles</a:t>
            </a:r>
            <a:r>
              <a:rPr lang="en-IN" i="1" dirty="0" smtClean="0"/>
              <a:t>. Shortened muscles typically </a:t>
            </a:r>
            <a:r>
              <a:rPr lang="en-IN" dirty="0" smtClean="0"/>
              <a:t>include the </a:t>
            </a:r>
            <a:r>
              <a:rPr lang="en-IN" dirty="0" err="1" smtClean="0"/>
              <a:t>pectoralis</a:t>
            </a:r>
            <a:r>
              <a:rPr lang="en-IN" dirty="0" smtClean="0"/>
              <a:t> major, </a:t>
            </a:r>
            <a:r>
              <a:rPr lang="en-IN" dirty="0" err="1" smtClean="0"/>
              <a:t>pectoralis</a:t>
            </a:r>
            <a:r>
              <a:rPr lang="en-IN" dirty="0" smtClean="0"/>
              <a:t> minor, </a:t>
            </a:r>
            <a:r>
              <a:rPr lang="en-IN" dirty="0" err="1" smtClean="0"/>
              <a:t>latissimus</a:t>
            </a:r>
            <a:r>
              <a:rPr lang="en-IN" dirty="0" smtClean="0"/>
              <a:t> </a:t>
            </a:r>
            <a:r>
              <a:rPr lang="en-IN" dirty="0" err="1" smtClean="0"/>
              <a:t>dorsi</a:t>
            </a:r>
            <a:r>
              <a:rPr lang="en-IN" dirty="0" smtClean="0"/>
              <a:t> and </a:t>
            </a:r>
            <a:r>
              <a:rPr lang="en-IN" dirty="0" err="1" smtClean="0"/>
              <a:t>teres</a:t>
            </a:r>
            <a:r>
              <a:rPr lang="en-IN" dirty="0" smtClean="0"/>
              <a:t> major, </a:t>
            </a:r>
            <a:r>
              <a:rPr lang="en-IN" dirty="0" err="1" smtClean="0"/>
              <a:t>subscapularis</a:t>
            </a:r>
            <a:r>
              <a:rPr lang="en-IN" dirty="0" smtClean="0"/>
              <a:t>, and </a:t>
            </a:r>
            <a:r>
              <a:rPr lang="en-IN" dirty="0" err="1" smtClean="0"/>
              <a:t>levator</a:t>
            </a:r>
            <a:r>
              <a:rPr lang="en-IN" dirty="0" smtClean="0"/>
              <a:t> scapulae.</a:t>
            </a:r>
            <a:endParaRPr lang="en-IN"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IN" i="1" u="sng" dirty="0" smtClean="0"/>
              <a:t>Strengthen and train the scapular stabilizers:</a:t>
            </a:r>
            <a:r>
              <a:rPr lang="en-IN" i="1" dirty="0" smtClean="0"/>
              <a:t> </a:t>
            </a:r>
          </a:p>
          <a:p>
            <a:endParaRPr lang="en-IN" i="1" dirty="0" smtClean="0"/>
          </a:p>
          <a:p>
            <a:r>
              <a:rPr lang="en-IN" i="1" dirty="0" smtClean="0"/>
              <a:t>Scapular </a:t>
            </a:r>
            <a:r>
              <a:rPr lang="en-IN" dirty="0" smtClean="0"/>
              <a:t>stabilizers typically include the </a:t>
            </a:r>
            <a:r>
              <a:rPr lang="en-IN" dirty="0" err="1" smtClean="0"/>
              <a:t>serratus</a:t>
            </a:r>
            <a:r>
              <a:rPr lang="en-IN" dirty="0" smtClean="0"/>
              <a:t> anterior and lower </a:t>
            </a:r>
            <a:r>
              <a:rPr lang="en-IN" dirty="0" err="1" smtClean="0"/>
              <a:t>trapezius</a:t>
            </a:r>
            <a:r>
              <a:rPr lang="en-IN" dirty="0" smtClean="0"/>
              <a:t> for posterior tipping and upward rotation and the middle </a:t>
            </a:r>
            <a:r>
              <a:rPr lang="en-IN" dirty="0" err="1" smtClean="0"/>
              <a:t>trapezius</a:t>
            </a:r>
            <a:r>
              <a:rPr lang="en-IN" dirty="0" smtClean="0"/>
              <a:t> and rhomboids for scapular retraction.</a:t>
            </a:r>
          </a:p>
          <a:p>
            <a:endParaRPr lang="en-IN" i="1" dirty="0" smtClean="0"/>
          </a:p>
          <a:p>
            <a:r>
              <a:rPr lang="en-IN" i="1" dirty="0" smtClean="0"/>
              <a:t>Strengthen and train the rotator cuff muscles, especially </a:t>
            </a:r>
            <a:r>
              <a:rPr lang="en-IN" dirty="0" smtClean="0"/>
              <a:t>the shoulder lateral rotators.</a:t>
            </a:r>
            <a:endParaRPr lang="en-IN"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a:bodyPr>
          <a:lstStyle/>
          <a:p>
            <a:pPr>
              <a:buNone/>
            </a:pPr>
            <a:r>
              <a:rPr lang="en-IN" b="1" dirty="0" smtClean="0"/>
              <a:t>4. Develop Muscular Stabilization and Endurance:</a:t>
            </a:r>
          </a:p>
          <a:p>
            <a:pPr>
              <a:buNone/>
            </a:pPr>
            <a:r>
              <a:rPr lang="en-IN" b="1" dirty="0" smtClean="0"/>
              <a:t>a. </a:t>
            </a:r>
            <a:r>
              <a:rPr lang="en-IN" dirty="0" smtClean="0"/>
              <a:t>Alternating isometric resistance is applied to the scapular muscles in </a:t>
            </a:r>
            <a:r>
              <a:rPr lang="en-IN" i="1" dirty="0" smtClean="0"/>
              <a:t>open-chain positions (side-lying, sitting, </a:t>
            </a:r>
            <a:r>
              <a:rPr lang="en-IN" dirty="0" smtClean="0"/>
              <a:t>supine), including protraction/retraction, elevation/ depression, and upward/downward rotation.</a:t>
            </a:r>
          </a:p>
          <a:p>
            <a:endParaRPr lang="en-IN" dirty="0" smtClean="0"/>
          </a:p>
          <a:p>
            <a:r>
              <a:rPr lang="en-IN" dirty="0" smtClean="0"/>
              <a:t>So the patient learns to stabilize the scapula against the outside forces.</a:t>
            </a:r>
            <a:endParaRPr lang="en-IN"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3181350" y="381000"/>
            <a:ext cx="3546978" cy="6292241"/>
          </a:xfrm>
          <a:prstGeom prst="rect">
            <a:avLst/>
          </a:prstGeom>
          <a:noFill/>
          <a:ln w="9525">
            <a:noFill/>
            <a:miter lim="800000"/>
            <a:headEnd/>
            <a:tailEnd/>
          </a:ln>
          <a:effec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buNone/>
            </a:pPr>
            <a:endParaRPr lang="en-IN" b="1" dirty="0" smtClean="0"/>
          </a:p>
          <a:p>
            <a:pPr>
              <a:buNone/>
            </a:pPr>
            <a:r>
              <a:rPr lang="en-IN" b="1" dirty="0" smtClean="0"/>
              <a:t>b. </a:t>
            </a:r>
            <a:r>
              <a:rPr lang="en-IN" dirty="0" smtClean="0"/>
              <a:t>Scapular and </a:t>
            </a:r>
            <a:r>
              <a:rPr lang="en-IN" dirty="0" err="1" smtClean="0"/>
              <a:t>glenohumeral</a:t>
            </a:r>
            <a:r>
              <a:rPr lang="en-IN" dirty="0" smtClean="0"/>
              <a:t> patterns are combined using flexion, abduction, and rotation. </a:t>
            </a:r>
          </a:p>
          <a:p>
            <a:endParaRPr lang="en-IN" dirty="0" smtClean="0"/>
          </a:p>
          <a:p>
            <a:r>
              <a:rPr lang="en-IN" dirty="0" smtClean="0"/>
              <a:t>Alternating isometric resistance is applied to the humerus while the patient holds against the changing directions of the resistance force.</a:t>
            </a:r>
            <a:endParaRPr lang="en-IN"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3195638" y="425065"/>
            <a:ext cx="3586162" cy="612998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smtClean="0"/>
              <a:t>This functional joint is formed by movement of the head of the humerus below the </a:t>
            </a:r>
            <a:r>
              <a:rPr lang="en-IN" dirty="0" err="1" smtClean="0"/>
              <a:t>coracoacromial</a:t>
            </a:r>
            <a:r>
              <a:rPr lang="en-IN" dirty="0" smtClean="0"/>
              <a:t> arch.</a:t>
            </a:r>
          </a:p>
          <a:p>
            <a:endParaRPr lang="en-IN" b="1" dirty="0" smtClean="0"/>
          </a:p>
          <a:p>
            <a:r>
              <a:rPr lang="en-IN" b="1" dirty="0" smtClean="0"/>
              <a:t>Elevation of </a:t>
            </a:r>
            <a:r>
              <a:rPr lang="en-IN" dirty="0" smtClean="0"/>
              <a:t>the upper extremity refers to the combination of scapular, </a:t>
            </a:r>
            <a:r>
              <a:rPr lang="en-IN" dirty="0" err="1" smtClean="0"/>
              <a:t>clavicular</a:t>
            </a:r>
            <a:r>
              <a:rPr lang="en-IN" dirty="0" smtClean="0"/>
              <a:t>, and humeral motion that occurs when the arm is raised either </a:t>
            </a:r>
            <a:r>
              <a:rPr lang="en-IN" i="1" dirty="0" smtClean="0"/>
              <a:t>forward or to the side</a:t>
            </a:r>
            <a:endParaRPr lang="en-IN"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2133600" y="381000"/>
            <a:ext cx="5180713" cy="5639763"/>
          </a:xfrm>
          <a:prstGeom prst="rect">
            <a:avLst/>
          </a:prstGeom>
          <a:noFill/>
          <a:ln w="9525">
            <a:noFill/>
            <a:miter lim="800000"/>
            <a:headEnd/>
            <a:tailEnd/>
          </a:ln>
          <a:effec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1676400" y="228600"/>
            <a:ext cx="5105399" cy="5788966"/>
          </a:xfrm>
          <a:prstGeom prst="rect">
            <a:avLst/>
          </a:prstGeom>
          <a:noFill/>
          <a:ln w="9525">
            <a:noFill/>
            <a:miter lim="800000"/>
            <a:headEnd/>
            <a:tailEnd/>
          </a:ln>
          <a:effec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pPr>
              <a:buNone/>
            </a:pPr>
            <a:r>
              <a:rPr lang="en-IN" b="1" i="1" dirty="0" smtClean="0"/>
              <a:t>c. </a:t>
            </a:r>
            <a:r>
              <a:rPr lang="en-IN" i="1" u="sng" dirty="0" smtClean="0"/>
              <a:t>Closed-chain stabilization </a:t>
            </a:r>
            <a:r>
              <a:rPr lang="en-IN" i="1" dirty="0" smtClean="0"/>
              <a:t>is performed with the </a:t>
            </a:r>
            <a:r>
              <a:rPr lang="en-IN" dirty="0" smtClean="0"/>
              <a:t>patient’s hands fixated against a wall, a table, or the floor (quadruped position) while the therapist provides a graded, alternating isometric resistance or rhythmic stabilization.</a:t>
            </a:r>
          </a:p>
          <a:p>
            <a:r>
              <a:rPr lang="en-IN" dirty="0" smtClean="0"/>
              <a:t>Observe for abnormal scapular winging.</a:t>
            </a:r>
          </a:p>
          <a:p>
            <a:r>
              <a:rPr lang="en-IN" dirty="0" smtClean="0"/>
              <a:t>If it occurs, the scapular stabilizers are not strong enough for the demand; so the position should be changed to reduce the amount of body weight.</a:t>
            </a:r>
            <a:endParaRPr lang="en-IN"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srcRect/>
          <a:stretch>
            <a:fillRect/>
          </a:stretch>
        </p:blipFill>
        <p:spPr bwMode="auto">
          <a:xfrm>
            <a:off x="2895600" y="0"/>
            <a:ext cx="3033712" cy="6520422"/>
          </a:xfrm>
          <a:prstGeom prst="rect">
            <a:avLst/>
          </a:prstGeom>
          <a:noFill/>
          <a:ln w="9525">
            <a:noFill/>
            <a:miter lim="800000"/>
            <a:headEnd/>
            <a:tailEnd/>
          </a:ln>
          <a:effec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lstStyle/>
          <a:p>
            <a:r>
              <a:rPr lang="en-IN" i="1" dirty="0" smtClean="0"/>
              <a:t>Muscular endurance is progressed by increasing the </a:t>
            </a:r>
            <a:r>
              <a:rPr lang="en-IN" dirty="0" smtClean="0"/>
              <a:t>amount of time the individual holds the pattern against the alternating resistance.</a:t>
            </a:r>
          </a:p>
          <a:p>
            <a:endParaRPr lang="en-IN" dirty="0" smtClean="0"/>
          </a:p>
          <a:p>
            <a:r>
              <a:rPr lang="en-IN" dirty="0" smtClean="0"/>
              <a:t>The limit is reached when any one of the muscles in the pattern can no longer maintain the desired hold.</a:t>
            </a:r>
          </a:p>
          <a:p>
            <a:endParaRPr lang="en-IN" dirty="0" smtClean="0"/>
          </a:p>
          <a:p>
            <a:r>
              <a:rPr lang="en-IN" dirty="0" smtClean="0">
                <a:solidFill>
                  <a:srgbClr val="FF0000"/>
                </a:solidFill>
              </a:rPr>
              <a:t>The goal at this phase should be stabilization for approximately 3 minutes.</a:t>
            </a:r>
            <a:endParaRPr lang="en-IN" dirty="0">
              <a:solidFill>
                <a:srgbClr val="FF0000"/>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229600" cy="6248400"/>
          </a:xfrm>
        </p:spPr>
        <p:txBody>
          <a:bodyPr/>
          <a:lstStyle/>
          <a:p>
            <a:pPr>
              <a:buNone/>
            </a:pPr>
            <a:r>
              <a:rPr lang="en-IN" b="1" dirty="0" smtClean="0"/>
              <a:t>6. Progress Shoulder Function: </a:t>
            </a:r>
            <a:r>
              <a:rPr lang="en-IN" dirty="0" smtClean="0"/>
              <a:t>As the patient develops strength in the weakened muscles, it becomes important to develop a balance in strength of all shoulder and scapular muscles.</a:t>
            </a:r>
          </a:p>
          <a:p>
            <a:r>
              <a:rPr lang="en-IN" dirty="0" smtClean="0"/>
              <a:t>To increase coordination between scapular and arm motions, dynamically load the upper extremity within tolerance of the synergy with </a:t>
            </a:r>
            <a:r>
              <a:rPr lang="en-IN" dirty="0" err="1" smtClean="0"/>
              <a:t>submaximal</a:t>
            </a:r>
            <a:r>
              <a:rPr lang="en-IN" dirty="0" smtClean="0"/>
              <a:t> resistance.</a:t>
            </a:r>
          </a:p>
          <a:p>
            <a:r>
              <a:rPr lang="en-IN" dirty="0" smtClean="0"/>
              <a:t>To improve muscular endurance, have the patient increase control from 1 minute to 3 minutes.</a:t>
            </a:r>
            <a:endParaRPr lang="en-IN"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Management: Return to Function Phase</a:t>
            </a:r>
            <a:endParaRPr lang="en-IN" dirty="0"/>
          </a:p>
        </p:txBody>
      </p:sp>
      <p:sp>
        <p:nvSpPr>
          <p:cNvPr id="3" name="Content Placeholder 2"/>
          <p:cNvSpPr>
            <a:spLocks noGrp="1"/>
          </p:cNvSpPr>
          <p:nvPr>
            <p:ph idx="1"/>
          </p:nvPr>
        </p:nvSpPr>
        <p:spPr/>
        <p:txBody>
          <a:bodyPr/>
          <a:lstStyle/>
          <a:p>
            <a:endParaRPr lang="en-IN" dirty="0" smtClean="0"/>
          </a:p>
          <a:p>
            <a:r>
              <a:rPr lang="en-IN" dirty="0" smtClean="0"/>
              <a:t>Specificity of training toward the desired functional outcome begins as soon as the patient has developed control of posture and the basic components of the desired activities without exacerbating the symptoms.</a:t>
            </a:r>
            <a:endParaRPr lang="en-IN"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lnSpcReduction="10000"/>
          </a:bodyPr>
          <a:lstStyle/>
          <a:p>
            <a:pPr marL="514350" indent="-514350">
              <a:buAutoNum type="arabicPeriod"/>
            </a:pPr>
            <a:r>
              <a:rPr lang="en-IN" b="1" dirty="0" smtClean="0"/>
              <a:t>Increase Muscular Endurance: </a:t>
            </a:r>
            <a:r>
              <a:rPr lang="en-IN" dirty="0" smtClean="0"/>
              <a:t>To increase muscular endurance, repetitive loading of the defined patterns is increased from 3 minutes to 5 minutes.</a:t>
            </a:r>
          </a:p>
          <a:p>
            <a:pPr marL="514350" indent="-514350">
              <a:buAutoNum type="arabicPeriod"/>
            </a:pPr>
            <a:endParaRPr lang="en-IN" b="1" dirty="0" smtClean="0"/>
          </a:p>
          <a:p>
            <a:pPr marL="514350" indent="-514350">
              <a:buAutoNum type="arabicPeriod"/>
            </a:pPr>
            <a:r>
              <a:rPr lang="en-IN" b="1" dirty="0" smtClean="0"/>
              <a:t>Develop Quick Motor Responses to Imposed Stresses: </a:t>
            </a:r>
          </a:p>
          <a:p>
            <a:r>
              <a:rPr lang="en-IN" dirty="0" smtClean="0"/>
              <a:t>The stabilization exercises are applied with increased speed.</a:t>
            </a:r>
          </a:p>
          <a:p>
            <a:r>
              <a:rPr lang="en-IN" dirty="0" err="1" smtClean="0"/>
              <a:t>Plyometric</a:t>
            </a:r>
            <a:r>
              <a:rPr lang="en-IN" dirty="0" smtClean="0"/>
              <a:t> training in both open-chain and closed-chain patterns is initiated if power is a desired outcome.</a:t>
            </a:r>
            <a:endParaRPr lang="en-IN"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lnSpcReduction="10000"/>
          </a:bodyPr>
          <a:lstStyle/>
          <a:p>
            <a:pPr>
              <a:buNone/>
            </a:pPr>
            <a:r>
              <a:rPr lang="en-IN" b="1" dirty="0" smtClean="0"/>
              <a:t>3. Progress Functional Training:</a:t>
            </a:r>
          </a:p>
          <a:p>
            <a:r>
              <a:rPr lang="en-IN" dirty="0" smtClean="0"/>
              <a:t>Specificity of training progresses to an </a:t>
            </a:r>
            <a:r>
              <a:rPr lang="en-IN" dirty="0" smtClean="0">
                <a:solidFill>
                  <a:srgbClr val="FF0000"/>
                </a:solidFill>
              </a:rPr>
              <a:t>emphasis on timing and sequencing of events</a:t>
            </a:r>
            <a:r>
              <a:rPr lang="en-IN" dirty="0" smtClean="0"/>
              <a:t>.</a:t>
            </a:r>
          </a:p>
          <a:p>
            <a:endParaRPr lang="en-IN" dirty="0" smtClean="0"/>
          </a:p>
          <a:p>
            <a:r>
              <a:rPr lang="en-IN" dirty="0" smtClean="0"/>
              <a:t>Eccentric training is progressed to maximum load.</a:t>
            </a:r>
          </a:p>
          <a:p>
            <a:endParaRPr lang="en-IN" dirty="0" smtClean="0"/>
          </a:p>
          <a:p>
            <a:r>
              <a:rPr lang="en-IN" dirty="0" smtClean="0"/>
              <a:t>Desired functional activities are simulated—first under controlled conditions, then under progressively challenged situations using acceleration/deceleration drills.</a:t>
            </a:r>
            <a:r>
              <a:rPr lang="en-IN" b="1" dirty="0" smtClean="0"/>
              <a:t> </a:t>
            </a:r>
            <a:endParaRPr lang="en-IN"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lstStyle/>
          <a:p>
            <a:r>
              <a:rPr lang="en-IN" dirty="0" smtClean="0"/>
              <a:t>The patient is involved in assessing performance in terms of safety, symptom provocation, postural control, and ease of execution and then practices adaptations to correct any problems.</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Motion of the scapula on the thorax normally contributes about one third of the total motion necessary for elevation of the arm whereas the GH joint contributes about two thirds of the total motion.</a:t>
            </a:r>
          </a:p>
          <a:p>
            <a:endParaRPr lang="en-IN"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Evidence based practice</a:t>
            </a:r>
            <a:endParaRPr lang="en-IN" dirty="0"/>
          </a:p>
        </p:txBody>
      </p:sp>
      <p:sp>
        <p:nvSpPr>
          <p:cNvPr id="3" name="Content Placeholder 2"/>
          <p:cNvSpPr>
            <a:spLocks noGrp="1"/>
          </p:cNvSpPr>
          <p:nvPr>
            <p:ph idx="1"/>
          </p:nvPr>
        </p:nvSpPr>
        <p:spPr/>
        <p:txBody>
          <a:bodyPr/>
          <a:lstStyle/>
          <a:p>
            <a:r>
              <a:rPr lang="en-IN" b="1" dirty="0" smtClean="0"/>
              <a:t>Progressive resistance training in patients with shoulder impingement syndrome: A randomized controlled trial</a:t>
            </a:r>
            <a:endParaRPr lang="en-IN" b="1"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609600"/>
          <a:ext cx="8229600" cy="4952999"/>
        </p:xfrm>
        <a:graphic>
          <a:graphicData uri="http://schemas.openxmlformats.org/drawingml/2006/table">
            <a:tbl>
              <a:tblPr firstRow="1" bandRow="1">
                <a:tableStyleId>{21E4AEA4-8DFA-4A89-87EB-49C32662AFE0}</a:tableStyleId>
              </a:tblPr>
              <a:tblGrid>
                <a:gridCol w="685800"/>
                <a:gridCol w="7543800"/>
              </a:tblGrid>
              <a:tr h="798165">
                <a:tc>
                  <a:txBody>
                    <a:bodyPr/>
                    <a:lstStyle/>
                    <a:p>
                      <a:r>
                        <a:rPr lang="en-IN" dirty="0" smtClean="0"/>
                        <a:t>P</a:t>
                      </a:r>
                      <a:endParaRPr lang="en-IN" dirty="0"/>
                    </a:p>
                  </a:txBody>
                  <a:tcPr/>
                </a:tc>
                <a:tc>
                  <a:txBody>
                    <a:bodyPr/>
                    <a:lstStyle/>
                    <a:p>
                      <a:r>
                        <a:rPr lang="en-IN" b="1" dirty="0" smtClean="0"/>
                        <a:t>Shoulder impingement syndrome patients</a:t>
                      </a:r>
                      <a:endParaRPr lang="en-IN" dirty="0"/>
                    </a:p>
                  </a:txBody>
                  <a:tcPr/>
                </a:tc>
              </a:tr>
              <a:tr h="798165">
                <a:tc>
                  <a:txBody>
                    <a:bodyPr/>
                    <a:lstStyle/>
                    <a:p>
                      <a:r>
                        <a:rPr lang="en-IN" dirty="0" smtClean="0"/>
                        <a:t>I</a:t>
                      </a:r>
                      <a:endParaRPr lang="en-IN" dirty="0"/>
                    </a:p>
                  </a:txBody>
                  <a:tcPr/>
                </a:tc>
                <a:tc>
                  <a:txBody>
                    <a:bodyPr/>
                    <a:lstStyle/>
                    <a:p>
                      <a:r>
                        <a:rPr lang="en-IN" b="0" dirty="0" smtClean="0"/>
                        <a:t>Progressive resistance training </a:t>
                      </a:r>
                      <a:endParaRPr lang="en-IN" b="0" dirty="0"/>
                    </a:p>
                  </a:txBody>
                  <a:tcPr/>
                </a:tc>
              </a:tr>
              <a:tr h="798165">
                <a:tc>
                  <a:txBody>
                    <a:bodyPr/>
                    <a:lstStyle/>
                    <a:p>
                      <a:r>
                        <a:rPr lang="en-IN" dirty="0" smtClean="0"/>
                        <a:t>C</a:t>
                      </a:r>
                      <a:endParaRPr lang="en-IN" dirty="0"/>
                    </a:p>
                  </a:txBody>
                  <a:tcPr/>
                </a:tc>
                <a:tc>
                  <a:txBody>
                    <a:bodyPr/>
                    <a:lstStyle/>
                    <a:p>
                      <a:r>
                        <a:rPr lang="en-IN" dirty="0" smtClean="0"/>
                        <a:t>No treatment</a:t>
                      </a:r>
                      <a:endParaRPr lang="en-IN" dirty="0"/>
                    </a:p>
                  </a:txBody>
                  <a:tcPr/>
                </a:tc>
              </a:tr>
              <a:tr h="2558504">
                <a:tc>
                  <a:txBody>
                    <a:bodyPr/>
                    <a:lstStyle/>
                    <a:p>
                      <a:r>
                        <a:rPr lang="en-IN" dirty="0" smtClean="0"/>
                        <a:t>O</a:t>
                      </a:r>
                      <a:endParaRPr lang="en-IN" dirty="0"/>
                    </a:p>
                  </a:txBody>
                  <a:tcPr/>
                </a:tc>
                <a:tc>
                  <a:txBody>
                    <a:bodyPr/>
                    <a:lstStyle/>
                    <a:p>
                      <a:r>
                        <a:rPr lang="en-IN" dirty="0" smtClean="0"/>
                        <a:t>VAS</a:t>
                      </a:r>
                    </a:p>
                    <a:p>
                      <a:r>
                        <a:rPr lang="en-IN" sz="1800" kern="1200" dirty="0" smtClean="0">
                          <a:solidFill>
                            <a:schemeClr val="dk1"/>
                          </a:solidFill>
                          <a:latin typeface="+mn-lt"/>
                          <a:ea typeface="+mn-ea"/>
                          <a:cs typeface="+mn-cs"/>
                        </a:rPr>
                        <a:t>Disabilities of the </a:t>
                      </a:r>
                      <a:r>
                        <a:rPr lang="en-IN" dirty="0" smtClean="0"/>
                        <a:t>Arm, Shoulder</a:t>
                      </a:r>
                      <a:r>
                        <a:rPr lang="en-IN" sz="1800" kern="1200" dirty="0" smtClean="0">
                          <a:solidFill>
                            <a:schemeClr val="dk1"/>
                          </a:solidFill>
                          <a:latin typeface="+mn-lt"/>
                          <a:ea typeface="+mn-ea"/>
                          <a:cs typeface="+mn-cs"/>
                        </a:rPr>
                        <a:t>, and Hand (DASH) questionnaire</a:t>
                      </a:r>
                    </a:p>
                    <a:p>
                      <a:r>
                        <a:rPr lang="en-IN" sz="1800" kern="1200" dirty="0" smtClean="0">
                          <a:solidFill>
                            <a:schemeClr val="dk1"/>
                          </a:solidFill>
                          <a:latin typeface="+mn-lt"/>
                          <a:ea typeface="+mn-ea"/>
                          <a:cs typeface="+mn-cs"/>
                        </a:rPr>
                        <a:t>Brazilian version of the Short Form 36 (SF-36)</a:t>
                      </a:r>
                    </a:p>
                    <a:p>
                      <a:r>
                        <a:rPr lang="en-IN" sz="1800" kern="1200" dirty="0" err="1" smtClean="0">
                          <a:solidFill>
                            <a:schemeClr val="dk1"/>
                          </a:solidFill>
                          <a:latin typeface="+mn-lt"/>
                          <a:ea typeface="+mn-ea"/>
                          <a:cs typeface="+mn-cs"/>
                        </a:rPr>
                        <a:t>Cybex</a:t>
                      </a:r>
                      <a:r>
                        <a:rPr lang="en-IN" sz="1800" kern="1200" dirty="0" smtClean="0">
                          <a:solidFill>
                            <a:schemeClr val="dk1"/>
                          </a:solidFill>
                          <a:latin typeface="+mn-lt"/>
                          <a:ea typeface="+mn-ea"/>
                          <a:cs typeface="+mn-cs"/>
                        </a:rPr>
                        <a:t> 6000 </a:t>
                      </a:r>
                      <a:r>
                        <a:rPr lang="en-IN" sz="1800" kern="1200" dirty="0" err="1" smtClean="0">
                          <a:solidFill>
                            <a:schemeClr val="dk1"/>
                          </a:solidFill>
                          <a:latin typeface="+mn-lt"/>
                          <a:ea typeface="+mn-ea"/>
                          <a:cs typeface="+mn-cs"/>
                        </a:rPr>
                        <a:t>isokinetic</a:t>
                      </a:r>
                      <a:r>
                        <a:rPr lang="en-IN" sz="1800" kern="1200" dirty="0" smtClean="0">
                          <a:solidFill>
                            <a:schemeClr val="dk1"/>
                          </a:solidFill>
                          <a:latin typeface="+mn-lt"/>
                          <a:ea typeface="+mn-ea"/>
                          <a:cs typeface="+mn-cs"/>
                        </a:rPr>
                        <a:t> dynamometer </a:t>
                      </a:r>
                      <a:endParaRPr lang="en-IN" dirty="0"/>
                    </a:p>
                  </a:txBody>
                  <a:tcPr/>
                </a:tc>
              </a:tr>
            </a:tbl>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0"/>
          <a:ext cx="8763000" cy="6705600"/>
        </p:xfrm>
        <a:graphic>
          <a:graphicData uri="http://schemas.openxmlformats.org/drawingml/2006/table">
            <a:tbl>
              <a:tblPr firstRow="1" bandRow="1">
                <a:tableStyleId>{21E4AEA4-8DFA-4A89-87EB-49C32662AFE0}</a:tableStyleId>
              </a:tblPr>
              <a:tblGrid>
                <a:gridCol w="1460500"/>
                <a:gridCol w="1206500"/>
                <a:gridCol w="1828800"/>
                <a:gridCol w="2514600"/>
                <a:gridCol w="1752600"/>
              </a:tblGrid>
              <a:tr h="1406013">
                <a:tc>
                  <a:txBody>
                    <a:bodyPr/>
                    <a:lstStyle/>
                    <a:p>
                      <a:r>
                        <a:rPr lang="en-IN" dirty="0" smtClean="0"/>
                        <a:t>JOURNAL </a:t>
                      </a:r>
                    </a:p>
                    <a:p>
                      <a:r>
                        <a:rPr lang="en-IN" dirty="0" smtClean="0"/>
                        <a:t>AUTHORS</a:t>
                      </a:r>
                      <a:endParaRPr lang="en-IN" dirty="0"/>
                    </a:p>
                  </a:txBody>
                  <a:tcPr/>
                </a:tc>
                <a:tc>
                  <a:txBody>
                    <a:bodyPr/>
                    <a:lstStyle/>
                    <a:p>
                      <a:r>
                        <a:rPr lang="en-IN" dirty="0" smtClean="0"/>
                        <a:t>STUDY DESIGN</a:t>
                      </a:r>
                    </a:p>
                    <a:p>
                      <a:r>
                        <a:rPr lang="en-IN" dirty="0" smtClean="0"/>
                        <a:t>LEVEL OF EVIDENCE</a:t>
                      </a:r>
                      <a:endParaRPr lang="en-IN" dirty="0"/>
                    </a:p>
                  </a:txBody>
                  <a:tcPr/>
                </a:tc>
                <a:tc>
                  <a:txBody>
                    <a:bodyPr/>
                    <a:lstStyle/>
                    <a:p>
                      <a:r>
                        <a:rPr lang="en-IN" dirty="0" smtClean="0"/>
                        <a:t>AIMS</a:t>
                      </a:r>
                      <a:endParaRPr lang="en-IN" dirty="0"/>
                    </a:p>
                  </a:txBody>
                  <a:tcPr/>
                </a:tc>
                <a:tc>
                  <a:txBody>
                    <a:bodyPr/>
                    <a:lstStyle/>
                    <a:p>
                      <a:r>
                        <a:rPr lang="en-IN" dirty="0" smtClean="0"/>
                        <a:t>METHODOLOGY</a:t>
                      </a:r>
                      <a:endParaRPr lang="en-IN" dirty="0"/>
                    </a:p>
                  </a:txBody>
                  <a:tcPr/>
                </a:tc>
                <a:tc>
                  <a:txBody>
                    <a:bodyPr/>
                    <a:lstStyle/>
                    <a:p>
                      <a:r>
                        <a:rPr lang="en-IN" dirty="0" smtClean="0"/>
                        <a:t>CONCLUSION</a:t>
                      </a:r>
                      <a:endParaRPr lang="en-IN" dirty="0"/>
                    </a:p>
                  </a:txBody>
                  <a:tcPr/>
                </a:tc>
              </a:tr>
              <a:tr h="5299587">
                <a:tc>
                  <a:txBody>
                    <a:bodyPr/>
                    <a:lstStyle/>
                    <a:p>
                      <a:r>
                        <a:rPr lang="en-IN" b="1" dirty="0" smtClean="0"/>
                        <a:t>Arthritis Care &amp; Research</a:t>
                      </a:r>
                    </a:p>
                    <a:p>
                      <a:endParaRPr lang="en-IN" b="1" dirty="0" smtClean="0"/>
                    </a:p>
                    <a:p>
                      <a:r>
                        <a:rPr lang="en-IN" b="1" dirty="0" smtClean="0"/>
                        <a:t>2008</a:t>
                      </a:r>
                      <a:endParaRPr lang="en-IN" dirty="0"/>
                    </a:p>
                  </a:txBody>
                  <a:tcPr/>
                </a:tc>
                <a:tc>
                  <a:txBody>
                    <a:bodyPr/>
                    <a:lstStyle/>
                    <a:p>
                      <a:r>
                        <a:rPr lang="en-IN" dirty="0" smtClean="0"/>
                        <a:t>RCT</a:t>
                      </a:r>
                    </a:p>
                    <a:p>
                      <a:endParaRPr lang="en-IN" dirty="0" smtClean="0"/>
                    </a:p>
                    <a:p>
                      <a:r>
                        <a:rPr lang="en-IN" dirty="0" smtClean="0"/>
                        <a:t>LEVEL: 1b</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latin typeface="+mn-lt"/>
                          <a:ea typeface="+mn-ea"/>
                          <a:cs typeface="+mn-cs"/>
                        </a:rPr>
                        <a:t>To assess pain, function, quality of life, and muscle strength in patients with shoulder impingement syndrome who participated in muscle strengthening exercises.</a:t>
                      </a:r>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latin typeface="+mn-lt"/>
                          <a:ea typeface="+mn-ea"/>
                          <a:cs typeface="+mn-cs"/>
                        </a:rPr>
                        <a:t>A total of 60 patients diagnosed with shoulder impingement syndrome were selected randomly into experimental and control groups. Patients then participated in the progressive resistance training program for the</a:t>
                      </a:r>
                      <a:r>
                        <a:rPr lang="en-IN" sz="1800" kern="1200" baseline="0" dirty="0" smtClean="0">
                          <a:solidFill>
                            <a:schemeClr val="dk1"/>
                          </a:solidFill>
                          <a:latin typeface="+mn-lt"/>
                          <a:ea typeface="+mn-ea"/>
                          <a:cs typeface="+mn-cs"/>
                        </a:rPr>
                        <a:t> </a:t>
                      </a:r>
                      <a:r>
                        <a:rPr lang="en-IN" sz="1800" kern="1200" dirty="0" smtClean="0">
                          <a:solidFill>
                            <a:schemeClr val="dk1"/>
                          </a:solidFill>
                          <a:latin typeface="+mn-lt"/>
                          <a:ea typeface="+mn-ea"/>
                          <a:cs typeface="+mn-cs"/>
                        </a:rPr>
                        <a:t>musculature of the shoulder, which was held twice a week for 2 months, while the control group remained on a waiting list.</a:t>
                      </a:r>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latin typeface="+mn-lt"/>
                          <a:ea typeface="+mn-ea"/>
                          <a:cs typeface="+mn-cs"/>
                        </a:rPr>
                        <a:t>The progressive resistance training program for the musculature of the shoulder in patients with shoulder impingement syndrome was effective in reducing pain and improving function and quality of life.</a:t>
                      </a:r>
                    </a:p>
                    <a:p>
                      <a:endParaRPr lang="en-IN" dirty="0"/>
                    </a:p>
                  </a:txBody>
                  <a:tcPr/>
                </a:tc>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Evidence Based Practice</a:t>
            </a:r>
            <a:endParaRPr lang="en-IN" dirty="0"/>
          </a:p>
        </p:txBody>
      </p:sp>
      <p:sp>
        <p:nvSpPr>
          <p:cNvPr id="3" name="Content Placeholder 2"/>
          <p:cNvSpPr>
            <a:spLocks noGrp="1"/>
          </p:cNvSpPr>
          <p:nvPr>
            <p:ph idx="1"/>
          </p:nvPr>
        </p:nvSpPr>
        <p:spPr/>
        <p:txBody>
          <a:bodyPr/>
          <a:lstStyle/>
          <a:p>
            <a:r>
              <a:rPr lang="en-IN" b="1" dirty="0" err="1" smtClean="0"/>
              <a:t>Electromyographic</a:t>
            </a:r>
            <a:r>
              <a:rPr lang="en-IN" dirty="0" smtClean="0"/>
              <a:t> </a:t>
            </a:r>
            <a:r>
              <a:rPr lang="en-IN" b="1" dirty="0" smtClean="0"/>
              <a:t>analysis</a:t>
            </a:r>
            <a:r>
              <a:rPr lang="en-IN" dirty="0" smtClean="0"/>
              <a:t> </a:t>
            </a:r>
            <a:r>
              <a:rPr lang="en-IN" b="1" dirty="0" smtClean="0"/>
              <a:t>of the deltoid</a:t>
            </a:r>
            <a:r>
              <a:rPr lang="en-IN" dirty="0" smtClean="0"/>
              <a:t> </a:t>
            </a:r>
            <a:r>
              <a:rPr lang="en-IN" b="1" dirty="0" smtClean="0"/>
              <a:t>and</a:t>
            </a:r>
            <a:r>
              <a:rPr lang="en-IN" dirty="0" smtClean="0"/>
              <a:t> </a:t>
            </a:r>
            <a:r>
              <a:rPr lang="en-IN" b="1" dirty="0" smtClean="0"/>
              <a:t>rotator</a:t>
            </a:r>
            <a:r>
              <a:rPr lang="en-IN" dirty="0" smtClean="0"/>
              <a:t> </a:t>
            </a:r>
            <a:r>
              <a:rPr lang="en-IN" b="1" dirty="0" smtClean="0"/>
              <a:t>cuff</a:t>
            </a:r>
            <a:r>
              <a:rPr lang="en-IN" dirty="0" smtClean="0"/>
              <a:t> </a:t>
            </a:r>
            <a:r>
              <a:rPr lang="en-IN" b="1" dirty="0" smtClean="0"/>
              <a:t>muscles</a:t>
            </a:r>
            <a:r>
              <a:rPr lang="en-IN" dirty="0" smtClean="0"/>
              <a:t> </a:t>
            </a:r>
            <a:r>
              <a:rPr lang="en-IN" b="1" dirty="0" smtClean="0"/>
              <a:t>in</a:t>
            </a:r>
            <a:r>
              <a:rPr lang="en-IN" dirty="0" smtClean="0"/>
              <a:t> </a:t>
            </a:r>
            <a:r>
              <a:rPr lang="en-IN" b="1" dirty="0" smtClean="0"/>
              <a:t>persons</a:t>
            </a:r>
            <a:r>
              <a:rPr lang="en-IN" dirty="0" smtClean="0"/>
              <a:t> </a:t>
            </a:r>
            <a:r>
              <a:rPr lang="en-IN" b="1" dirty="0" smtClean="0"/>
              <a:t>with</a:t>
            </a:r>
            <a:r>
              <a:rPr lang="en-IN" dirty="0" smtClean="0"/>
              <a:t> </a:t>
            </a:r>
            <a:r>
              <a:rPr lang="en-IN" b="1" dirty="0" err="1" smtClean="0"/>
              <a:t>subacromial</a:t>
            </a:r>
            <a:r>
              <a:rPr lang="en-IN" dirty="0" smtClean="0"/>
              <a:t> </a:t>
            </a:r>
            <a:r>
              <a:rPr lang="en-IN" b="1" dirty="0" smtClean="0"/>
              <a:t>impingement</a:t>
            </a:r>
            <a:r>
              <a:rPr lang="en-IN" dirty="0" smtClean="0"/>
              <a:t>.</a:t>
            </a:r>
            <a:endParaRPr lang="en-IN"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28600"/>
          <a:ext cx="8229600" cy="6217920"/>
        </p:xfrm>
        <a:graphic>
          <a:graphicData uri="http://schemas.openxmlformats.org/drawingml/2006/table">
            <a:tbl>
              <a:tblPr firstRow="1" bandRow="1">
                <a:tableStyleId>{21E4AEA4-8DFA-4A89-87EB-49C32662AFE0}</a:tableStyleId>
              </a:tblPr>
              <a:tblGrid>
                <a:gridCol w="1143000"/>
                <a:gridCol w="1371600"/>
                <a:gridCol w="1600200"/>
                <a:gridCol w="1752600"/>
                <a:gridCol w="2362200"/>
              </a:tblGrid>
              <a:tr h="370840">
                <a:tc>
                  <a:txBody>
                    <a:bodyPr/>
                    <a:lstStyle/>
                    <a:p>
                      <a:r>
                        <a:rPr lang="en-IN" dirty="0" smtClean="0"/>
                        <a:t>JOURNAL </a:t>
                      </a:r>
                    </a:p>
                    <a:p>
                      <a:endParaRPr lang="en-IN" dirty="0" smtClean="0"/>
                    </a:p>
                    <a:p>
                      <a:r>
                        <a:rPr lang="en-IN" dirty="0" smtClean="0"/>
                        <a:t>AUTHORS</a:t>
                      </a:r>
                      <a:endParaRPr lang="en-IN" dirty="0"/>
                    </a:p>
                  </a:txBody>
                  <a:tcPr/>
                </a:tc>
                <a:tc>
                  <a:txBody>
                    <a:bodyPr/>
                    <a:lstStyle/>
                    <a:p>
                      <a:r>
                        <a:rPr lang="en-IN" dirty="0" smtClean="0"/>
                        <a:t>STUDY DESIGN</a:t>
                      </a:r>
                    </a:p>
                    <a:p>
                      <a:endParaRPr lang="en-IN" dirty="0" smtClean="0"/>
                    </a:p>
                    <a:p>
                      <a:r>
                        <a:rPr lang="en-IN" dirty="0" smtClean="0"/>
                        <a:t>LEVEL OF EVIDENCE</a:t>
                      </a:r>
                      <a:endParaRPr lang="en-IN" dirty="0"/>
                    </a:p>
                  </a:txBody>
                  <a:tcPr/>
                </a:tc>
                <a:tc>
                  <a:txBody>
                    <a:bodyPr/>
                    <a:lstStyle/>
                    <a:p>
                      <a:r>
                        <a:rPr lang="en-IN" dirty="0" smtClean="0"/>
                        <a:t>AIMS</a:t>
                      </a:r>
                      <a:endParaRPr lang="en-IN" dirty="0"/>
                    </a:p>
                  </a:txBody>
                  <a:tcPr/>
                </a:tc>
                <a:tc>
                  <a:txBody>
                    <a:bodyPr/>
                    <a:lstStyle/>
                    <a:p>
                      <a:r>
                        <a:rPr lang="en-IN" dirty="0" smtClean="0"/>
                        <a:t>METHODOLOGY</a:t>
                      </a:r>
                      <a:endParaRPr lang="en-IN" dirty="0"/>
                    </a:p>
                  </a:txBody>
                  <a:tcPr/>
                </a:tc>
                <a:tc>
                  <a:txBody>
                    <a:bodyPr/>
                    <a:lstStyle/>
                    <a:p>
                      <a:r>
                        <a:rPr lang="en-IN" dirty="0" smtClean="0"/>
                        <a:t>CONCLUSION</a:t>
                      </a:r>
                      <a:endParaRPr lang="en-IN" dirty="0"/>
                    </a:p>
                  </a:txBody>
                  <a:tcPr/>
                </a:tc>
              </a:tr>
              <a:tr h="370840">
                <a:tc>
                  <a:txBody>
                    <a:bodyPr/>
                    <a:lstStyle/>
                    <a:p>
                      <a:r>
                        <a:rPr lang="en-IN" b="1" dirty="0" smtClean="0"/>
                        <a:t>Journal Of Shoulder And Elbow Surgery </a:t>
                      </a:r>
                    </a:p>
                    <a:p>
                      <a:endParaRPr lang="en-IN" b="1" dirty="0" smtClean="0"/>
                    </a:p>
                    <a:p>
                      <a:r>
                        <a:rPr lang="en-IN" b="0" dirty="0" smtClean="0"/>
                        <a:t>Reddy AS</a:t>
                      </a:r>
                      <a:r>
                        <a:rPr lang="en-IN" b="0" baseline="0" dirty="0" smtClean="0"/>
                        <a:t> et. Al.,</a:t>
                      </a:r>
                      <a:endParaRPr lang="en-IN" b="0" dirty="0"/>
                    </a:p>
                  </a:txBody>
                  <a:tcPr/>
                </a:tc>
                <a:tc>
                  <a:txBody>
                    <a:bodyPr/>
                    <a:lstStyle/>
                    <a:p>
                      <a:r>
                        <a:rPr lang="en-IN" dirty="0" smtClean="0"/>
                        <a:t>Comparative Study</a:t>
                      </a:r>
                    </a:p>
                    <a:p>
                      <a:endParaRPr lang="en-IN" dirty="0" smtClean="0"/>
                    </a:p>
                    <a:p>
                      <a:endParaRPr lang="en-IN" dirty="0"/>
                    </a:p>
                  </a:txBody>
                  <a:tcPr/>
                </a:tc>
                <a:tc>
                  <a:txBody>
                    <a:bodyPr/>
                    <a:lstStyle/>
                    <a:p>
                      <a:r>
                        <a:rPr lang="en-IN" dirty="0" smtClean="0"/>
                        <a:t>The purpose of this study was to compare subjects with </a:t>
                      </a:r>
                      <a:r>
                        <a:rPr lang="en-IN" b="0" dirty="0" err="1" smtClean="0"/>
                        <a:t>subacromial</a:t>
                      </a:r>
                      <a:r>
                        <a:rPr lang="en-IN" b="0" dirty="0" smtClean="0"/>
                        <a:t> impingement </a:t>
                      </a:r>
                      <a:r>
                        <a:rPr lang="en-IN" dirty="0" smtClean="0"/>
                        <a:t>and subjects with normal shoulders with respect to muscle activity.</a:t>
                      </a:r>
                      <a:endParaRPr lang="en-IN" dirty="0"/>
                    </a:p>
                  </a:txBody>
                  <a:tcPr/>
                </a:tc>
                <a:tc>
                  <a:txBody>
                    <a:bodyPr/>
                    <a:lstStyle/>
                    <a:p>
                      <a:r>
                        <a:rPr lang="en-IN" dirty="0" smtClean="0"/>
                        <a:t>Fifteen subjects </a:t>
                      </a:r>
                      <a:r>
                        <a:rPr lang="en-IN" b="0" dirty="0" smtClean="0"/>
                        <a:t>in</a:t>
                      </a:r>
                      <a:r>
                        <a:rPr lang="en-IN" dirty="0" smtClean="0"/>
                        <a:t> each group were studied by means of fine-wire electromyography. The middle deltoid and rotator cuff muscles were evaluated during isotonic </a:t>
                      </a:r>
                      <a:r>
                        <a:rPr lang="en-IN" dirty="0" err="1" smtClean="0"/>
                        <a:t>scaption</a:t>
                      </a:r>
                      <a:r>
                        <a:rPr lang="en-IN" dirty="0" smtClean="0"/>
                        <a:t> from 30 to 120 degrees.</a:t>
                      </a:r>
                      <a:endParaRPr lang="en-IN" dirty="0"/>
                    </a:p>
                  </a:txBody>
                  <a:tcPr/>
                </a:tc>
                <a:tc>
                  <a:txBody>
                    <a:bodyPr/>
                    <a:lstStyle/>
                    <a:p>
                      <a:r>
                        <a:rPr lang="en-IN" dirty="0" smtClean="0"/>
                        <a:t>This study demonstrates that muscle activity in subjects with impingement is most notably decreased in the first arc of motion. Also the inferior force vector (from the </a:t>
                      </a:r>
                      <a:r>
                        <a:rPr lang="en-IN" dirty="0" err="1" smtClean="0"/>
                        <a:t>infraspinatus</a:t>
                      </a:r>
                      <a:r>
                        <a:rPr lang="en-IN" dirty="0" smtClean="0"/>
                        <a:t> and</a:t>
                      </a:r>
                      <a:r>
                        <a:rPr lang="en-IN" baseline="0" dirty="0" smtClean="0"/>
                        <a:t> </a:t>
                      </a:r>
                      <a:r>
                        <a:rPr lang="en-IN" dirty="0" err="1" smtClean="0"/>
                        <a:t>subscapularis</a:t>
                      </a:r>
                      <a:r>
                        <a:rPr lang="en-IN" dirty="0" smtClean="0"/>
                        <a:t>) is less</a:t>
                      </a:r>
                      <a:r>
                        <a:rPr lang="en-IN" baseline="0" dirty="0" smtClean="0"/>
                        <a:t> </a:t>
                      </a:r>
                      <a:r>
                        <a:rPr lang="en-IN" dirty="0" smtClean="0"/>
                        <a:t>functional in subjects with impingement than is the superior compressive vector (from the</a:t>
                      </a:r>
                      <a:r>
                        <a:rPr lang="en-IN" baseline="0" dirty="0" smtClean="0"/>
                        <a:t> </a:t>
                      </a:r>
                      <a:r>
                        <a:rPr lang="en-IN" dirty="0" err="1" smtClean="0"/>
                        <a:t>supraspinatus</a:t>
                      </a:r>
                      <a:r>
                        <a:rPr lang="en-IN" dirty="0" smtClean="0"/>
                        <a:t>).</a:t>
                      </a:r>
                      <a:endParaRPr lang="en-IN" dirty="0"/>
                    </a:p>
                  </a:txBody>
                  <a:tcPr/>
                </a:tc>
              </a:tr>
            </a:tbl>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MCQs</a:t>
            </a:r>
            <a:endParaRPr lang="en-IN" dirty="0"/>
          </a:p>
        </p:txBody>
      </p:sp>
      <p:sp>
        <p:nvSpPr>
          <p:cNvPr id="3" name="Content Placeholder 2"/>
          <p:cNvSpPr>
            <a:spLocks noGrp="1"/>
          </p:cNvSpPr>
          <p:nvPr>
            <p:ph idx="1"/>
          </p:nvPr>
        </p:nvSpPr>
        <p:spPr/>
        <p:txBody>
          <a:bodyPr/>
          <a:lstStyle/>
          <a:p>
            <a:pPr>
              <a:buNone/>
            </a:pPr>
            <a:r>
              <a:rPr lang="en-IN" dirty="0" smtClean="0"/>
              <a:t>1. Which of the following therapeutic measures should be taken to develop a Strong, Mobile Scar</a:t>
            </a:r>
          </a:p>
          <a:p>
            <a:pPr marL="514350" indent="-514350">
              <a:buAutoNum type="alphaLcPeriod"/>
            </a:pPr>
            <a:r>
              <a:rPr lang="en-IN" dirty="0" smtClean="0"/>
              <a:t>AROM exercises</a:t>
            </a:r>
          </a:p>
          <a:p>
            <a:pPr marL="514350" indent="-514350">
              <a:buAutoNum type="alphaLcPeriod"/>
            </a:pPr>
            <a:r>
              <a:rPr lang="en-IN" dirty="0" smtClean="0"/>
              <a:t>Cross-</a:t>
            </a:r>
            <a:r>
              <a:rPr lang="en-IN" dirty="0" err="1" smtClean="0"/>
              <a:t>fiber</a:t>
            </a:r>
            <a:r>
              <a:rPr lang="en-IN" dirty="0" smtClean="0"/>
              <a:t> or friction massage</a:t>
            </a:r>
          </a:p>
          <a:p>
            <a:pPr marL="514350" indent="-514350">
              <a:buAutoNum type="alphaLcPeriod"/>
            </a:pPr>
            <a:r>
              <a:rPr lang="en-IN" dirty="0" smtClean="0"/>
              <a:t>PROM exercises</a:t>
            </a:r>
          </a:p>
          <a:p>
            <a:pPr>
              <a:buNone/>
            </a:pPr>
            <a:r>
              <a:rPr lang="en-IN" dirty="0" smtClean="0"/>
              <a:t>d. Stretching </a:t>
            </a:r>
            <a:endParaRPr lang="en-IN"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t>2. The </a:t>
            </a:r>
            <a:r>
              <a:rPr lang="en-IN" dirty="0" err="1" smtClean="0"/>
              <a:t>teres</a:t>
            </a:r>
            <a:r>
              <a:rPr lang="en-IN" dirty="0" smtClean="0"/>
              <a:t> minor and </a:t>
            </a:r>
            <a:r>
              <a:rPr lang="en-IN" dirty="0" err="1" smtClean="0"/>
              <a:t>infraspinatus</a:t>
            </a:r>
            <a:r>
              <a:rPr lang="en-IN" dirty="0" smtClean="0"/>
              <a:t> muscles, in addition to their stabilizing role, contribute to abduction by providing ___________ of the humerus.</a:t>
            </a:r>
          </a:p>
          <a:p>
            <a:pPr marL="514350" indent="-514350">
              <a:buAutoNum type="alphaLcPeriod"/>
            </a:pPr>
            <a:r>
              <a:rPr lang="en-IN" dirty="0" smtClean="0"/>
              <a:t>Internal rotation</a:t>
            </a:r>
          </a:p>
          <a:p>
            <a:pPr marL="514350" indent="-514350">
              <a:buAutoNum type="alphaLcPeriod"/>
            </a:pPr>
            <a:r>
              <a:rPr lang="en-IN" dirty="0" smtClean="0"/>
              <a:t>External rotation</a:t>
            </a:r>
          </a:p>
          <a:p>
            <a:pPr marL="514350" indent="-514350">
              <a:buNone/>
            </a:pPr>
            <a:endParaRPr lang="en-IN"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IN" dirty="0"/>
          </a:p>
        </p:txBody>
      </p:sp>
      <p:sp>
        <p:nvSpPr>
          <p:cNvPr id="3" name="Content Placeholder 2"/>
          <p:cNvSpPr>
            <a:spLocks noGrp="1"/>
          </p:cNvSpPr>
          <p:nvPr>
            <p:ph idx="1"/>
          </p:nvPr>
        </p:nvSpPr>
        <p:spPr>
          <a:xfrm>
            <a:off x="457200" y="685800"/>
            <a:ext cx="8229600" cy="5440363"/>
          </a:xfrm>
        </p:spPr>
        <p:txBody>
          <a:bodyPr/>
          <a:lstStyle/>
          <a:p>
            <a:pPr>
              <a:buNone/>
            </a:pPr>
            <a:r>
              <a:rPr lang="en-IN" dirty="0" smtClean="0"/>
              <a:t>3. Ultrasound is used for which effect? </a:t>
            </a:r>
          </a:p>
          <a:p>
            <a:pPr marL="514350" indent="-514350">
              <a:buFont typeface="+mj-lt"/>
              <a:buAutoNum type="alphaLcPeriod"/>
            </a:pPr>
            <a:r>
              <a:rPr lang="en-IN" dirty="0" smtClean="0"/>
              <a:t>Resolution of inflammatory exudates.</a:t>
            </a:r>
          </a:p>
          <a:p>
            <a:pPr marL="514350" indent="-514350">
              <a:buFont typeface="+mj-lt"/>
              <a:buAutoNum type="alphaLcPeriod"/>
            </a:pPr>
            <a:r>
              <a:rPr lang="en-IN" dirty="0" smtClean="0"/>
              <a:t>Increased blood flow to assist the healing process.</a:t>
            </a:r>
          </a:p>
          <a:p>
            <a:pPr marL="514350" indent="-514350">
              <a:buFont typeface="+mj-lt"/>
              <a:buAutoNum type="alphaLcPeriod"/>
            </a:pPr>
            <a:r>
              <a:rPr lang="en-IN" dirty="0" smtClean="0"/>
              <a:t>May provide some pain relief, although persistent pain is usually not a problem</a:t>
            </a:r>
          </a:p>
          <a:p>
            <a:pPr marL="514350" indent="-514350">
              <a:buFont typeface="+mj-lt"/>
              <a:buAutoNum type="alphaLcPeriod"/>
            </a:pPr>
            <a:r>
              <a:rPr lang="en-IN" dirty="0" smtClean="0"/>
              <a:t>All of the above</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t>4. ___________GH </a:t>
            </a:r>
            <a:r>
              <a:rPr lang="en-IN" dirty="0" err="1" smtClean="0"/>
              <a:t>subluxation</a:t>
            </a:r>
            <a:r>
              <a:rPr lang="en-IN" dirty="0" smtClean="0"/>
              <a:t> is commonly encountered in patients with diminished rotator cuff function caused by stroke or other brain injury.</a:t>
            </a:r>
          </a:p>
          <a:p>
            <a:pPr marL="514350" indent="-514350">
              <a:buAutoNum type="alphaLcPeriod"/>
            </a:pPr>
            <a:r>
              <a:rPr lang="en-IN" dirty="0" smtClean="0"/>
              <a:t>Superior</a:t>
            </a:r>
          </a:p>
          <a:p>
            <a:pPr marL="514350" indent="-514350">
              <a:buAutoNum type="alphaLcPeriod"/>
            </a:pPr>
            <a:r>
              <a:rPr lang="en-IN" dirty="0" smtClean="0"/>
              <a:t>Inferior </a:t>
            </a:r>
            <a:endParaRPr lang="en-IN"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IN" dirty="0" smtClean="0"/>
              <a:t>5.</a:t>
            </a:r>
            <a:endParaRPr lang="en-IN" dirty="0"/>
          </a:p>
        </p:txBody>
      </p:sp>
      <p:pic>
        <p:nvPicPr>
          <p:cNvPr id="4" name="Picture 2"/>
          <p:cNvPicPr>
            <a:picLocks noChangeAspect="1" noChangeArrowheads="1"/>
          </p:cNvPicPr>
          <p:nvPr/>
        </p:nvPicPr>
        <p:blipFill>
          <a:blip r:embed="rId2"/>
          <a:srcRect/>
          <a:stretch>
            <a:fillRect/>
          </a:stretch>
        </p:blipFill>
        <p:spPr bwMode="auto">
          <a:xfrm>
            <a:off x="1600200" y="228600"/>
            <a:ext cx="5715000" cy="6066692"/>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600" b="1" dirty="0" smtClean="0"/>
              <a:t>Static Stabilization of the </a:t>
            </a:r>
            <a:r>
              <a:rPr lang="en-IN" sz="3600" b="1" dirty="0" err="1" smtClean="0"/>
              <a:t>Glenohumeral</a:t>
            </a:r>
            <a:r>
              <a:rPr lang="en-IN" sz="3600" b="1" dirty="0" smtClean="0"/>
              <a:t> Joint in the Dependent Arm</a:t>
            </a:r>
            <a:endParaRPr lang="en-IN" sz="3600" dirty="0"/>
          </a:p>
        </p:txBody>
      </p:sp>
      <p:sp>
        <p:nvSpPr>
          <p:cNvPr id="3" name="Content Placeholder 2"/>
          <p:cNvSpPr>
            <a:spLocks noGrp="1"/>
          </p:cNvSpPr>
          <p:nvPr>
            <p:ph idx="1"/>
          </p:nvPr>
        </p:nvSpPr>
        <p:spPr/>
        <p:txBody>
          <a:bodyPr>
            <a:normAutofit/>
          </a:bodyPr>
          <a:lstStyle/>
          <a:p>
            <a:r>
              <a:rPr lang="en-IN" dirty="0" smtClean="0"/>
              <a:t>As there is incongruence of the GH </a:t>
            </a:r>
            <a:r>
              <a:rPr lang="en-IN" dirty="0" err="1" smtClean="0"/>
              <a:t>articular</a:t>
            </a:r>
            <a:r>
              <a:rPr lang="en-IN" dirty="0" smtClean="0"/>
              <a:t> surfaces, the bony surfaces alone cannot maintain joint contact in the dependent position (arm hanging at the side).</a:t>
            </a:r>
          </a:p>
          <a:p>
            <a:endParaRPr lang="en-IN" dirty="0" smtClean="0"/>
          </a:p>
          <a:p>
            <a:r>
              <a:rPr lang="en-IN" dirty="0" smtClean="0"/>
              <a:t>As the humeral head rests on the </a:t>
            </a:r>
            <a:r>
              <a:rPr lang="en-IN" dirty="0" err="1" smtClean="0"/>
              <a:t>fossa</a:t>
            </a:r>
            <a:r>
              <a:rPr lang="en-IN" dirty="0" smtClean="0"/>
              <a:t>, gravity acts on the humerus parallel to the shaft in a downward direction.</a:t>
            </a:r>
            <a:endParaRPr lang="en-IN"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marL="514350" indent="-514350">
              <a:buAutoNum type="alphaLcPeriod"/>
            </a:pPr>
            <a:r>
              <a:rPr lang="en-IN" dirty="0" smtClean="0"/>
              <a:t>Mobilization exercises</a:t>
            </a:r>
          </a:p>
          <a:p>
            <a:pPr marL="514350" indent="-514350">
              <a:buAutoNum type="alphaLcPeriod"/>
            </a:pPr>
            <a:r>
              <a:rPr lang="en-IN" dirty="0" smtClean="0"/>
              <a:t>Pendulum exercises</a:t>
            </a:r>
          </a:p>
          <a:p>
            <a:pPr marL="514350" indent="-514350">
              <a:buAutoNum type="alphaLcPeriod"/>
            </a:pPr>
            <a:r>
              <a:rPr lang="en-IN" dirty="0" smtClean="0"/>
              <a:t>Stretching exercises</a:t>
            </a:r>
          </a:p>
          <a:p>
            <a:pPr marL="514350" indent="-514350">
              <a:buAutoNum type="alphaLcPeriod"/>
            </a:pPr>
            <a:r>
              <a:rPr lang="en-IN" dirty="0" smtClean="0"/>
              <a:t>Progressive resisted exercises</a:t>
            </a:r>
          </a:p>
          <a:p>
            <a:pPr marL="514350" indent="-514350">
              <a:buNone/>
            </a:pPr>
            <a:endParaRPr lang="en-IN" dirty="0" smtClean="0"/>
          </a:p>
          <a:p>
            <a:pPr>
              <a:buNone/>
            </a:pP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This appears to require a vertical upward pull to maintain equilibrium.</a:t>
            </a:r>
          </a:p>
          <a:p>
            <a:endParaRPr lang="en-IN" dirty="0" smtClean="0"/>
          </a:p>
          <a:p>
            <a:r>
              <a:rPr lang="en-IN" dirty="0" smtClean="0"/>
              <a:t>Such a vertical force could be supplied by muscles such as the deltoid, </a:t>
            </a:r>
            <a:r>
              <a:rPr lang="en-IN" dirty="0" err="1" smtClean="0"/>
              <a:t>supraspinatus</a:t>
            </a:r>
            <a:r>
              <a:rPr lang="en-IN" dirty="0" smtClean="0"/>
              <a:t>, or the long heads of the biceps </a:t>
            </a:r>
            <a:r>
              <a:rPr lang="en-IN" dirty="0" err="1" smtClean="0"/>
              <a:t>brachii</a:t>
            </a:r>
            <a:r>
              <a:rPr lang="en-IN" dirty="0" smtClean="0"/>
              <a:t> and triceps </a:t>
            </a:r>
            <a:r>
              <a:rPr lang="en-IN" dirty="0" err="1" smtClean="0"/>
              <a:t>brachii</a:t>
            </a:r>
            <a:r>
              <a:rPr lang="en-IN" dirty="0" smtClean="0"/>
              <a:t>.</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IN" dirty="0" smtClean="0"/>
              <a:t>The line of gravity (</a:t>
            </a:r>
            <a:r>
              <a:rPr lang="en-IN" dirty="0" err="1" smtClean="0"/>
              <a:t>LoG</a:t>
            </a:r>
            <a:r>
              <a:rPr lang="en-IN" dirty="0" smtClean="0"/>
              <a:t>) acting on the upper extremity and extended through the humerus creates a downward force on the humerus.</a:t>
            </a:r>
          </a:p>
          <a:p>
            <a:r>
              <a:rPr lang="en-IN" dirty="0" smtClean="0"/>
              <a:t>The magnitude of passive tension in the structures of the rotator interval capsule </a:t>
            </a:r>
            <a:r>
              <a:rPr lang="en-IN" sz="3000" dirty="0" smtClean="0"/>
              <a:t>(superior capsule, superior GH ligament, and </a:t>
            </a:r>
            <a:r>
              <a:rPr lang="en-IN" sz="3000" dirty="0" err="1" smtClean="0"/>
              <a:t>coracohumeral</a:t>
            </a:r>
            <a:r>
              <a:rPr lang="en-IN" sz="3000" dirty="0" smtClean="0"/>
              <a:t> ligament) </a:t>
            </a:r>
            <a:r>
              <a:rPr lang="en-IN" dirty="0" smtClean="0"/>
              <a:t>that are taut when the arm is at the side the resultant pull of both the </a:t>
            </a:r>
            <a:r>
              <a:rPr lang="en-IN" dirty="0" err="1" smtClean="0"/>
              <a:t>LoG</a:t>
            </a:r>
            <a:r>
              <a:rPr lang="en-IN" dirty="0" smtClean="0"/>
              <a:t> and the rotator interval capsule creates a line of force that compresses the humeral head into the lower portion of the </a:t>
            </a:r>
            <a:r>
              <a:rPr lang="en-IN" dirty="0" err="1" smtClean="0"/>
              <a:t>glenoid</a:t>
            </a:r>
            <a:r>
              <a:rPr lang="en-IN" dirty="0" smtClean="0"/>
              <a:t> </a:t>
            </a:r>
            <a:r>
              <a:rPr lang="en-IN" dirty="0" err="1" smtClean="0"/>
              <a:t>fossa</a:t>
            </a:r>
            <a:r>
              <a:rPr lang="en-IN" dirty="0" smtClean="0"/>
              <a:t>.</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414</TotalTime>
  <Words>2962</Words>
  <Application>Microsoft Office PowerPoint</Application>
  <PresentationFormat>On-screen Show (4:3)</PresentationFormat>
  <Paragraphs>232</Paragraphs>
  <Slides>70</Slides>
  <Notes>0</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Office Theme</vt:lpstr>
      <vt:lpstr>PHSYIOTHERAPY ASSESSMENT &amp; MANAGEMENT OF  ROTATOR CUFF TENDINITIS</vt:lpstr>
      <vt:lpstr>Objectives </vt:lpstr>
      <vt:lpstr>ANATOMY OF SHOULDER JOINT</vt:lpstr>
      <vt:lpstr>Slide 4</vt:lpstr>
      <vt:lpstr>Slide 5</vt:lpstr>
      <vt:lpstr>Slide 6</vt:lpstr>
      <vt:lpstr>Static Stabilization of the Glenohumeral Joint in the Dependent Arm</vt:lpstr>
      <vt:lpstr>Slide 8</vt:lpstr>
      <vt:lpstr>Slide 9</vt:lpstr>
      <vt:lpstr>Slide 10</vt:lpstr>
      <vt:lpstr>Slide 11</vt:lpstr>
      <vt:lpstr>Slide 12</vt:lpstr>
      <vt:lpstr>Slide 13</vt:lpstr>
      <vt:lpstr>Dynamic Stabilization of the Glenohumeral Joint</vt:lpstr>
      <vt:lpstr>The Deltoid and Glenohumeral Stabilization</vt:lpstr>
      <vt:lpstr>Slide 16</vt:lpstr>
      <vt:lpstr>Slide 17</vt:lpstr>
      <vt:lpstr>Slide 18</vt:lpstr>
      <vt:lpstr>Slide 19</vt:lpstr>
      <vt:lpstr>Slide 20</vt:lpstr>
      <vt:lpstr>Slide 21</vt:lpstr>
      <vt:lpstr>The Rotator Cuff and Glenohumeral Stabilization</vt:lpstr>
      <vt:lpstr>Slide 23</vt:lpstr>
      <vt:lpstr>Slide 24</vt:lpstr>
      <vt:lpstr>Slide 25</vt:lpstr>
      <vt:lpstr>Slide 26</vt:lpstr>
      <vt:lpstr>Slide 27</vt:lpstr>
      <vt:lpstr>The Supraspinatus and Glenohumeral Stabilization</vt:lpstr>
      <vt:lpstr>Slide 29</vt:lpstr>
      <vt:lpstr>Slide 30</vt:lpstr>
      <vt:lpstr>Slide 31</vt:lpstr>
      <vt:lpstr>Slide 32</vt:lpstr>
      <vt:lpstr>Slide 33</vt:lpstr>
      <vt:lpstr>Management: Protection Phase</vt:lpstr>
      <vt:lpstr>Slide 35</vt:lpstr>
      <vt:lpstr>Slide 36</vt:lpstr>
      <vt:lpstr>Precautions</vt:lpstr>
      <vt:lpstr>Slide 38</vt:lpstr>
      <vt:lpstr>Slide 39</vt:lpstr>
      <vt:lpstr>Slide 40</vt:lpstr>
      <vt:lpstr>Slide 41</vt:lpstr>
      <vt:lpstr>Management: Controlled Motion Phase</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Management: Return to Function Phase</vt:lpstr>
      <vt:lpstr>Slide 57</vt:lpstr>
      <vt:lpstr>Slide 58</vt:lpstr>
      <vt:lpstr>Slide 59</vt:lpstr>
      <vt:lpstr>Evidence based practice</vt:lpstr>
      <vt:lpstr>Slide 61</vt:lpstr>
      <vt:lpstr>Slide 62</vt:lpstr>
      <vt:lpstr>Evidence Based Practice</vt:lpstr>
      <vt:lpstr>Slide 64</vt:lpstr>
      <vt:lpstr>MCQs</vt:lpstr>
      <vt:lpstr>Slide 66</vt:lpstr>
      <vt:lpstr> </vt:lpstr>
      <vt:lpstr>Slide 68</vt:lpstr>
      <vt:lpstr>Slide 69</vt:lpstr>
      <vt:lpstr>Slide 70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Niketa Patel</dc:creator>
  <cp:lastModifiedBy>Windows User</cp:lastModifiedBy>
  <cp:revision>139</cp:revision>
  <dcterms:created xsi:type="dcterms:W3CDTF">2006-08-16T00:00:00Z</dcterms:created>
  <dcterms:modified xsi:type="dcterms:W3CDTF">2020-08-18T00:30:50Z</dcterms:modified>
</cp:coreProperties>
</file>