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71" r:id="rId7"/>
    <p:sldId id="260" r:id="rId8"/>
    <p:sldId id="261" r:id="rId9"/>
    <p:sldId id="262" r:id="rId10"/>
    <p:sldId id="263" r:id="rId11"/>
    <p:sldId id="264" r:id="rId12"/>
    <p:sldId id="265" r:id="rId13"/>
    <p:sldId id="276" r:id="rId14"/>
    <p:sldId id="266" r:id="rId15"/>
    <p:sldId id="267" r:id="rId16"/>
    <p:sldId id="268" r:id="rId17"/>
    <p:sldId id="269" r:id="rId18"/>
    <p:sldId id="270" r:id="rId19"/>
    <p:sldId id="272" r:id="rId20"/>
    <p:sldId id="273" r:id="rId21"/>
    <p:sldId id="274" r:id="rId22"/>
    <p:sldId id="275"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5B327D4-BE91-43B3-9E99-693217EA2573}" type="datetimeFigureOut">
              <a:rPr lang="en-US" smtClean="0"/>
              <a:pPr/>
              <a:t>8/16/2020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5B327D4-BE91-43B3-9E99-693217EA2573}" type="datetimeFigureOut">
              <a:rPr lang="en-US" smtClean="0"/>
              <a:pPr/>
              <a:t>8/16/2020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5B327D4-BE91-43B3-9E99-693217EA2573}" type="datetimeFigureOut">
              <a:rPr lang="en-US" smtClean="0"/>
              <a:pPr/>
              <a:t>8/16/2020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5B327D4-BE91-43B3-9E99-693217EA2573}" type="datetimeFigureOut">
              <a:rPr lang="en-US" smtClean="0"/>
              <a:pPr/>
              <a:t>8/16/2020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B327D4-BE91-43B3-9E99-693217EA2573}" type="datetimeFigureOut">
              <a:rPr lang="en-US" smtClean="0"/>
              <a:pPr/>
              <a:t>8/16/2020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5B327D4-BE91-43B3-9E99-693217EA2573}" type="datetimeFigureOut">
              <a:rPr lang="en-US" smtClean="0"/>
              <a:pPr/>
              <a:t>8/16/2020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5B327D4-BE91-43B3-9E99-693217EA2573}" type="datetimeFigureOut">
              <a:rPr lang="en-US" smtClean="0"/>
              <a:pPr/>
              <a:t>8/16/2020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5B327D4-BE91-43B3-9E99-693217EA2573}" type="datetimeFigureOut">
              <a:rPr lang="en-US" smtClean="0"/>
              <a:pPr/>
              <a:t>8/16/2020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B327D4-BE91-43B3-9E99-693217EA2573}" type="datetimeFigureOut">
              <a:rPr lang="en-US" smtClean="0"/>
              <a:pPr/>
              <a:t>8/16/2020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B327D4-BE91-43B3-9E99-693217EA2573}" type="datetimeFigureOut">
              <a:rPr lang="en-US" smtClean="0"/>
              <a:pPr/>
              <a:t>8/16/2020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B327D4-BE91-43B3-9E99-693217EA2573}" type="datetimeFigureOut">
              <a:rPr lang="en-US" smtClean="0"/>
              <a:pPr/>
              <a:t>8/16/2020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2C1A68F-3D4D-449F-8AC9-D64FB765AB6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327D4-BE91-43B3-9E99-693217EA2573}" type="datetimeFigureOut">
              <a:rPr lang="en-US" smtClean="0"/>
              <a:pPr/>
              <a:t>8/16/2020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C1A68F-3D4D-449F-8AC9-D64FB765AB6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Rheumatoid Arthritis</a:t>
            </a:r>
            <a:br>
              <a:rPr lang="en-IN" dirty="0" smtClean="0"/>
            </a:br>
            <a:r>
              <a:rPr lang="en-IN" dirty="0" smtClean="0"/>
              <a:t>3/5/17</a:t>
            </a:r>
            <a:endParaRPr lang="en-IN" dirty="0"/>
          </a:p>
        </p:txBody>
      </p:sp>
      <p:sp>
        <p:nvSpPr>
          <p:cNvPr id="3" name="Subtitle 2"/>
          <p:cNvSpPr>
            <a:spLocks noGrp="1"/>
          </p:cNvSpPr>
          <p:nvPr>
            <p:ph type="subTitle" idx="1"/>
          </p:nvPr>
        </p:nvSpPr>
        <p:spPr/>
        <p:txBody>
          <a:bodyPr/>
          <a:lstStyle/>
          <a:p>
            <a:r>
              <a:rPr lang="en-IN" dirty="0" smtClean="0"/>
              <a:t>Dr. Noel </a:t>
            </a:r>
            <a:r>
              <a:rPr lang="en-IN" dirty="0" err="1" smtClean="0"/>
              <a:t>Macwan</a:t>
            </a:r>
            <a:endParaRPr lang="en-IN" dirty="0" smtClean="0"/>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Signs and Symptoms: Periods of Active Disease</a:t>
            </a:r>
            <a:br>
              <a:rPr lang="en-IN" b="1" dirty="0" smtClean="0"/>
            </a:br>
            <a:endParaRPr lang="en-IN" dirty="0"/>
          </a:p>
        </p:txBody>
      </p:sp>
      <p:sp>
        <p:nvSpPr>
          <p:cNvPr id="3" name="Content Placeholder 2"/>
          <p:cNvSpPr>
            <a:spLocks noGrp="1"/>
          </p:cNvSpPr>
          <p:nvPr>
            <p:ph idx="1"/>
          </p:nvPr>
        </p:nvSpPr>
        <p:spPr/>
        <p:txBody>
          <a:bodyPr>
            <a:normAutofit/>
          </a:bodyPr>
          <a:lstStyle/>
          <a:p>
            <a:r>
              <a:rPr lang="en-IN" dirty="0" smtClean="0"/>
              <a:t>With synovial inflammation, there is effusion and swelling of the joints, which cause aching and limited motion. Joint stiffness is prominent in the morning. </a:t>
            </a:r>
          </a:p>
          <a:p>
            <a:r>
              <a:rPr lang="en-IN" dirty="0" smtClean="0"/>
              <a:t>Usually there is pain on motion, and a slight increase in skin temperature can be detected over the joints. Pain and stiffness worsen after strenuous activity.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sz="3100" dirty="0" smtClean="0"/>
              <a:t>Onset is usually in the smaller joints of the hands and feet, most commonly in the proximal </a:t>
            </a:r>
            <a:r>
              <a:rPr lang="en-IN" sz="3100" dirty="0" err="1" smtClean="0"/>
              <a:t>interphalangeal</a:t>
            </a:r>
            <a:r>
              <a:rPr lang="en-IN" sz="3100" dirty="0" smtClean="0"/>
              <a:t> joints.</a:t>
            </a:r>
          </a:p>
          <a:p>
            <a:r>
              <a:rPr lang="en-IN" sz="3100" dirty="0" smtClean="0"/>
              <a:t>Usually symptoms are bilateral.</a:t>
            </a:r>
          </a:p>
          <a:p>
            <a:r>
              <a:rPr lang="en-IN" sz="3100" dirty="0" smtClean="0"/>
              <a:t>With progression, the joints become  deformed and may </a:t>
            </a:r>
            <a:r>
              <a:rPr lang="en-IN" sz="3100" dirty="0" err="1" smtClean="0"/>
              <a:t>ankylose</a:t>
            </a:r>
            <a:r>
              <a:rPr lang="en-IN" sz="3100" dirty="0" smtClean="0"/>
              <a:t> or </a:t>
            </a:r>
            <a:r>
              <a:rPr lang="en-IN" sz="3100" dirty="0" err="1" smtClean="0"/>
              <a:t>subluxate</a:t>
            </a:r>
            <a:r>
              <a:rPr lang="en-IN" sz="3100" dirty="0" smtClean="0"/>
              <a:t>.</a:t>
            </a:r>
          </a:p>
          <a:p>
            <a:r>
              <a:rPr lang="en-IN" sz="3100" dirty="0" smtClean="0"/>
              <a:t>Pain is often felt in adjoining muscles, and eventually muscle atrophy and weakness occur. Asymmetry in muscle strength and alterations in the line of pull of muscles and tendons add to the deforming forces.</a:t>
            </a:r>
          </a:p>
          <a:p>
            <a:r>
              <a:rPr lang="en-IN" sz="3100" dirty="0" smtClean="0"/>
              <a:t>The person often experiences nonspecific symptoms such as low-grade fever, loss of appetite and weight, malaise, and fatigue.</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Rheumatoid Arthritis/Active Disease Period</a:t>
            </a:r>
            <a:br>
              <a:rPr lang="en-IN" b="1" dirty="0" smtClean="0"/>
            </a:br>
            <a:endParaRPr lang="en-IN" dirty="0"/>
          </a:p>
        </p:txBody>
      </p:sp>
      <p:sp>
        <p:nvSpPr>
          <p:cNvPr id="3" name="Content Placeholder 2"/>
          <p:cNvSpPr>
            <a:spLocks noGrp="1"/>
          </p:cNvSpPr>
          <p:nvPr>
            <p:ph idx="1"/>
          </p:nvPr>
        </p:nvSpPr>
        <p:spPr/>
        <p:txBody>
          <a:bodyPr>
            <a:normAutofit fontScale="85000" lnSpcReduction="20000"/>
          </a:bodyPr>
          <a:lstStyle/>
          <a:p>
            <a:r>
              <a:rPr lang="en-IN" b="1" dirty="0" smtClean="0"/>
              <a:t>Structural/Functional Impairments, Activity Limitations, and Participation Restrictions:</a:t>
            </a:r>
          </a:p>
          <a:p>
            <a:r>
              <a:rPr lang="en-IN" dirty="0" smtClean="0"/>
              <a:t>Tenderness and warmth over the involved joints with joint swelling</a:t>
            </a:r>
          </a:p>
          <a:p>
            <a:r>
              <a:rPr lang="en-IN" dirty="0" smtClean="0"/>
              <a:t>Muscle guarding and pain on motion</a:t>
            </a:r>
          </a:p>
          <a:p>
            <a:r>
              <a:rPr lang="en-IN" dirty="0" smtClean="0"/>
              <a:t>Joint stiffness and limited motion</a:t>
            </a:r>
          </a:p>
          <a:p>
            <a:r>
              <a:rPr lang="en-IN" dirty="0" smtClean="0"/>
              <a:t>Muscle weakness and atrophy</a:t>
            </a:r>
          </a:p>
          <a:p>
            <a:r>
              <a:rPr lang="en-IN" dirty="0" smtClean="0"/>
              <a:t>Potential deformity and </a:t>
            </a:r>
            <a:r>
              <a:rPr lang="en-IN" dirty="0" err="1" smtClean="0"/>
              <a:t>ankylosis</a:t>
            </a:r>
            <a:r>
              <a:rPr lang="en-IN" dirty="0" smtClean="0"/>
              <a:t> from the degenerative process and asymmetric muscle pull</a:t>
            </a:r>
          </a:p>
          <a:p>
            <a:r>
              <a:rPr lang="en-IN" dirty="0" smtClean="0"/>
              <a:t>Fatigue, malaise, sleep disorders</a:t>
            </a:r>
          </a:p>
          <a:p>
            <a:r>
              <a:rPr lang="en-IN" dirty="0" smtClean="0"/>
              <a:t>Restricted ADLs and IADLs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On Examination</a:t>
            </a:r>
            <a:endParaRPr lang="en-IN" dirty="0"/>
          </a:p>
        </p:txBody>
      </p:sp>
      <p:sp>
        <p:nvSpPr>
          <p:cNvPr id="3" name="Content Placeholder 2"/>
          <p:cNvSpPr>
            <a:spLocks noGrp="1"/>
          </p:cNvSpPr>
          <p:nvPr>
            <p:ph idx="1"/>
          </p:nvPr>
        </p:nvSpPr>
        <p:spPr/>
        <p:txBody>
          <a:bodyPr>
            <a:normAutofit fontScale="92500"/>
          </a:bodyPr>
          <a:lstStyle/>
          <a:p>
            <a:r>
              <a:rPr lang="en-IN" dirty="0" smtClean="0"/>
              <a:t>On Observation: Deformities, Swelling </a:t>
            </a:r>
          </a:p>
          <a:p>
            <a:r>
              <a:rPr lang="en-IN" dirty="0" smtClean="0"/>
              <a:t>On Palpation: Temperature, Tenderness, Nodules</a:t>
            </a:r>
          </a:p>
          <a:p>
            <a:r>
              <a:rPr lang="en-IN" dirty="0" smtClean="0"/>
              <a:t>On Examination: </a:t>
            </a:r>
          </a:p>
          <a:p>
            <a:pPr>
              <a:buFont typeface="Wingdings" pitchFamily="2" charset="2"/>
              <a:buChar char="Ø"/>
            </a:pPr>
            <a:r>
              <a:rPr lang="en-IN" dirty="0" smtClean="0"/>
              <a:t>Pain</a:t>
            </a:r>
          </a:p>
          <a:p>
            <a:pPr>
              <a:buFont typeface="Wingdings" pitchFamily="2" charset="2"/>
              <a:buChar char="Ø"/>
            </a:pPr>
            <a:r>
              <a:rPr lang="en-IN" dirty="0" smtClean="0"/>
              <a:t>ROM</a:t>
            </a:r>
          </a:p>
          <a:p>
            <a:pPr>
              <a:buFont typeface="Wingdings" pitchFamily="2" charset="2"/>
              <a:buChar char="Ø"/>
            </a:pPr>
            <a:r>
              <a:rPr lang="en-IN" dirty="0" smtClean="0"/>
              <a:t>MMT</a:t>
            </a:r>
          </a:p>
          <a:p>
            <a:pPr>
              <a:buFont typeface="Wingdings" pitchFamily="2" charset="2"/>
              <a:buChar char="Ø"/>
            </a:pPr>
            <a:r>
              <a:rPr lang="en-IN" dirty="0" smtClean="0"/>
              <a:t>Girth Measurement</a:t>
            </a:r>
          </a:p>
          <a:p>
            <a:pPr>
              <a:buFont typeface="Wingdings" pitchFamily="2" charset="2"/>
              <a:buChar char="Ø"/>
            </a:pPr>
            <a:r>
              <a:rPr lang="en-IN" dirty="0" smtClean="0"/>
              <a:t>Functional Examination</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142844" y="0"/>
          <a:ext cx="9001156" cy="6858000"/>
        </p:xfrm>
        <a:graphic>
          <a:graphicData uri="http://schemas.openxmlformats.org/drawingml/2006/table">
            <a:tbl>
              <a:tblPr firstRow="1" bandRow="1">
                <a:tableStyleId>{5C22544A-7EE6-4342-B048-85BDC9FD1C3A}</a:tableStyleId>
              </a:tblPr>
              <a:tblGrid>
                <a:gridCol w="3500462"/>
                <a:gridCol w="5500694"/>
              </a:tblGrid>
              <a:tr h="1400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baseline="0" dirty="0" smtClean="0">
                          <a:solidFill>
                            <a:schemeClr val="lt1"/>
                          </a:solidFill>
                          <a:latin typeface="+mn-lt"/>
                          <a:ea typeface="+mn-ea"/>
                          <a:cs typeface="+mn-cs"/>
                        </a:rPr>
                        <a:t>Plan of Care</a:t>
                      </a:r>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baseline="0" dirty="0" smtClean="0">
                          <a:solidFill>
                            <a:schemeClr val="lt1"/>
                          </a:solidFill>
                          <a:latin typeface="+mn-lt"/>
                          <a:ea typeface="+mn-ea"/>
                          <a:cs typeface="+mn-cs"/>
                        </a:rPr>
                        <a:t>Interventions</a:t>
                      </a:r>
                    </a:p>
                    <a:p>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baseline="0" dirty="0" smtClean="0">
                          <a:solidFill>
                            <a:schemeClr val="dk1"/>
                          </a:solidFill>
                          <a:latin typeface="+mn-lt"/>
                          <a:ea typeface="+mn-ea"/>
                          <a:cs typeface="+mn-cs"/>
                        </a:rPr>
                        <a:t>1. Educate the patient.</a:t>
                      </a:r>
                    </a:p>
                    <a:p>
                      <a:endParaRPr lang="en-IN" dirty="0"/>
                    </a:p>
                  </a:txBody>
                  <a:tcPr/>
                </a:tc>
                <a:tc>
                  <a:txBody>
                    <a:bodyPr/>
                    <a:lstStyle/>
                    <a:p>
                      <a:r>
                        <a:rPr lang="en-IN" sz="1800" kern="1200" baseline="0" dirty="0" smtClean="0">
                          <a:solidFill>
                            <a:schemeClr val="dk1"/>
                          </a:solidFill>
                          <a:latin typeface="+mn-lt"/>
                          <a:ea typeface="+mn-ea"/>
                          <a:cs typeface="+mn-cs"/>
                        </a:rPr>
                        <a:t>Inform the patient on importance of rest, joint protection, energy conservation, and performance of ROM.</a:t>
                      </a:r>
                    </a:p>
                    <a:p>
                      <a:endParaRPr lang="en-IN" dirty="0"/>
                    </a:p>
                  </a:txBody>
                  <a:tcPr/>
                </a:tc>
              </a:tr>
              <a:tr h="370840">
                <a:tc>
                  <a:txBody>
                    <a:bodyPr/>
                    <a:lstStyle/>
                    <a:p>
                      <a:r>
                        <a:rPr lang="en-IN" sz="1800" b="1" kern="1200" baseline="0" dirty="0" smtClean="0">
                          <a:solidFill>
                            <a:schemeClr val="dk1"/>
                          </a:solidFill>
                          <a:latin typeface="+mn-lt"/>
                          <a:ea typeface="+mn-ea"/>
                          <a:cs typeface="+mn-cs"/>
                        </a:rPr>
                        <a:t>2. Relieve pain and muscle</a:t>
                      </a:r>
                    </a:p>
                    <a:p>
                      <a:r>
                        <a:rPr lang="en-IN" sz="1800" kern="1200" baseline="0" dirty="0" smtClean="0">
                          <a:solidFill>
                            <a:schemeClr val="dk1"/>
                          </a:solidFill>
                          <a:latin typeface="+mn-lt"/>
                          <a:ea typeface="+mn-ea"/>
                          <a:cs typeface="+mn-cs"/>
                        </a:rPr>
                        <a:t>guarding and promote relaxation.</a:t>
                      </a:r>
                    </a:p>
                    <a:p>
                      <a:endParaRPr lang="en-IN" dirty="0"/>
                    </a:p>
                  </a:txBody>
                  <a:tcPr/>
                </a:tc>
                <a:tc>
                  <a:txBody>
                    <a:bodyPr/>
                    <a:lstStyle/>
                    <a:p>
                      <a:r>
                        <a:rPr lang="en-IN" sz="1800" kern="1200" baseline="0" dirty="0" smtClean="0">
                          <a:solidFill>
                            <a:schemeClr val="dk1"/>
                          </a:solidFill>
                          <a:latin typeface="+mn-lt"/>
                          <a:ea typeface="+mn-ea"/>
                          <a:cs typeface="+mn-cs"/>
                        </a:rPr>
                        <a:t>Modalities	</a:t>
                      </a:r>
                    </a:p>
                    <a:p>
                      <a:r>
                        <a:rPr lang="en-IN" sz="1800" kern="1200" baseline="0" dirty="0" smtClean="0">
                          <a:solidFill>
                            <a:schemeClr val="dk1"/>
                          </a:solidFill>
                          <a:latin typeface="+mn-lt"/>
                          <a:ea typeface="+mn-ea"/>
                          <a:cs typeface="+mn-cs"/>
                        </a:rPr>
                        <a:t>Gentle massage	</a:t>
                      </a:r>
                    </a:p>
                    <a:p>
                      <a:r>
                        <a:rPr lang="en-IN" sz="1800" kern="1200" baseline="0" dirty="0" smtClean="0">
                          <a:solidFill>
                            <a:schemeClr val="dk1"/>
                          </a:solidFill>
                          <a:latin typeface="+mn-lt"/>
                          <a:ea typeface="+mn-ea"/>
                          <a:cs typeface="+mn-cs"/>
                        </a:rPr>
                        <a:t>Immobilize in splint	</a:t>
                      </a:r>
                    </a:p>
                    <a:p>
                      <a:r>
                        <a:rPr lang="en-IN" sz="1800" kern="1200" baseline="0" dirty="0" smtClean="0">
                          <a:solidFill>
                            <a:schemeClr val="dk1"/>
                          </a:solidFill>
                          <a:latin typeface="+mn-lt"/>
                          <a:ea typeface="+mn-ea"/>
                          <a:cs typeface="+mn-cs"/>
                        </a:rPr>
                        <a:t>Relaxation techniques	</a:t>
                      </a:r>
                    </a:p>
                    <a:p>
                      <a:r>
                        <a:rPr lang="en-IN" sz="1800" kern="1200" baseline="0" dirty="0" smtClean="0">
                          <a:solidFill>
                            <a:schemeClr val="dk1"/>
                          </a:solidFill>
                          <a:latin typeface="+mn-lt"/>
                          <a:ea typeface="+mn-ea"/>
                          <a:cs typeface="+mn-cs"/>
                        </a:rPr>
                        <a:t>Medications as prescribed by physician </a:t>
                      </a:r>
                      <a:endParaRPr lang="en-IN" dirty="0"/>
                    </a:p>
                  </a:txBody>
                  <a:tcPr/>
                </a:tc>
              </a:tr>
              <a:tr h="370840">
                <a:tc>
                  <a:txBody>
                    <a:bodyPr/>
                    <a:lstStyle/>
                    <a:p>
                      <a:r>
                        <a:rPr lang="en-IN" sz="1800" b="1" kern="1200" baseline="0" dirty="0" smtClean="0">
                          <a:solidFill>
                            <a:schemeClr val="dk1"/>
                          </a:solidFill>
                          <a:latin typeface="+mn-lt"/>
                          <a:ea typeface="+mn-ea"/>
                          <a:cs typeface="+mn-cs"/>
                        </a:rPr>
                        <a:t>3. Minimize joint stiffness and</a:t>
                      </a:r>
                    </a:p>
                    <a:p>
                      <a:r>
                        <a:rPr lang="en-IN" sz="1800" kern="1200" baseline="0" dirty="0" smtClean="0">
                          <a:solidFill>
                            <a:schemeClr val="dk1"/>
                          </a:solidFill>
                          <a:latin typeface="+mn-lt"/>
                          <a:ea typeface="+mn-ea"/>
                          <a:cs typeface="+mn-cs"/>
                        </a:rPr>
                        <a:t>maintain available motion.</a:t>
                      </a:r>
                    </a:p>
                    <a:p>
                      <a:endParaRPr lang="en-IN" dirty="0"/>
                    </a:p>
                  </a:txBody>
                  <a:tcPr/>
                </a:tc>
                <a:tc>
                  <a:txBody>
                    <a:bodyPr/>
                    <a:lstStyle/>
                    <a:p>
                      <a:r>
                        <a:rPr lang="en-IN" sz="1800" b="1" kern="1200" baseline="0" dirty="0" smtClean="0">
                          <a:solidFill>
                            <a:schemeClr val="dk1"/>
                          </a:solidFill>
                          <a:latin typeface="+mn-lt"/>
                          <a:ea typeface="+mn-ea"/>
                          <a:cs typeface="+mn-cs"/>
                        </a:rPr>
                        <a:t>Passive or active-assistive ROM within limits of pain, gradual progression </a:t>
                      </a:r>
                      <a:r>
                        <a:rPr lang="en-IN" sz="1800" kern="1200" baseline="0" dirty="0" smtClean="0">
                          <a:solidFill>
                            <a:schemeClr val="dk1"/>
                          </a:solidFill>
                          <a:latin typeface="+mn-lt"/>
                          <a:ea typeface="+mn-ea"/>
                          <a:cs typeface="+mn-cs"/>
                        </a:rPr>
                        <a:t>as tolerated.</a:t>
                      </a:r>
                    </a:p>
                    <a:p>
                      <a:r>
                        <a:rPr lang="en-IN" sz="1800" kern="1200" baseline="0" dirty="0" smtClean="0">
                          <a:solidFill>
                            <a:schemeClr val="dk1"/>
                          </a:solidFill>
                          <a:latin typeface="+mn-lt"/>
                          <a:ea typeface="+mn-ea"/>
                          <a:cs typeface="+mn-cs"/>
                        </a:rPr>
                        <a:t>Gentle joint techniques using grade I or II oscillations.</a:t>
                      </a:r>
                    </a:p>
                    <a:p>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baseline="0" dirty="0" smtClean="0">
                          <a:solidFill>
                            <a:schemeClr val="dk1"/>
                          </a:solidFill>
                          <a:latin typeface="+mn-lt"/>
                          <a:ea typeface="+mn-ea"/>
                          <a:cs typeface="+mn-cs"/>
                        </a:rPr>
                        <a:t>4. Minimize muscle atrophy.</a:t>
                      </a:r>
                    </a:p>
                    <a:p>
                      <a:endParaRPr lang="en-IN" dirty="0"/>
                    </a:p>
                  </a:txBody>
                  <a:tcPr/>
                </a:tc>
                <a:tc>
                  <a:txBody>
                    <a:bodyPr/>
                    <a:lstStyle/>
                    <a:p>
                      <a:r>
                        <a:rPr lang="en-IN" sz="1800" kern="1200" baseline="0" dirty="0" smtClean="0">
                          <a:solidFill>
                            <a:schemeClr val="dk1"/>
                          </a:solidFill>
                          <a:latin typeface="+mn-lt"/>
                          <a:ea typeface="+mn-ea"/>
                          <a:cs typeface="+mn-cs"/>
                        </a:rPr>
                        <a:t>Gentle isometrics in pain-free positions, progression to ROM when tolerated.</a:t>
                      </a:r>
                    </a:p>
                    <a:p>
                      <a:endParaRPr lang="en-IN" dirty="0"/>
                    </a:p>
                  </a:txBody>
                  <a:tcPr/>
                </a:tc>
              </a:tr>
              <a:tr h="370840">
                <a:tc>
                  <a:txBody>
                    <a:bodyPr/>
                    <a:lstStyle/>
                    <a:p>
                      <a:r>
                        <a:rPr lang="en-IN" sz="1800" kern="1200" baseline="0" dirty="0" smtClean="0">
                          <a:solidFill>
                            <a:schemeClr val="dk1"/>
                          </a:solidFill>
                          <a:latin typeface="+mn-lt"/>
                          <a:ea typeface="+mn-ea"/>
                          <a:cs typeface="+mn-cs"/>
                        </a:rPr>
                        <a:t>5. </a:t>
                      </a:r>
                      <a:r>
                        <a:rPr lang="en-IN" sz="1800" b="1" kern="1200" baseline="0" dirty="0" smtClean="0">
                          <a:solidFill>
                            <a:schemeClr val="dk1"/>
                          </a:solidFill>
                          <a:latin typeface="+mn-lt"/>
                          <a:ea typeface="+mn-ea"/>
                          <a:cs typeface="+mn-cs"/>
                        </a:rPr>
                        <a:t>Prevent deformity and protect</a:t>
                      </a:r>
                    </a:p>
                    <a:p>
                      <a:r>
                        <a:rPr lang="en-IN" sz="1800" b="1" kern="1200" baseline="0" dirty="0" smtClean="0">
                          <a:solidFill>
                            <a:schemeClr val="dk1"/>
                          </a:solidFill>
                          <a:latin typeface="+mn-lt"/>
                          <a:ea typeface="+mn-ea"/>
                          <a:cs typeface="+mn-cs"/>
                        </a:rPr>
                        <a:t>the joint structures</a:t>
                      </a:r>
                      <a:r>
                        <a:rPr lang="en-IN" sz="1800" kern="1200" baseline="0" dirty="0" smtClean="0">
                          <a:solidFill>
                            <a:schemeClr val="dk1"/>
                          </a:solidFill>
                          <a:latin typeface="+mn-lt"/>
                          <a:ea typeface="+mn-ea"/>
                          <a:cs typeface="+mn-cs"/>
                        </a:rPr>
                        <a:t>.</a:t>
                      </a:r>
                    </a:p>
                  </a:txBody>
                  <a:tcPr/>
                </a:tc>
                <a:tc>
                  <a:txBody>
                    <a:bodyPr/>
                    <a:lstStyle/>
                    <a:p>
                      <a:r>
                        <a:rPr lang="en-IN" sz="1800" kern="1200" baseline="0" dirty="0" smtClean="0">
                          <a:solidFill>
                            <a:schemeClr val="dk1"/>
                          </a:solidFill>
                          <a:latin typeface="+mn-lt"/>
                          <a:ea typeface="+mn-ea"/>
                          <a:cs typeface="+mn-cs"/>
                        </a:rPr>
                        <a:t>Use of supportive and assistive equipment for all pathologically active joints.</a:t>
                      </a:r>
                    </a:p>
                    <a:p>
                      <a:r>
                        <a:rPr lang="en-IN" sz="1800" kern="1200" baseline="0" dirty="0" smtClean="0">
                          <a:solidFill>
                            <a:schemeClr val="dk1"/>
                          </a:solidFill>
                          <a:latin typeface="+mn-lt"/>
                          <a:ea typeface="+mn-ea"/>
                          <a:cs typeface="+mn-cs"/>
                        </a:rPr>
                        <a:t>Good bed positioning while resting.</a:t>
                      </a:r>
                    </a:p>
                    <a:p>
                      <a:r>
                        <a:rPr lang="en-IN" sz="1800" kern="1200" baseline="0" dirty="0" smtClean="0">
                          <a:solidFill>
                            <a:schemeClr val="dk1"/>
                          </a:solidFill>
                          <a:latin typeface="+mn-lt"/>
                          <a:ea typeface="+mn-ea"/>
                          <a:cs typeface="+mn-cs"/>
                        </a:rPr>
                        <a:t>Avoidance of activities that stress the joints.</a:t>
                      </a:r>
                    </a:p>
                    <a:p>
                      <a:endParaRPr lang="en-IN"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b="1" dirty="0" smtClean="0"/>
              <a:t>PRECAUTIONS: Respect fatigue and increased pain; do not overstress osteoporotic bone or lax ligaments.</a:t>
            </a:r>
          </a:p>
          <a:p>
            <a:r>
              <a:rPr lang="en-IN" b="1" dirty="0" smtClean="0"/>
              <a:t>CONTRAINDICATIONS: Do not stretch swollen joints or apply heavy resistance exercise that cause joint stress.</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Principles of Management: </a:t>
            </a:r>
            <a:r>
              <a:rPr lang="en-IN" b="1" dirty="0" err="1" smtClean="0"/>
              <a:t>Subacute</a:t>
            </a:r>
            <a:r>
              <a:rPr lang="en-IN" b="1" dirty="0" smtClean="0"/>
              <a:t/>
            </a:r>
            <a:br>
              <a:rPr lang="en-IN" b="1" dirty="0" smtClean="0"/>
            </a:br>
            <a:r>
              <a:rPr lang="en-IN" b="1" dirty="0" smtClean="0"/>
              <a:t>and Chronic Stages of RA</a:t>
            </a:r>
            <a:br>
              <a:rPr lang="en-IN" b="1" dirty="0" smtClean="0"/>
            </a:br>
            <a:endParaRPr lang="en-IN" dirty="0"/>
          </a:p>
        </p:txBody>
      </p:sp>
      <p:sp>
        <p:nvSpPr>
          <p:cNvPr id="3" name="Content Placeholder 2"/>
          <p:cNvSpPr>
            <a:spLocks noGrp="1"/>
          </p:cNvSpPr>
          <p:nvPr>
            <p:ph idx="1"/>
          </p:nvPr>
        </p:nvSpPr>
        <p:spPr/>
        <p:txBody>
          <a:bodyPr>
            <a:normAutofit/>
          </a:bodyPr>
          <a:lstStyle/>
          <a:p>
            <a:r>
              <a:rPr lang="en-IN" dirty="0" smtClean="0"/>
              <a:t>As the intensity of pain, joint swelling, morning stiffness, and systemic effects diminish, the disease is considered </a:t>
            </a:r>
            <a:r>
              <a:rPr lang="en-IN" dirty="0" err="1" smtClean="0"/>
              <a:t>subacute</a:t>
            </a:r>
            <a:r>
              <a:rPr lang="en-IN" dirty="0" smtClean="0"/>
              <a:t>.</a:t>
            </a:r>
          </a:p>
          <a:p>
            <a:r>
              <a:rPr lang="en-IN" dirty="0" smtClean="0"/>
              <a:t>Often medications can decrease the acute symptoms, so the patient can function as if in the </a:t>
            </a:r>
            <a:r>
              <a:rPr lang="en-IN" dirty="0" err="1" smtClean="0"/>
              <a:t>subacute</a:t>
            </a:r>
            <a:r>
              <a:rPr lang="en-IN" dirty="0" smtClean="0"/>
              <a:t> stage. The chronic stage occurs between exacerbations. This may be very short in duration, or it may last many years.</a:t>
            </a:r>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Treatment approach</a:t>
            </a:r>
            <a:endParaRPr lang="en-IN" dirty="0"/>
          </a:p>
        </p:txBody>
      </p:sp>
      <p:sp>
        <p:nvSpPr>
          <p:cNvPr id="3" name="Content Placeholder 2"/>
          <p:cNvSpPr>
            <a:spLocks noGrp="1"/>
          </p:cNvSpPr>
          <p:nvPr>
            <p:ph idx="1"/>
          </p:nvPr>
        </p:nvSpPr>
        <p:spPr/>
        <p:txBody>
          <a:bodyPr>
            <a:normAutofit fontScale="85000" lnSpcReduction="20000"/>
          </a:bodyPr>
          <a:lstStyle/>
          <a:p>
            <a:r>
              <a:rPr lang="en-IN" sz="3100" dirty="0" smtClean="0"/>
              <a:t>The treatment approach is the same as with any </a:t>
            </a:r>
            <a:r>
              <a:rPr lang="en-IN" sz="3100" dirty="0" err="1" smtClean="0"/>
              <a:t>subacute</a:t>
            </a:r>
            <a:r>
              <a:rPr lang="en-IN" sz="3100" dirty="0" smtClean="0"/>
              <a:t> and chronic musculoskeletal disorder, except appropriate precautions must be taken because the pathological changes from the disease process make the tissues more susceptible to damage.</a:t>
            </a:r>
          </a:p>
          <a:p>
            <a:r>
              <a:rPr lang="en-IN" sz="3100" b="1" dirty="0" smtClean="0"/>
              <a:t>Joint protection and activity modification</a:t>
            </a:r>
            <a:r>
              <a:rPr lang="en-IN" sz="3100" dirty="0" smtClean="0"/>
              <a:t>. Continue to emphasize the importance of protecting the joints by modifying activity, using splints, </a:t>
            </a:r>
            <a:r>
              <a:rPr lang="en-IN" sz="3100" dirty="0" err="1" smtClean="0"/>
              <a:t>asssistive</a:t>
            </a:r>
            <a:r>
              <a:rPr lang="en-IN" sz="3100" dirty="0" smtClean="0"/>
              <a:t> devices, an environmental adaptations for safe function.</a:t>
            </a:r>
          </a:p>
          <a:p>
            <a:r>
              <a:rPr lang="en-IN" sz="3100" b="1" dirty="0" smtClean="0"/>
              <a:t>Flexibility and strength</a:t>
            </a:r>
            <a:r>
              <a:rPr lang="en-IN" sz="3100" dirty="0" smtClean="0"/>
              <a:t>. To improve function, exercises should be aimed at improving flexibility, muscle strength, and muscle endurance within the tolerance of the joints</a:t>
            </a: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7500" lnSpcReduction="20000"/>
          </a:bodyPr>
          <a:lstStyle/>
          <a:p>
            <a:r>
              <a:rPr lang="en-IN" b="1" dirty="0" smtClean="0"/>
              <a:t>Cardiopulmonary endurance. Nonimpact or low-impact conditioning exercises</a:t>
            </a:r>
            <a:r>
              <a:rPr lang="en-IN" dirty="0" smtClean="0"/>
              <a:t>—such as aquatic exercise, cycling, aerobic dancing, and walking/running—performed within the tolerance of the individual with RA, improve aerobic capacity and physical activity and decrease depression and anxiety. Group activities, such as water aerobics, also provide social support in conjunction with the activity.</a:t>
            </a:r>
          </a:p>
          <a:p>
            <a:r>
              <a:rPr lang="en-IN" dirty="0" smtClean="0"/>
              <a:t>One randomized review suggested that aerobic training also has a positive impact on the cardiovascular status of patients with RA.</a:t>
            </a:r>
          </a:p>
          <a:p>
            <a:r>
              <a:rPr lang="en-IN" b="1" dirty="0" smtClean="0"/>
              <a:t>CONTRAINDICATIONS: Vigorous stretching or  manipulative </a:t>
            </a:r>
            <a:r>
              <a:rPr lang="en-IN" dirty="0" smtClean="0"/>
              <a:t>techniques.</a:t>
            </a:r>
          </a:p>
          <a:p>
            <a:endParaRPr lang="en-IN"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b="1" dirty="0" smtClean="0"/>
              <a:t>Non-drug care for RA—is the era of evidence-based practice approaching?</a:t>
            </a:r>
            <a:r>
              <a:rPr lang="en-IN" dirty="0" smtClean="0"/>
              <a:t/>
            </a:r>
            <a:br>
              <a:rPr lang="en-IN" dirty="0" smtClean="0"/>
            </a:br>
            <a:endParaRPr lang="en-IN" dirty="0"/>
          </a:p>
        </p:txBody>
      </p:sp>
      <p:graphicFrame>
        <p:nvGraphicFramePr>
          <p:cNvPr id="4" name="Content Placeholder 3"/>
          <p:cNvGraphicFramePr>
            <a:graphicFrameLocks noGrp="1"/>
          </p:cNvGraphicFramePr>
          <p:nvPr>
            <p:ph idx="1"/>
          </p:nvPr>
        </p:nvGraphicFramePr>
        <p:xfrm>
          <a:off x="457200" y="1071546"/>
          <a:ext cx="8472519" cy="5786454"/>
        </p:xfrm>
        <a:graphic>
          <a:graphicData uri="http://schemas.openxmlformats.org/drawingml/2006/table">
            <a:tbl>
              <a:tblPr firstRow="1" bandRow="1">
                <a:tableStyleId>{5C22544A-7EE6-4342-B048-85BDC9FD1C3A}</a:tableStyleId>
              </a:tblPr>
              <a:tblGrid>
                <a:gridCol w="2118130"/>
                <a:gridCol w="1267823"/>
                <a:gridCol w="2968436"/>
                <a:gridCol w="2118130"/>
              </a:tblGrid>
              <a:tr h="818566">
                <a:tc>
                  <a:txBody>
                    <a:bodyPr/>
                    <a:lstStyle/>
                    <a:p>
                      <a:r>
                        <a:rPr lang="en-IN" dirty="0" smtClean="0"/>
                        <a:t>JOURNAL</a:t>
                      </a:r>
                      <a:endParaRPr lang="en-IN" dirty="0"/>
                    </a:p>
                  </a:txBody>
                  <a:tcPr/>
                </a:tc>
                <a:tc>
                  <a:txBody>
                    <a:bodyPr/>
                    <a:lstStyle/>
                    <a:p>
                      <a:r>
                        <a:rPr lang="en-IN" dirty="0" smtClean="0"/>
                        <a:t>LEVEL</a:t>
                      </a:r>
                      <a:r>
                        <a:rPr lang="en-IN" baseline="0" dirty="0" smtClean="0"/>
                        <a:t> OF EVIDENCE</a:t>
                      </a:r>
                      <a:endParaRPr lang="en-IN" dirty="0"/>
                    </a:p>
                  </a:txBody>
                  <a:tcPr/>
                </a:tc>
                <a:tc>
                  <a:txBody>
                    <a:bodyPr/>
                    <a:lstStyle/>
                    <a:p>
                      <a:r>
                        <a:rPr lang="en-IN" dirty="0" smtClean="0"/>
                        <a:t>METHODOLOGY</a:t>
                      </a:r>
                      <a:endParaRPr lang="en-IN" dirty="0"/>
                    </a:p>
                  </a:txBody>
                  <a:tcPr/>
                </a:tc>
                <a:tc>
                  <a:txBody>
                    <a:bodyPr/>
                    <a:lstStyle/>
                    <a:p>
                      <a:r>
                        <a:rPr lang="en-IN" dirty="0" smtClean="0"/>
                        <a:t>CONCLUSION</a:t>
                      </a:r>
                      <a:endParaRPr lang="en-IN" dirty="0"/>
                    </a:p>
                  </a:txBody>
                  <a:tcPr/>
                </a:tc>
              </a:tr>
              <a:tr h="4967888">
                <a:tc>
                  <a:txBody>
                    <a:bodyPr/>
                    <a:lstStyle/>
                    <a:p>
                      <a:r>
                        <a:rPr lang="en-IN" i="1" dirty="0" smtClean="0"/>
                        <a:t>Rheumatology (2007) 46 (9): 1397-1404. </a:t>
                      </a:r>
                      <a:r>
                        <a:rPr lang="en-IN" i="1" dirty="0" err="1" smtClean="0"/>
                        <a:t>doi</a:t>
                      </a:r>
                      <a:r>
                        <a:rPr lang="en-IN" i="1" dirty="0" smtClean="0"/>
                        <a:t>: 10.1093/rheumatology/kem149 </a:t>
                      </a:r>
                      <a:r>
                        <a:rPr lang="en-IN" dirty="0" smtClean="0"/>
                        <a:t>First published online: June 24, 2007 </a:t>
                      </a:r>
                      <a:endParaRPr lang="en-IN" dirty="0"/>
                    </a:p>
                  </a:txBody>
                  <a:tcPr/>
                </a:tc>
                <a:tc>
                  <a:txBody>
                    <a:bodyPr/>
                    <a:lstStyle/>
                    <a:p>
                      <a:r>
                        <a:rPr lang="en-IN" dirty="0" smtClean="0"/>
                        <a:t>1 B</a:t>
                      </a:r>
                      <a:endParaRPr lang="en-IN" dirty="0"/>
                    </a:p>
                  </a:txBody>
                  <a:tcPr/>
                </a:tc>
                <a:tc>
                  <a:txBody>
                    <a:bodyPr/>
                    <a:lstStyle/>
                    <a:p>
                      <a:r>
                        <a:rPr lang="en-IN" dirty="0" smtClean="0"/>
                        <a:t>In general, few studies in patients with early RA, studies comparing different attributes of non-pharmacological modalities or comprehensive care models and economic evaluations have been performed, so that the optimal timing, intensity, duration and mode of delivery often remain unclear. </a:t>
                      </a:r>
                      <a:endParaRPr lang="en-IN" dirty="0"/>
                    </a:p>
                  </a:txBody>
                  <a:tcPr/>
                </a:tc>
                <a:tc>
                  <a:txBody>
                    <a:bodyPr/>
                    <a:lstStyle/>
                    <a:p>
                      <a:r>
                        <a:rPr lang="en-IN" dirty="0" smtClean="0"/>
                        <a:t>The results of this review indicate a need for further investigation into the most clinically and cost-effective strategies to deliver individual non-pharmacological treatment modalities as well as comprehensive arthritis service delivery models for RA patients in different stages of the disease.</a:t>
                      </a:r>
                      <a:endParaRPr lang="en-IN"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p:txBody>
          <a:bodyPr/>
          <a:lstStyle/>
          <a:p>
            <a:r>
              <a:rPr lang="en-IN" dirty="0" smtClean="0"/>
              <a:t>At the end of the Lectures, the students will be able:</a:t>
            </a:r>
          </a:p>
          <a:p>
            <a:r>
              <a:rPr lang="en-IN" dirty="0" smtClean="0"/>
              <a:t>Revise about Rheumatoid Arthritis</a:t>
            </a:r>
          </a:p>
          <a:p>
            <a:r>
              <a:rPr lang="en-IN" dirty="0" smtClean="0"/>
              <a:t>Discuss about assessment and management in different Phases of RA.</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Q1. Which type of condition is Rheumatoid Arthritis?</a:t>
            </a:r>
          </a:p>
          <a:p>
            <a:pPr marL="514350" indent="-514350">
              <a:buAutoNum type="alphaUcPeriod"/>
            </a:pPr>
            <a:r>
              <a:rPr lang="en-IN" dirty="0" smtClean="0"/>
              <a:t>Degenerative B. Inflammatory C. Traumatic D. None of the above</a:t>
            </a:r>
          </a:p>
          <a:p>
            <a:pPr>
              <a:buNone/>
            </a:pPr>
            <a:r>
              <a:rPr lang="en-IN" dirty="0" smtClean="0"/>
              <a:t>Q2. How many criteria’s should be met to diagnose any patient having “CLASSICAL” Rheumatoid Arthritis?</a:t>
            </a:r>
          </a:p>
          <a:p>
            <a:pPr>
              <a:buNone/>
            </a:pPr>
            <a:r>
              <a:rPr lang="en-IN" dirty="0" smtClean="0"/>
              <a:t>A. 3 B. 5 C. 7 D. </a:t>
            </a:r>
            <a:r>
              <a:rPr lang="en-IN" smtClean="0"/>
              <a:t>11</a:t>
            </a:r>
            <a:endParaRPr lang="en-IN" dirty="0" smtClean="0"/>
          </a:p>
          <a:p>
            <a:pPr marL="514350" indent="-514350">
              <a:buNone/>
            </a:pP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Q3. Which joint is more commonly involved in Rheumatoid Arthritis?</a:t>
            </a:r>
          </a:p>
          <a:p>
            <a:pPr>
              <a:buNone/>
            </a:pPr>
            <a:r>
              <a:rPr lang="en-IN" dirty="0" smtClean="0"/>
              <a:t>A. PIP joints B. Shoulder joint C. Hip Joint D. None of the above</a:t>
            </a:r>
          </a:p>
          <a:p>
            <a:pPr>
              <a:buNone/>
            </a:pPr>
            <a:r>
              <a:rPr lang="en-IN" dirty="0" smtClean="0"/>
              <a:t>Q4. Which deformity is more common in RA?</a:t>
            </a:r>
          </a:p>
          <a:p>
            <a:pPr>
              <a:buNone/>
            </a:pPr>
            <a:r>
              <a:rPr lang="en-IN" dirty="0" smtClean="0"/>
              <a:t>A. Gun stock deformity B. Dinner fork deformity C. Swan neck deformity D. None of the above</a:t>
            </a:r>
          </a:p>
          <a:p>
            <a:pPr>
              <a:buNone/>
            </a:pP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Q5. To relieve pain in the Active Phase which Physical Therapy intervention would be helpful?</a:t>
            </a:r>
          </a:p>
          <a:p>
            <a:pPr marL="514350" indent="-514350">
              <a:buAutoNum type="alphaUcPeriod"/>
            </a:pPr>
            <a:r>
              <a:rPr lang="en-IN" dirty="0" smtClean="0"/>
              <a:t>Modalities B. Immobilization in splints </a:t>
            </a:r>
          </a:p>
          <a:p>
            <a:pPr marL="514350" indent="-514350">
              <a:buNone/>
            </a:pPr>
            <a:r>
              <a:rPr lang="en-IN" dirty="0" smtClean="0"/>
              <a:t>C. Massage D. All of them</a:t>
            </a:r>
          </a:p>
          <a:p>
            <a:pPr>
              <a:buNone/>
            </a:pP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All the students also need to refer to the Cash Textbook of </a:t>
            </a:r>
            <a:r>
              <a:rPr lang="en-IN" dirty="0" err="1" smtClean="0"/>
              <a:t>Orthopedics</a:t>
            </a:r>
            <a:r>
              <a:rPr lang="en-IN" smtClean="0"/>
              <a:t>.</a:t>
            </a:r>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Rheumatoid arthritis (RA) is an autoimmune, chronic, inflammatory, systemic disease primarily of unknown </a:t>
            </a:r>
            <a:r>
              <a:rPr lang="en-IN" dirty="0" err="1" smtClean="0"/>
              <a:t>etiology</a:t>
            </a:r>
            <a:r>
              <a:rPr lang="en-IN" dirty="0" smtClean="0"/>
              <a:t> affecting the synovial lining of joints as well as other connective tissue.</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onset and progression vary from mild joint symptoms with aching and stiffness to abrupt swelling, stiffness, and progressive deformity.</a:t>
            </a:r>
          </a:p>
          <a:p>
            <a:r>
              <a:rPr lang="en-IN" dirty="0" smtClean="0"/>
              <a:t>Characterized by symmetric, </a:t>
            </a:r>
            <a:r>
              <a:rPr lang="en-IN" dirty="0" err="1" smtClean="0"/>
              <a:t>errosive</a:t>
            </a:r>
            <a:r>
              <a:rPr lang="en-IN" dirty="0" smtClean="0"/>
              <a:t> </a:t>
            </a:r>
            <a:r>
              <a:rPr lang="en-IN" dirty="0" err="1" smtClean="0"/>
              <a:t>synovitis</a:t>
            </a:r>
            <a:r>
              <a:rPr lang="en-IN" dirty="0" smtClean="0"/>
              <a:t> with periods of exacerbation (flare) and remission.</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Joints are characteristically involved with early inflammatory changes in the synovial membrane, peripheral portions of the </a:t>
            </a:r>
            <a:r>
              <a:rPr lang="en-IN" dirty="0" err="1" smtClean="0"/>
              <a:t>articular</a:t>
            </a:r>
            <a:r>
              <a:rPr lang="en-IN" dirty="0" smtClean="0"/>
              <a:t> cartilage, and </a:t>
            </a:r>
            <a:r>
              <a:rPr lang="en-IN" dirty="0" err="1" smtClean="0"/>
              <a:t>subchondral</a:t>
            </a:r>
            <a:r>
              <a:rPr lang="en-IN" dirty="0" smtClean="0"/>
              <a:t> marrow spaces.</a:t>
            </a:r>
          </a:p>
          <a:p>
            <a:r>
              <a:rPr lang="en-IN" dirty="0" smtClean="0"/>
              <a:t>In response, granulation tissue (</a:t>
            </a:r>
            <a:r>
              <a:rPr lang="en-IN" dirty="0" err="1" smtClean="0"/>
              <a:t>pannus</a:t>
            </a:r>
            <a:r>
              <a:rPr lang="en-IN" dirty="0" smtClean="0"/>
              <a:t>) forms, covers, and erodes the </a:t>
            </a:r>
            <a:r>
              <a:rPr lang="en-IN" dirty="0" err="1" smtClean="0"/>
              <a:t>articular</a:t>
            </a:r>
            <a:r>
              <a:rPr lang="en-IN" dirty="0" smtClean="0"/>
              <a:t> cartilage, bone, and ligaments in the joint capsule.</a:t>
            </a:r>
          </a:p>
          <a:p>
            <a:endParaRPr lang="en-IN"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Criteria for Diagnosis of Rheumatoid</a:t>
            </a:r>
            <a:br>
              <a:rPr lang="en-IN" b="1" dirty="0" smtClean="0"/>
            </a:br>
            <a:r>
              <a:rPr lang="en-IN" b="1" dirty="0" smtClean="0"/>
              <a:t>Arthritis</a:t>
            </a:r>
            <a:br>
              <a:rPr lang="en-IN" b="1" dirty="0" smtClean="0"/>
            </a:br>
            <a:endParaRPr lang="en-IN" dirty="0"/>
          </a:p>
        </p:txBody>
      </p:sp>
      <p:sp>
        <p:nvSpPr>
          <p:cNvPr id="3" name="Content Placeholder 2"/>
          <p:cNvSpPr>
            <a:spLocks noGrp="1"/>
          </p:cNvSpPr>
          <p:nvPr>
            <p:ph idx="1"/>
          </p:nvPr>
        </p:nvSpPr>
        <p:spPr>
          <a:xfrm>
            <a:off x="457200" y="1214422"/>
            <a:ext cx="8229600" cy="5857916"/>
          </a:xfrm>
        </p:spPr>
        <p:txBody>
          <a:bodyPr>
            <a:normAutofit fontScale="77500" lnSpcReduction="20000"/>
          </a:bodyPr>
          <a:lstStyle/>
          <a:p>
            <a:pPr>
              <a:buNone/>
            </a:pPr>
            <a:r>
              <a:rPr lang="en-IN" sz="3400" b="1" dirty="0" smtClean="0"/>
              <a:t>1. Morning stiffness in and around the joints, lasting at least </a:t>
            </a:r>
            <a:r>
              <a:rPr lang="en-IN" sz="3400" dirty="0" smtClean="0"/>
              <a:t>1 hour before maximal improvement </a:t>
            </a:r>
          </a:p>
          <a:p>
            <a:pPr>
              <a:buNone/>
            </a:pPr>
            <a:r>
              <a:rPr lang="en-IN" sz="3400" b="1" dirty="0" smtClean="0"/>
              <a:t>2. At least three of the following joints simultaneously have </a:t>
            </a:r>
            <a:r>
              <a:rPr lang="en-IN" sz="3400" dirty="0" smtClean="0"/>
              <a:t>soft tissue swelling or fluid observed by a physician: right or left proximal </a:t>
            </a:r>
            <a:r>
              <a:rPr lang="en-IN" sz="3400" dirty="0" err="1" smtClean="0"/>
              <a:t>interphalangeal</a:t>
            </a:r>
            <a:r>
              <a:rPr lang="en-IN" sz="3400" dirty="0" smtClean="0"/>
              <a:t> (PIP); </a:t>
            </a:r>
            <a:r>
              <a:rPr lang="en-IN" sz="3400" dirty="0" err="1" smtClean="0"/>
              <a:t>metacarpophalangeal</a:t>
            </a:r>
            <a:r>
              <a:rPr lang="en-IN" sz="3400" dirty="0" smtClean="0"/>
              <a:t> (MCP); wrist, elbow, knee, ankle, and </a:t>
            </a:r>
            <a:r>
              <a:rPr lang="en-IN" sz="3400" dirty="0" err="1" smtClean="0"/>
              <a:t>metatarsophalangeal</a:t>
            </a:r>
            <a:r>
              <a:rPr lang="en-IN" sz="3400" dirty="0" smtClean="0"/>
              <a:t> (MTP) joints).</a:t>
            </a:r>
          </a:p>
          <a:p>
            <a:pPr>
              <a:buNone/>
            </a:pPr>
            <a:r>
              <a:rPr lang="en-IN" sz="3400" b="1" dirty="0" smtClean="0"/>
              <a:t>3. Swelling in the wrist, MCP, or PIP joints</a:t>
            </a:r>
          </a:p>
          <a:p>
            <a:pPr>
              <a:buNone/>
            </a:pPr>
            <a:r>
              <a:rPr lang="en-IN" sz="3400" b="1" dirty="0" smtClean="0"/>
              <a:t>4. Symmetrical joint involvement (bilateral involvement of PIP, </a:t>
            </a:r>
            <a:r>
              <a:rPr lang="en-IN" sz="3400" dirty="0" smtClean="0"/>
              <a:t>MCP, or MTP joints may occur without absolute symmetry)</a:t>
            </a:r>
          </a:p>
          <a:p>
            <a:pPr>
              <a:buNone/>
            </a:pPr>
            <a:r>
              <a:rPr lang="en-IN" sz="3400" b="1" dirty="0" smtClean="0"/>
              <a:t>5. Rheumatoid nodules</a:t>
            </a:r>
          </a:p>
          <a:p>
            <a:pPr>
              <a:buNone/>
            </a:pPr>
            <a:r>
              <a:rPr lang="pt-BR" sz="3400" b="1" dirty="0" smtClean="0"/>
              <a:t>6. Positive serum rheumatoid factor</a:t>
            </a:r>
          </a:p>
          <a:p>
            <a:pPr>
              <a:buNone/>
            </a:pPr>
            <a:r>
              <a:rPr lang="en-IN" sz="3400" b="1" dirty="0" smtClean="0"/>
              <a:t>7. Radiographic changes including erosions or </a:t>
            </a:r>
            <a:r>
              <a:rPr lang="en-IN" sz="3400" b="1" dirty="0" err="1" smtClean="0"/>
              <a:t>or</a:t>
            </a:r>
            <a:r>
              <a:rPr lang="en-IN" sz="3400" b="1" dirty="0" smtClean="0"/>
              <a:t> bone </a:t>
            </a:r>
            <a:r>
              <a:rPr lang="en-IN" sz="3400" dirty="0" smtClean="0"/>
              <a:t>decalcification localized </a:t>
            </a:r>
            <a:r>
              <a:rPr lang="en-IN" dirty="0" smtClean="0"/>
              <a:t>in or adjacent to the involved joints</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Adhesions may form, restricting joint mobility. With progression of the disease, </a:t>
            </a:r>
            <a:r>
              <a:rPr lang="en-IN" dirty="0" err="1" smtClean="0"/>
              <a:t>cancellous</a:t>
            </a:r>
            <a:r>
              <a:rPr lang="en-IN" dirty="0" smtClean="0"/>
              <a:t> bone becomes exposed.</a:t>
            </a:r>
          </a:p>
          <a:p>
            <a:r>
              <a:rPr lang="en-IN" dirty="0" smtClean="0"/>
              <a:t>Fibrosis, </a:t>
            </a:r>
            <a:r>
              <a:rPr lang="en-IN" dirty="0" err="1" smtClean="0"/>
              <a:t>ossific</a:t>
            </a:r>
            <a:r>
              <a:rPr lang="en-IN" dirty="0" smtClean="0"/>
              <a:t> </a:t>
            </a:r>
            <a:r>
              <a:rPr lang="en-IN" dirty="0" err="1" smtClean="0"/>
              <a:t>ankylosis</a:t>
            </a:r>
            <a:r>
              <a:rPr lang="en-IN" dirty="0" smtClean="0"/>
              <a:t>, or </a:t>
            </a:r>
            <a:r>
              <a:rPr lang="en-IN" dirty="0" err="1" smtClean="0"/>
              <a:t>subluxation</a:t>
            </a:r>
            <a:r>
              <a:rPr lang="en-IN" dirty="0" smtClean="0"/>
              <a:t> may eventually cause deformity and disability</a:t>
            </a:r>
          </a:p>
          <a:p>
            <a:r>
              <a:rPr lang="en-IN" dirty="0" smtClean="0"/>
              <a:t>Inflammatory changes also occur in tendon sheaths (</a:t>
            </a:r>
            <a:r>
              <a:rPr lang="en-IN" dirty="0" err="1" smtClean="0"/>
              <a:t>tenosynovitis</a:t>
            </a:r>
            <a:r>
              <a:rPr lang="en-IN" dirty="0" smtClean="0"/>
              <a:t>); if subjected to recurring friction, the tendons may fray or rupture.</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dirty="0" smtClean="0"/>
              <a:t>Extra-</a:t>
            </a:r>
            <a:r>
              <a:rPr lang="en-IN" dirty="0" err="1" smtClean="0"/>
              <a:t>articular</a:t>
            </a:r>
            <a:r>
              <a:rPr lang="en-IN" dirty="0" smtClean="0"/>
              <a:t> pathological changes sometimes occur; they include rheumatoid nodules, atrophy and fibrosis of muscles with associated muscular weakness, fatigue, and mild cardiac changes.</a:t>
            </a:r>
          </a:p>
          <a:p>
            <a:r>
              <a:rPr lang="en-IN" dirty="0" smtClean="0"/>
              <a:t>Progressive deterioration and decline in the functional level of the individual attributed to the muscular changes and progressive muscle weakness is often seen, leading to major economic loss and significant impact on families.</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degree of involvement varies.</a:t>
            </a:r>
          </a:p>
          <a:p>
            <a:r>
              <a:rPr lang="en-IN" dirty="0" smtClean="0"/>
              <a:t>Loss of joint function is irreversible, and often surgery is needed to decrease pain and improve function.</a:t>
            </a:r>
          </a:p>
          <a:p>
            <a:endParaRPr lang="en-IN" dirty="0" smtClean="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1391</Words>
  <Application>Microsoft Office PowerPoint</Application>
  <PresentationFormat>On-screen Show (4:3)</PresentationFormat>
  <Paragraphs>107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Rheumatoid Arthritis 3/5/17</vt:lpstr>
      <vt:lpstr>Objectives</vt:lpstr>
      <vt:lpstr>Slide 3</vt:lpstr>
      <vt:lpstr>Slide 4</vt:lpstr>
      <vt:lpstr>Slide 5</vt:lpstr>
      <vt:lpstr>Criteria for Diagnosis of Rheumatoid Arthritis </vt:lpstr>
      <vt:lpstr>Slide 7</vt:lpstr>
      <vt:lpstr>Slide 8</vt:lpstr>
      <vt:lpstr>Slide 9</vt:lpstr>
      <vt:lpstr>Signs and Symptoms: Periods of Active Disease </vt:lpstr>
      <vt:lpstr>Slide 11</vt:lpstr>
      <vt:lpstr>Rheumatoid Arthritis/Active Disease Period </vt:lpstr>
      <vt:lpstr>On Examination</vt:lpstr>
      <vt:lpstr>Slide 14</vt:lpstr>
      <vt:lpstr>Slide 15</vt:lpstr>
      <vt:lpstr>Principles of Management: Subacute and Chronic Stages of RA </vt:lpstr>
      <vt:lpstr>Treatment approach</vt:lpstr>
      <vt:lpstr>Slide 18</vt:lpstr>
      <vt:lpstr>Non-drug care for RA—is the era of evidence-based practice approaching? </vt:lpstr>
      <vt:lpstr>Slide 20</vt:lpstr>
      <vt:lpstr>Slide 21</vt:lpstr>
      <vt:lpstr>Slide 22</vt:lpstr>
      <vt:lpstr>Slide 23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Rheumatoid Arthritis</dc:title>
  <dc:creator>HP</dc:creator>
  <cp:lastModifiedBy>HP</cp:lastModifiedBy>
  <cp:revision>38</cp:revision>
  <dcterms:created xsi:type="dcterms:W3CDTF">2016-03-27T11:02:28Z</dcterms:created>
  <dcterms:modified xsi:type="dcterms:W3CDTF">2020-08-16T13:48:24Z</dcterms:modified>
</cp:coreProperties>
</file>