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309" r:id="rId5"/>
    <p:sldId id="308" r:id="rId6"/>
    <p:sldId id="307" r:id="rId7"/>
    <p:sldId id="306" r:id="rId8"/>
    <p:sldId id="261" r:id="rId9"/>
    <p:sldId id="262" r:id="rId10"/>
    <p:sldId id="266" r:id="rId11"/>
    <p:sldId id="264" r:id="rId12"/>
    <p:sldId id="267" r:id="rId13"/>
    <p:sldId id="270" r:id="rId14"/>
    <p:sldId id="271" r:id="rId15"/>
    <p:sldId id="272" r:id="rId16"/>
    <p:sldId id="273" r:id="rId17"/>
    <p:sldId id="274" r:id="rId18"/>
    <p:sldId id="275" r:id="rId19"/>
    <p:sldId id="276" r:id="rId20"/>
    <p:sldId id="304" r:id="rId21"/>
    <p:sldId id="305" r:id="rId22"/>
    <p:sldId id="289" r:id="rId23"/>
    <p:sldId id="302" r:id="rId24"/>
    <p:sldId id="303" r:id="rId25"/>
    <p:sldId id="299" r:id="rId26"/>
    <p:sldId id="301" r:id="rId27"/>
    <p:sldId id="300" r:id="rId28"/>
    <p:sldId id="297" r:id="rId29"/>
    <p:sldId id="298" r:id="rId30"/>
    <p:sldId id="294" r:id="rId31"/>
    <p:sldId id="293" r:id="rId32"/>
    <p:sldId id="295" r:id="rId33"/>
    <p:sldId id="296" r:id="rId34"/>
    <p:sldId id="290" r:id="rId35"/>
    <p:sldId id="310" r:id="rId36"/>
    <p:sldId id="280" r:id="rId37"/>
    <p:sldId id="292" r:id="rId38"/>
    <p:sldId id="291" r:id="rId39"/>
    <p:sldId id="311" r:id="rId40"/>
    <p:sldId id="312" r:id="rId41"/>
    <p:sldId id="287" r:id="rId42"/>
    <p:sldId id="288" r:id="rId43"/>
    <p:sldId id="285" r:id="rId44"/>
    <p:sldId id="286" r:id="rId45"/>
    <p:sldId id="283" r:id="rId46"/>
    <p:sldId id="314" r:id="rId47"/>
    <p:sldId id="284" r:id="rId48"/>
    <p:sldId id="28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821" autoAdjust="0"/>
  </p:normalViewPr>
  <p:slideViewPr>
    <p:cSldViewPr>
      <p:cViewPr>
        <p:scale>
          <a:sx n="70" d="100"/>
          <a:sy n="70" d="100"/>
        </p:scale>
        <p:origin x="-1386"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C566F0-BC59-46B8-ABBF-CBBBD52BEFBF}"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CC566F0-BC59-46B8-ABBF-CBBBD52BEFBF}"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CC566F0-BC59-46B8-ABBF-CBBBD52BEFBF}"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CC566F0-BC59-46B8-ABBF-CBBBD52BEFBF}"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566F0-BC59-46B8-ABBF-CBBBD52BEFBF}"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CC566F0-BC59-46B8-ABBF-CBBBD52BEFBF}" type="datetimeFigureOut">
              <a:rPr lang="en-US" smtClean="0"/>
              <a:pPr/>
              <a:t>8/13/2020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CC566F0-BC59-46B8-ABBF-CBBBD52BEFBF}" type="datetimeFigureOut">
              <a:rPr lang="en-US" smtClean="0"/>
              <a:pPr/>
              <a:t>8/13/2020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CC566F0-BC59-46B8-ABBF-CBBBD52BEFBF}" type="datetimeFigureOut">
              <a:rPr lang="en-US" smtClean="0"/>
              <a:pPr/>
              <a:t>8/13/2020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566F0-BC59-46B8-ABBF-CBBBD52BEFBF}" type="datetimeFigureOut">
              <a:rPr lang="en-US" smtClean="0"/>
              <a:pPr/>
              <a:t>8/13/2020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566F0-BC59-46B8-ABBF-CBBBD52BEFBF}" type="datetimeFigureOut">
              <a:rPr lang="en-US" smtClean="0"/>
              <a:pPr/>
              <a:t>8/13/2020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566F0-BC59-46B8-ABBF-CBBBD52BEFBF}" type="datetimeFigureOut">
              <a:rPr lang="en-US" smtClean="0"/>
              <a:pPr/>
              <a:t>8/13/2020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A891534-DE28-4045-8BE8-3F5EB641391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566F0-BC59-46B8-ABBF-CBBBD52BEFBF}" type="datetimeFigureOut">
              <a:rPr lang="en-US" smtClean="0"/>
              <a:pPr/>
              <a:t>8/13/2020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91534-DE28-4045-8BE8-3F5EB641391F}"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ncbi.nlm.nih.gov/pubmed?term=Rao%20CP%5bAuthor%5d&amp;cauthor=true&amp;cauthor_uid=23522302" TargetMode="External"/><Relationship Id="rId2" Type="http://schemas.openxmlformats.org/officeDocument/2006/relationships/hyperlink" Target="http://www.ncbi.nlm.nih.gov/pubmed/23522302" TargetMode="External"/><Relationship Id="rId1" Type="http://schemas.openxmlformats.org/officeDocument/2006/relationships/slideLayout" Target="../slideLayouts/slideLayout2.xml"/><Relationship Id="rId5" Type="http://schemas.openxmlformats.org/officeDocument/2006/relationships/hyperlink" Target="http://www.ncbi.nlm.nih.gov/pubmed?term=Mothi%20VR%5bAuthor%5d&amp;cauthor=true&amp;cauthor_uid=23522302" TargetMode="External"/><Relationship Id="rId4" Type="http://schemas.openxmlformats.org/officeDocument/2006/relationships/hyperlink" Target="http://www.ncbi.nlm.nih.gov/pubmed?term=Shivappa%20P%5bAuthor%5d&amp;cauthor=true&amp;cauthor_uid=2352230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08" y="2428868"/>
            <a:ext cx="4502553"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tant Galaxy" pitchFamily="2" charset="0"/>
              </a:rPr>
              <a:t>SNAKES</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Distant Galaxy" pitchFamily="2" charset="0"/>
            </a:endParaRPr>
          </a:p>
        </p:txBody>
      </p:sp>
      <p:sp>
        <p:nvSpPr>
          <p:cNvPr id="3" name="Rectangle 2"/>
          <p:cNvSpPr/>
          <p:nvPr/>
        </p:nvSpPr>
        <p:spPr>
          <a:xfrm>
            <a:off x="2295508" y="4729001"/>
            <a:ext cx="450255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effectLst>
                  <a:outerShdw blurRad="76200" dist="50800" dir="5400000" algn="tl" rotWithShape="0">
                    <a:srgbClr val="000000">
                      <a:alpha val="65000"/>
                    </a:srgbClr>
                  </a:outerShdw>
                </a:effectLst>
                <a:latin typeface="Distant Galaxy" pitchFamily="2" charset="0"/>
              </a:rPr>
              <a:t>- Dr Sunil </a:t>
            </a:r>
            <a:r>
              <a:rPr lang="en-US" sz="3200" b="1" cap="none" spc="50" dirty="0" err="1" smtClean="0">
                <a:ln w="11430"/>
                <a:effectLst>
                  <a:outerShdw blurRad="76200" dist="50800" dir="5400000" algn="tl" rotWithShape="0">
                    <a:srgbClr val="000000">
                      <a:alpha val="65000"/>
                    </a:srgbClr>
                  </a:outerShdw>
                </a:effectLst>
                <a:latin typeface="Distant Galaxy" pitchFamily="2" charset="0"/>
              </a:rPr>
              <a:t>Doshi</a:t>
            </a:r>
            <a:endParaRPr lang="en-US" sz="3200" b="1" cap="none" spc="50" dirty="0">
              <a:ln w="11430"/>
              <a:effectLst>
                <a:outerShdw blurRad="76200" dist="50800" dir="5400000" algn="tl" rotWithShape="0">
                  <a:srgbClr val="000000">
                    <a:alpha val="65000"/>
                  </a:srgbClr>
                </a:outerShdw>
              </a:effectLst>
              <a:latin typeface="Distant Galax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pic>
        <p:nvPicPr>
          <p:cNvPr id="10242" name="Picture 2" descr="C:\Users\Senthil\Pictures\net\snakedifferenc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pic>
        <p:nvPicPr>
          <p:cNvPr id="8195" name="Picture 3" descr="C:\Users\Senthil\Pictures\net\Identification_of_poisonous_and_non-poisonous_snakes.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pic>
        <p:nvPicPr>
          <p:cNvPr id="11266" name="Picture 2" descr="C:\Users\Senthil\Pictures\net\f2b.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buFont typeface="Wingdings" pitchFamily="2" charset="2"/>
              <a:buChar char="v"/>
            </a:pPr>
            <a:r>
              <a:rPr lang="en-US" sz="4400" b="1" dirty="0" smtClean="0"/>
              <a:t> </a:t>
            </a:r>
            <a:r>
              <a:rPr lang="en-US" sz="4400" b="1" i="1" dirty="0" smtClean="0"/>
              <a:t>Which snake poisons are dangerous to mankind?</a:t>
            </a:r>
          </a:p>
          <a:p>
            <a:pPr algn="l"/>
            <a:endParaRPr lang="en-US" sz="4400" b="1" dirty="0"/>
          </a:p>
          <a:p>
            <a:pPr algn="l">
              <a:buFont typeface="Wingdings" pitchFamily="2" charset="2"/>
              <a:buChar char="v"/>
            </a:pPr>
            <a:endParaRPr lang="en-US" sz="4400" b="1" dirty="0" smtClean="0"/>
          </a:p>
          <a:p>
            <a:pPr algn="l">
              <a:buFont typeface="Wingdings" pitchFamily="2" charset="2"/>
              <a:buChar char="v"/>
            </a:pPr>
            <a:r>
              <a:rPr lang="en-US" sz="4400" b="1" dirty="0"/>
              <a:t> </a:t>
            </a:r>
            <a:r>
              <a:rPr lang="en-US" sz="4400" b="1" i="1" dirty="0" smtClean="0"/>
              <a:t>Common poisonous snake in India?</a:t>
            </a:r>
            <a:endParaRPr lang="en-IN" sz="4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00B0F0"/>
                </a:solidFill>
                <a:latin typeface="LetterOMatic!" pitchFamily="34" charset="0"/>
              </a:rPr>
              <a:t>COBRA:</a:t>
            </a:r>
          </a:p>
          <a:p>
            <a:pPr algn="l">
              <a:buFont typeface="Wingdings" pitchFamily="2" charset="2"/>
              <a:buChar char="q"/>
            </a:pPr>
            <a:r>
              <a:rPr lang="en-US" sz="4400" b="1" dirty="0" smtClean="0"/>
              <a:t> Scientific name: Naja </a:t>
            </a:r>
            <a:r>
              <a:rPr lang="en-US" sz="4400" b="1" dirty="0" err="1" smtClean="0"/>
              <a:t>naja</a:t>
            </a:r>
            <a:r>
              <a:rPr lang="en-US" sz="4400" b="1" dirty="0" smtClean="0"/>
              <a:t>.</a:t>
            </a:r>
          </a:p>
          <a:p>
            <a:pPr algn="l">
              <a:buFont typeface="Wingdings" pitchFamily="2" charset="2"/>
              <a:buChar char="q"/>
            </a:pPr>
            <a:r>
              <a:rPr lang="en-US" sz="4400" b="1" dirty="0" smtClean="0"/>
              <a:t> Habitat.</a:t>
            </a:r>
          </a:p>
          <a:p>
            <a:pPr algn="l">
              <a:buFont typeface="Wingdings" pitchFamily="2" charset="2"/>
              <a:buChar char="q"/>
            </a:pPr>
            <a:r>
              <a:rPr lang="en-US" sz="4400" b="1" dirty="0" smtClean="0"/>
              <a:t> Life span: 5 – 25 years.</a:t>
            </a:r>
          </a:p>
          <a:p>
            <a:pPr algn="l">
              <a:buFont typeface="Wingdings" pitchFamily="2" charset="2"/>
              <a:buChar char="q"/>
            </a:pPr>
            <a:r>
              <a:rPr lang="en-US" sz="4400" b="1" dirty="0" smtClean="0"/>
              <a:t> Venom: Neurotoxic.</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pic>
        <p:nvPicPr>
          <p:cNvPr id="14338" name="Picture 2" descr="C:\Users\Senthil\Pictures\net\indian-cobra--naja-naja-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00B0F0"/>
                </a:solidFill>
                <a:latin typeface="LetterOMatic!" pitchFamily="34" charset="0"/>
              </a:rPr>
              <a:t>KRAIT:</a:t>
            </a:r>
          </a:p>
          <a:p>
            <a:pPr algn="l"/>
            <a:r>
              <a:rPr lang="en-US" sz="4400" b="1" dirty="0" smtClean="0"/>
              <a:t>Scientific name: Bungarus caeruleus.</a:t>
            </a:r>
          </a:p>
          <a:p>
            <a:pPr algn="l">
              <a:buFont typeface="Wingdings" pitchFamily="2" charset="2"/>
              <a:buChar char="q"/>
            </a:pPr>
            <a:r>
              <a:rPr lang="en-US" sz="4400" b="1" dirty="0" smtClean="0"/>
              <a:t> Habitat.</a:t>
            </a:r>
          </a:p>
          <a:p>
            <a:pPr algn="l">
              <a:buFont typeface="Wingdings" pitchFamily="2" charset="2"/>
              <a:buChar char="q"/>
            </a:pPr>
            <a:r>
              <a:rPr lang="en-US" sz="4400" b="1" dirty="0" smtClean="0"/>
              <a:t> Life span: 5 – 10 years.</a:t>
            </a:r>
          </a:p>
          <a:p>
            <a:pPr algn="l">
              <a:buFont typeface="Wingdings" pitchFamily="2" charset="2"/>
              <a:buChar char="q"/>
            </a:pPr>
            <a:r>
              <a:rPr lang="en-US" sz="4400" b="1" dirty="0"/>
              <a:t> </a:t>
            </a:r>
            <a:r>
              <a:rPr lang="en-US" sz="4400" b="1" dirty="0" smtClean="0"/>
              <a:t>Venom: neurotoxic.</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pic>
        <p:nvPicPr>
          <p:cNvPr id="15362" name="Picture 2" descr="C:\Users\Senthil\Pictures\net\KRAIT2_H.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solidFill>
                  <a:srgbClr val="00B0F0"/>
                </a:solidFill>
                <a:latin typeface="MelodBold" pitchFamily="2" charset="0"/>
              </a:rPr>
              <a:t>RUSSELL’S &amp; SAW-SCALED VIPER:</a:t>
            </a:r>
          </a:p>
          <a:p>
            <a:pPr algn="l">
              <a:buFont typeface="Wingdings" pitchFamily="2" charset="2"/>
              <a:buChar char="q"/>
            </a:pPr>
            <a:r>
              <a:rPr lang="en-US" sz="4400" b="1" dirty="0" smtClean="0"/>
              <a:t> Scientific name: </a:t>
            </a:r>
          </a:p>
          <a:p>
            <a:pPr algn="l"/>
            <a:r>
              <a:rPr lang="en-US" sz="4400" b="1" dirty="0" smtClean="0"/>
              <a:t>               Vipera russelli</a:t>
            </a:r>
            <a:r>
              <a:rPr lang="en-US" sz="4400" b="1" dirty="0"/>
              <a:t> </a:t>
            </a:r>
            <a:r>
              <a:rPr lang="en-US" sz="4400" b="1" dirty="0" smtClean="0"/>
              <a:t>(russell’s) &amp; Echis carinatus (saw-scaled).</a:t>
            </a:r>
          </a:p>
          <a:p>
            <a:pPr algn="l">
              <a:buFont typeface="Wingdings" pitchFamily="2" charset="2"/>
              <a:buChar char="q"/>
            </a:pPr>
            <a:r>
              <a:rPr lang="en-US" sz="4400" b="1" dirty="0"/>
              <a:t> </a:t>
            </a:r>
            <a:r>
              <a:rPr lang="en-US" sz="4400" b="1" dirty="0" smtClean="0"/>
              <a:t>Habitat.</a:t>
            </a:r>
          </a:p>
          <a:p>
            <a:pPr algn="l">
              <a:buFont typeface="Wingdings" pitchFamily="2" charset="2"/>
              <a:buChar char="q"/>
            </a:pPr>
            <a:r>
              <a:rPr lang="en-US" sz="4400" b="1" dirty="0"/>
              <a:t> </a:t>
            </a:r>
            <a:r>
              <a:rPr lang="en-US" sz="4400" b="1" dirty="0" smtClean="0"/>
              <a:t>Life span: 2 – 5 years.</a:t>
            </a:r>
          </a:p>
          <a:p>
            <a:pPr algn="l">
              <a:buFont typeface="Wingdings" pitchFamily="2" charset="2"/>
              <a:buChar char="q"/>
            </a:pPr>
            <a:r>
              <a:rPr lang="en-US" sz="4400" b="1" dirty="0"/>
              <a:t> </a:t>
            </a:r>
            <a:r>
              <a:rPr lang="en-US" sz="4400" b="1" dirty="0" smtClean="0"/>
              <a:t>Venom: Haemotoxic.</a:t>
            </a:r>
          </a:p>
          <a:p>
            <a:pPr algn="l"/>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pic>
        <p:nvPicPr>
          <p:cNvPr id="16386" name="Picture 2" descr="C:\Users\Senthil\Pictures\net\saw-scaled-viper--echis-carinatu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buFont typeface="Wingdings" pitchFamily="2" charset="2"/>
              <a:buChar char="q"/>
            </a:pPr>
            <a:r>
              <a:rPr lang="en-US" sz="4400" b="1" dirty="0" smtClean="0"/>
              <a:t> World   :</a:t>
            </a:r>
            <a:r>
              <a:rPr lang="en-US" sz="4400" b="1" i="1" dirty="0" smtClean="0"/>
              <a:t>3500/250</a:t>
            </a:r>
          </a:p>
          <a:p>
            <a:pPr algn="l">
              <a:buFont typeface="Wingdings" pitchFamily="2" charset="2"/>
              <a:buChar char="q"/>
            </a:pPr>
            <a:r>
              <a:rPr lang="en-US" sz="4400" b="1" dirty="0" smtClean="0"/>
              <a:t> India     :</a:t>
            </a:r>
            <a:r>
              <a:rPr lang="en-US" sz="4400" b="1" i="1" dirty="0" smtClean="0"/>
              <a:t>330/70</a:t>
            </a:r>
          </a:p>
          <a:p>
            <a:pPr algn="l"/>
            <a:endParaRPr lang="en-US" sz="4400" b="1" dirty="0" smtClean="0"/>
          </a:p>
          <a:p>
            <a:pPr algn="l">
              <a:buFont typeface="Wingdings" pitchFamily="2" charset="2"/>
              <a:buChar char="q"/>
            </a:pPr>
            <a:r>
              <a:rPr lang="en-US" sz="4400" b="1" dirty="0" smtClean="0"/>
              <a:t> Snake bite    :</a:t>
            </a:r>
            <a:r>
              <a:rPr lang="en-US" sz="4400" b="1" i="1" dirty="0" smtClean="0"/>
              <a:t>2,00,000</a:t>
            </a:r>
          </a:p>
          <a:p>
            <a:pPr algn="l">
              <a:buFont typeface="Wingdings" pitchFamily="2" charset="2"/>
              <a:buChar char="q"/>
            </a:pPr>
            <a:r>
              <a:rPr lang="en-US" sz="4400" b="1" dirty="0" smtClean="0"/>
              <a:t> Death            :</a:t>
            </a:r>
            <a:r>
              <a:rPr lang="en-US" sz="4400" b="1" i="1" dirty="0" smtClean="0"/>
              <a:t>10,000 – 15,000</a:t>
            </a:r>
            <a:endParaRPr lang="en-US" sz="4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pic>
        <p:nvPicPr>
          <p:cNvPr id="17410" name="Picture 2" descr="C:\Users\Senthil\Pictures\net\russells-viper-daboia-russeli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pic>
        <p:nvPicPr>
          <p:cNvPr id="18434" name="Picture 2" descr="C:\Users\Senthil\Pictures\net\snake-venom.gif"/>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lnSpcReduction="10000"/>
          </a:bodyPr>
          <a:lstStyle/>
          <a:p>
            <a:pPr algn="l"/>
            <a:r>
              <a:rPr lang="en-US" sz="4800" b="1" dirty="0" smtClean="0">
                <a:solidFill>
                  <a:srgbClr val="FFFF00"/>
                </a:solidFill>
                <a:latin typeface="Notram" pitchFamily="2" charset="0"/>
              </a:rPr>
              <a:t>Snake venom:</a:t>
            </a:r>
          </a:p>
          <a:p>
            <a:pPr algn="l">
              <a:buFont typeface="Wingdings" pitchFamily="2" charset="2"/>
              <a:buChar char="v"/>
            </a:pPr>
            <a:r>
              <a:rPr lang="en-US" sz="4400" b="1" dirty="0" smtClean="0"/>
              <a:t> Enzymatic: Phospholipidase A, proteases, hyaluronidase.              (Local &amp; systemic).</a:t>
            </a:r>
          </a:p>
          <a:p>
            <a:pPr algn="l">
              <a:buFont typeface="Wingdings" pitchFamily="2" charset="2"/>
              <a:buChar char="v"/>
            </a:pPr>
            <a:r>
              <a:rPr lang="en-US" sz="4400" b="1" dirty="0" smtClean="0"/>
              <a:t> Non-enzymatic: Peptides and polypeptides (lethal).</a:t>
            </a:r>
          </a:p>
          <a:p>
            <a:pPr marL="857250" indent="-857250" algn="l">
              <a:buAutoNum type="romanLcPeriod"/>
            </a:pPr>
            <a:r>
              <a:rPr lang="en-US" sz="4400" b="1" dirty="0" smtClean="0"/>
              <a:t>Haemorrhagins</a:t>
            </a:r>
          </a:p>
          <a:p>
            <a:pPr marL="857250" indent="-857250" algn="l">
              <a:buAutoNum type="romanLcPeriod"/>
            </a:pPr>
            <a:r>
              <a:rPr lang="en-US" sz="4400" b="1" dirty="0" smtClean="0"/>
              <a:t> Cardiotoxin</a:t>
            </a:r>
          </a:p>
          <a:p>
            <a:pPr marL="857250" indent="-857250" algn="l">
              <a:buAutoNum type="romanLcPeriod"/>
            </a:pPr>
            <a:r>
              <a:rPr lang="en-US" sz="4400" b="1" dirty="0" smtClean="0"/>
              <a:t> Neurotoxin</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00B050"/>
                </a:solidFill>
                <a:latin typeface="Valken" pitchFamily="2" charset="0"/>
              </a:rPr>
              <a:t>SIGNS AND SYMPTOMS:</a:t>
            </a:r>
          </a:p>
          <a:p>
            <a:pPr algn="l">
              <a:buFont typeface="Wingdings" pitchFamily="2" charset="2"/>
              <a:buChar char="Ø"/>
            </a:pPr>
            <a:r>
              <a:rPr lang="en-US" sz="4400" b="1" dirty="0" smtClean="0"/>
              <a:t> </a:t>
            </a:r>
            <a:r>
              <a:rPr lang="en-US" sz="4400" b="1" dirty="0" smtClean="0">
                <a:solidFill>
                  <a:srgbClr val="FF0000"/>
                </a:solidFill>
              </a:rPr>
              <a:t>Ophitoxaemia.</a:t>
            </a:r>
          </a:p>
          <a:p>
            <a:pPr algn="l">
              <a:buFont typeface="Wingdings" pitchFamily="2" charset="2"/>
              <a:buChar char="Ø"/>
            </a:pPr>
            <a:r>
              <a:rPr lang="en-US" sz="4400" b="1" dirty="0" smtClean="0"/>
              <a:t> Bites: </a:t>
            </a:r>
          </a:p>
          <a:p>
            <a:pPr algn="l"/>
            <a:r>
              <a:rPr lang="en-US" sz="4400" b="1" dirty="0" smtClean="0"/>
              <a:t>           Non-venomous (mostly).</a:t>
            </a:r>
          </a:p>
          <a:p>
            <a:pPr algn="l">
              <a:buFont typeface="Wingdings" pitchFamily="2" charset="2"/>
              <a:buChar char="Ø"/>
            </a:pPr>
            <a:r>
              <a:rPr lang="en-US" sz="4400" b="1" dirty="0" smtClean="0"/>
              <a:t> 20-50% of venomous snake bite is nontoxic.</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buFont typeface="Wingdings" pitchFamily="2" charset="2"/>
              <a:buChar char="q"/>
            </a:pPr>
            <a:r>
              <a:rPr lang="en-US" sz="4400" b="1" dirty="0" smtClean="0"/>
              <a:t> Common symptom: </a:t>
            </a:r>
          </a:p>
          <a:p>
            <a:pPr algn="l"/>
            <a:r>
              <a:rPr lang="en-US" sz="4400" b="1" dirty="0" smtClean="0"/>
              <a:t>                                  Fright.</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00B0F0"/>
                </a:solidFill>
                <a:latin typeface="Glockenspiel" pitchFamily="2" charset="0"/>
              </a:rPr>
              <a:t>COBRA:</a:t>
            </a:r>
          </a:p>
          <a:p>
            <a:pPr algn="l">
              <a:buFont typeface="Wingdings" pitchFamily="2" charset="2"/>
              <a:buChar char="q"/>
            </a:pPr>
            <a:r>
              <a:rPr lang="en-US" sz="4400" b="1" dirty="0" smtClean="0"/>
              <a:t> Local: 6 to  8 mins.</a:t>
            </a:r>
            <a:endParaRPr lang="en-IN" sz="4400" b="1" dirty="0"/>
          </a:p>
        </p:txBody>
      </p:sp>
      <p:pic>
        <p:nvPicPr>
          <p:cNvPr id="1026" name="Picture 2" descr="C:\Users\Senthil\Pictures\net\SnakeBite1.jpg"/>
          <p:cNvPicPr>
            <a:picLocks noChangeAspect="1" noChangeArrowheads="1"/>
          </p:cNvPicPr>
          <p:nvPr/>
        </p:nvPicPr>
        <p:blipFill>
          <a:blip r:embed="rId2" cstate="print"/>
          <a:srcRect/>
          <a:stretch>
            <a:fillRect/>
          </a:stretch>
        </p:blipFill>
        <p:spPr bwMode="auto">
          <a:xfrm>
            <a:off x="2357422" y="2214554"/>
            <a:ext cx="5072098" cy="406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t>Systemic: 15 – 30 mins.</a:t>
            </a:r>
          </a:p>
          <a:p>
            <a:pPr algn="l">
              <a:buFont typeface="Wingdings" pitchFamily="2" charset="2"/>
              <a:buChar char="Ø"/>
            </a:pPr>
            <a:r>
              <a:rPr lang="en-US" sz="4400" b="1" dirty="0" smtClean="0"/>
              <a:t> Nausea &amp; vomiting (early).</a:t>
            </a:r>
          </a:p>
          <a:p>
            <a:pPr algn="l">
              <a:buFont typeface="Wingdings" pitchFamily="2" charset="2"/>
              <a:buChar char="Ø"/>
            </a:pPr>
            <a:r>
              <a:rPr lang="en-US" sz="4400" b="1" dirty="0" smtClean="0"/>
              <a:t> Weakness &amp; paralysis of limbs.</a:t>
            </a:r>
          </a:p>
          <a:p>
            <a:pPr algn="l">
              <a:buFont typeface="Wingdings" pitchFamily="2" charset="2"/>
              <a:buChar char="Ø"/>
            </a:pPr>
            <a:r>
              <a:rPr lang="en-US" sz="4400" b="1" dirty="0" smtClean="0"/>
              <a:t> Ptosis.</a:t>
            </a:r>
          </a:p>
          <a:p>
            <a:pPr algn="l">
              <a:buFont typeface="Wingdings" pitchFamily="2" charset="2"/>
              <a:buChar char="Ø"/>
            </a:pPr>
            <a:r>
              <a:rPr lang="en-US" sz="4400" b="1" dirty="0" smtClean="0"/>
              <a:t> Dysathria and dysphagia.</a:t>
            </a:r>
          </a:p>
          <a:p>
            <a:pPr algn="l">
              <a:buFont typeface="Wingdings" pitchFamily="2" charset="2"/>
              <a:buChar char="Ø"/>
            </a:pPr>
            <a:r>
              <a:rPr lang="en-US" sz="4400" b="1" dirty="0" smtClean="0"/>
              <a:t> Respiratory arrest.</a:t>
            </a:r>
          </a:p>
          <a:p>
            <a:pPr algn="l">
              <a:buFont typeface="Wingdings" pitchFamily="2" charset="2"/>
              <a:buChar char="Ø"/>
            </a:pPr>
            <a:r>
              <a:rPr lang="en-US" sz="4400" b="1" dirty="0" smtClean="0"/>
              <a:t> Convulsions.</a:t>
            </a:r>
          </a:p>
          <a:p>
            <a:pPr algn="l">
              <a:buFont typeface="Wingdings" pitchFamily="2" charset="2"/>
              <a:buChar char="Ø"/>
            </a:pPr>
            <a:r>
              <a:rPr lang="en-US" sz="4400" b="1" dirty="0" smtClean="0"/>
              <a:t> Coma and death.</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00B0F0"/>
                </a:solidFill>
                <a:latin typeface="Glockenspiel" pitchFamily="2" charset="0"/>
              </a:rPr>
              <a:t>KRAIT: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00B0F0"/>
                </a:solidFill>
                <a:latin typeface="Glockenspiel" pitchFamily="2" charset="0"/>
              </a:rPr>
              <a:t>VIPER:</a:t>
            </a:r>
          </a:p>
          <a:p>
            <a:pPr algn="l">
              <a:buFont typeface="Wingdings" pitchFamily="2" charset="2"/>
              <a:buChar char="q"/>
            </a:pPr>
            <a:r>
              <a:rPr lang="en-US" sz="4400" b="1" dirty="0" smtClean="0"/>
              <a:t> Local: 8 mins.</a:t>
            </a:r>
          </a:p>
          <a:p>
            <a:pPr algn="l"/>
            <a:endParaRPr lang="en-IN" sz="4400" b="1" dirty="0"/>
          </a:p>
        </p:txBody>
      </p:sp>
      <p:pic>
        <p:nvPicPr>
          <p:cNvPr id="2050" name="Picture 2" descr="C:\Users\Senthil\Pictures\net\Snake Bite - envenomed foot.jpg"/>
          <p:cNvPicPr>
            <a:picLocks noChangeAspect="1" noChangeArrowheads="1"/>
          </p:cNvPicPr>
          <p:nvPr/>
        </p:nvPicPr>
        <p:blipFill>
          <a:blip r:embed="rId2" cstate="print"/>
          <a:srcRect/>
          <a:stretch>
            <a:fillRect/>
          </a:stretch>
        </p:blipFill>
        <p:spPr bwMode="auto">
          <a:xfrm>
            <a:off x="1357290" y="1747837"/>
            <a:ext cx="6072230" cy="41814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lnSpcReduction="10000"/>
          </a:bodyPr>
          <a:lstStyle/>
          <a:p>
            <a:pPr algn="l"/>
            <a:r>
              <a:rPr lang="en-US" sz="4400" b="1" dirty="0" smtClean="0"/>
              <a:t>Systemic:</a:t>
            </a:r>
          </a:p>
          <a:p>
            <a:pPr algn="l">
              <a:buFont typeface="Wingdings" pitchFamily="2" charset="2"/>
              <a:buChar char="Ø"/>
            </a:pPr>
            <a:r>
              <a:rPr lang="en-US" sz="4400" b="1" dirty="0" smtClean="0"/>
              <a:t> Persistent bleeding from bite site.</a:t>
            </a:r>
          </a:p>
          <a:p>
            <a:pPr algn="l">
              <a:buFont typeface="Wingdings" pitchFamily="2" charset="2"/>
              <a:buChar char="Ø"/>
            </a:pPr>
            <a:r>
              <a:rPr lang="en-US" sz="4400" b="1" dirty="0" smtClean="0"/>
              <a:t> Decrease in RBC &amp; Platelets.</a:t>
            </a:r>
          </a:p>
          <a:p>
            <a:pPr algn="l">
              <a:buFont typeface="Wingdings" pitchFamily="2" charset="2"/>
              <a:buChar char="Ø"/>
            </a:pPr>
            <a:r>
              <a:rPr lang="en-US" sz="4400" b="1" dirty="0" smtClean="0"/>
              <a:t> Urine: blood, sugar and protein.</a:t>
            </a:r>
          </a:p>
          <a:p>
            <a:pPr algn="l">
              <a:buFont typeface="Wingdings" pitchFamily="2" charset="2"/>
              <a:buChar char="Ø"/>
            </a:pPr>
            <a:r>
              <a:rPr lang="en-US" sz="4400" b="1" dirty="0" smtClean="0"/>
              <a:t> Prolonged bleeding and clotting time.</a:t>
            </a:r>
          </a:p>
          <a:p>
            <a:pPr algn="l">
              <a:buFont typeface="Wingdings" pitchFamily="2" charset="2"/>
              <a:buChar char="Ø"/>
            </a:pPr>
            <a:r>
              <a:rPr lang="en-US" sz="4400" b="1" dirty="0" smtClean="0"/>
              <a:t> Intravascular haemolysis: haemoglobinuria &amp; renal failure.</a:t>
            </a:r>
          </a:p>
          <a:p>
            <a:pPr algn="l">
              <a:buFont typeface="Wingdings" pitchFamily="2" charset="2"/>
              <a:buChar char="Ø"/>
            </a:pPr>
            <a:r>
              <a:rPr lang="en-US" sz="4400" b="1" dirty="0" smtClean="0"/>
              <a:t> Death: shock &amp; haemorrhage.</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solidFill>
                  <a:srgbClr val="92D050"/>
                </a:solidFill>
                <a:latin typeface="AcmeFont" pitchFamily="2" charset="0"/>
              </a:rPr>
              <a:t>Classification:</a:t>
            </a:r>
          </a:p>
          <a:p>
            <a:pPr marL="742950" indent="-742950" algn="l">
              <a:buAutoNum type="arabicPeriod"/>
            </a:pPr>
            <a:r>
              <a:rPr lang="en-US" sz="4400" b="1" dirty="0" smtClean="0"/>
              <a:t>Crotalidae  : e.g., Rattle snakes.</a:t>
            </a:r>
          </a:p>
          <a:p>
            <a:pPr marL="742950" indent="-742950" algn="l"/>
            <a:endParaRPr lang="en-IN" sz="4400" b="1" dirty="0"/>
          </a:p>
        </p:txBody>
      </p:sp>
      <p:pic>
        <p:nvPicPr>
          <p:cNvPr id="1026" name="Picture 2" descr="C:\Users\Senthil\Pictures\net\rattle3.jpg"/>
          <p:cNvPicPr>
            <a:picLocks noChangeAspect="1" noChangeArrowheads="1"/>
          </p:cNvPicPr>
          <p:nvPr/>
        </p:nvPicPr>
        <p:blipFill>
          <a:blip r:embed="rId2" cstate="print"/>
          <a:srcRect/>
          <a:stretch>
            <a:fillRect/>
          </a:stretch>
        </p:blipFill>
        <p:spPr bwMode="auto">
          <a:xfrm>
            <a:off x="5644" y="2071678"/>
            <a:ext cx="9138355" cy="46141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FFC000"/>
                </a:solidFill>
                <a:latin typeface="BN Machine" pitchFamily="2" charset="0"/>
              </a:rPr>
              <a:t>FATAL DOSE:</a:t>
            </a:r>
          </a:p>
          <a:p>
            <a:pPr algn="l">
              <a:buFont typeface="Wingdings" pitchFamily="2" charset="2"/>
              <a:buChar char="v"/>
            </a:pPr>
            <a:r>
              <a:rPr lang="en-US" sz="4400" b="1" dirty="0" smtClean="0"/>
              <a:t> Cobra: 12 mg.</a:t>
            </a:r>
          </a:p>
          <a:p>
            <a:pPr algn="l">
              <a:buFont typeface="Wingdings" pitchFamily="2" charset="2"/>
              <a:buChar char="v"/>
            </a:pPr>
            <a:r>
              <a:rPr lang="en-US" sz="4400" b="1" dirty="0" smtClean="0"/>
              <a:t> Russell’s viper: 15 mg.</a:t>
            </a:r>
          </a:p>
          <a:p>
            <a:pPr algn="l">
              <a:buFont typeface="Wingdings" pitchFamily="2" charset="2"/>
              <a:buChar char="v"/>
            </a:pPr>
            <a:r>
              <a:rPr lang="en-US" sz="4400" b="1" dirty="0" smtClean="0"/>
              <a:t> Saw-scaled viper: 8 mg.</a:t>
            </a:r>
          </a:p>
          <a:p>
            <a:pPr algn="l">
              <a:buFont typeface="Wingdings" pitchFamily="2" charset="2"/>
              <a:buChar char="v"/>
            </a:pPr>
            <a:r>
              <a:rPr lang="en-US" sz="4400" b="1" dirty="0" smtClean="0"/>
              <a:t> Krait: 6 mg.</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FFC000"/>
                </a:solidFill>
                <a:latin typeface="BN Machine" pitchFamily="2" charset="0"/>
              </a:rPr>
              <a:t>FATAL PERIOD:</a:t>
            </a:r>
          </a:p>
          <a:p>
            <a:pPr algn="l">
              <a:buFont typeface="Wingdings" pitchFamily="2" charset="2"/>
              <a:buChar char="v"/>
            </a:pPr>
            <a:r>
              <a:rPr lang="en-US" sz="4400" b="1" dirty="0" smtClean="0"/>
              <a:t> Cobra: ½ to 6 hours.</a:t>
            </a:r>
          </a:p>
          <a:p>
            <a:pPr algn="l">
              <a:buFont typeface="Wingdings" pitchFamily="2" charset="2"/>
              <a:buChar char="v"/>
            </a:pPr>
            <a:r>
              <a:rPr lang="en-US" sz="4400" b="1" dirty="0" smtClean="0"/>
              <a:t> Viper: 1 to 3 days.</a:t>
            </a:r>
          </a:p>
          <a:p>
            <a:pPr algn="l">
              <a:buFont typeface="Wingdings" pitchFamily="2" charset="2"/>
              <a:buChar char="v"/>
            </a:pPr>
            <a:r>
              <a:rPr lang="en-US" sz="4400" b="1" dirty="0" smtClean="0"/>
              <a:t> Krait: 24 hours.</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fontScale="92500" lnSpcReduction="20000"/>
          </a:bodyPr>
          <a:lstStyle/>
          <a:p>
            <a:pPr algn="l"/>
            <a:r>
              <a:rPr lang="en-US" sz="4400" b="1" dirty="0" smtClean="0">
                <a:solidFill>
                  <a:srgbClr val="FF0000"/>
                </a:solidFill>
                <a:latin typeface="LetterOMatic!" pitchFamily="34" charset="0"/>
              </a:rPr>
              <a:t>DIAGNOSIS:</a:t>
            </a:r>
          </a:p>
          <a:p>
            <a:pPr algn="l"/>
            <a:r>
              <a:rPr lang="en-US" sz="4400" b="1" dirty="0" smtClean="0"/>
              <a:t>1.  Fang marks.</a:t>
            </a:r>
          </a:p>
          <a:p>
            <a:pPr algn="l"/>
            <a:r>
              <a:rPr lang="en-US" sz="4400" b="1" dirty="0" smtClean="0"/>
              <a:t>2.  Identification of snake.</a:t>
            </a:r>
          </a:p>
          <a:p>
            <a:pPr marL="742950" indent="-742950" algn="l">
              <a:buAutoNum type="arabicPeriod" startAt="3"/>
            </a:pPr>
            <a:r>
              <a:rPr lang="en-US" sz="4400" b="1" dirty="0" smtClean="0"/>
              <a:t>Laboratory Investigations:</a:t>
            </a:r>
          </a:p>
          <a:p>
            <a:pPr marL="742950" indent="-742950" algn="l">
              <a:buAutoNum type="alphaLcParenR"/>
            </a:pPr>
            <a:r>
              <a:rPr lang="en-US" sz="4400" b="1" dirty="0" smtClean="0"/>
              <a:t>Hematological.</a:t>
            </a:r>
          </a:p>
          <a:p>
            <a:pPr marL="742950" indent="-742950" algn="l">
              <a:buAutoNum type="alphaLcParenR"/>
            </a:pPr>
            <a:r>
              <a:rPr lang="en-US" sz="4400" b="1" dirty="0" smtClean="0"/>
              <a:t> ECG.</a:t>
            </a:r>
          </a:p>
          <a:p>
            <a:pPr marL="742950" indent="-742950" algn="l">
              <a:buAutoNum type="alphaLcParenR"/>
            </a:pPr>
            <a:r>
              <a:rPr lang="en-US" sz="4400" b="1" dirty="0" smtClean="0"/>
              <a:t> Metabolic.</a:t>
            </a:r>
          </a:p>
          <a:p>
            <a:pPr marL="742950" indent="-742950" algn="l">
              <a:buAutoNum type="alphaLcParenR"/>
            </a:pPr>
            <a:r>
              <a:rPr lang="en-US" sz="4400" b="1" dirty="0" smtClean="0"/>
              <a:t> Urine analysis.</a:t>
            </a:r>
          </a:p>
          <a:p>
            <a:pPr marL="742950" indent="-742950" algn="l">
              <a:buAutoNum type="alphaLcParenR"/>
            </a:pPr>
            <a:r>
              <a:rPr lang="en-US" sz="4400" b="1" dirty="0" smtClean="0"/>
              <a:t> Chest x-ray.</a:t>
            </a:r>
          </a:p>
          <a:p>
            <a:pPr marL="742950" indent="-742950" algn="l">
              <a:buAutoNum type="alphaLcParenR"/>
            </a:pPr>
            <a:r>
              <a:rPr lang="en-US" sz="4400" b="1" dirty="0" smtClean="0"/>
              <a:t> Immunodiagnosis: ELISA.</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00B0F0"/>
                </a:solidFill>
                <a:latin typeface="Hansen" pitchFamily="2" charset="0"/>
              </a:rPr>
              <a:t>FIRST AID:</a:t>
            </a:r>
          </a:p>
          <a:p>
            <a:pPr marL="742950" indent="-742950" algn="l">
              <a:buFont typeface="+mj-lt"/>
              <a:buAutoNum type="alphaLcParenR"/>
            </a:pPr>
            <a:r>
              <a:rPr lang="en-US" sz="4400" b="1" dirty="0" smtClean="0"/>
              <a:t>Verbal assurance.</a:t>
            </a:r>
          </a:p>
          <a:p>
            <a:pPr marL="742950" indent="-742950" algn="l">
              <a:buFont typeface="+mj-lt"/>
              <a:buAutoNum type="alphaLcParenR"/>
            </a:pPr>
            <a:r>
              <a:rPr lang="en-US" sz="4400" b="1" dirty="0" smtClean="0"/>
              <a:t> Immobilization.</a:t>
            </a:r>
          </a:p>
          <a:p>
            <a:pPr marL="742950" indent="-742950" algn="l">
              <a:buFont typeface="+mj-lt"/>
              <a:buAutoNum type="alphaLcParenR"/>
            </a:pPr>
            <a:r>
              <a:rPr lang="en-US" sz="4400" b="1" dirty="0" smtClean="0"/>
              <a:t> Broad firm bandage: </a:t>
            </a:r>
          </a:p>
          <a:p>
            <a:pPr marL="742950" indent="-742950" algn="l"/>
            <a:r>
              <a:rPr lang="en-US" sz="4400" b="1" dirty="0" smtClean="0"/>
              <a:t>                           Sutherland wrap.</a:t>
            </a:r>
          </a:p>
          <a:p>
            <a:pPr marL="742950" indent="-742950" algn="l">
              <a:buAutoNum type="alphaLcParenR" startAt="4"/>
            </a:pPr>
            <a:r>
              <a:rPr lang="en-US" sz="4400" b="1" dirty="0" smtClean="0"/>
              <a:t>Tourniquet.</a:t>
            </a:r>
          </a:p>
          <a:p>
            <a:pPr marL="742950" indent="-742950" algn="l">
              <a:buAutoNum type="alphaLcParenR" startAt="4"/>
            </a:pPr>
            <a:r>
              <a:rPr lang="en-US" sz="4400" b="1" dirty="0" smtClean="0"/>
              <a:t> Clean the wound.</a:t>
            </a:r>
          </a:p>
          <a:p>
            <a:pPr marL="742950" indent="-742950" algn="l">
              <a:buAutoNum type="alphaLcParenR" startAt="4"/>
            </a:pPr>
            <a:r>
              <a:rPr lang="en-US" sz="4400" b="1" dirty="0" smtClean="0"/>
              <a:t> Incision and suction.</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t>g) Cryotheraphy.</a:t>
            </a:r>
          </a:p>
          <a:p>
            <a:pPr algn="l"/>
            <a:r>
              <a:rPr lang="en-US" sz="4400" b="1" dirty="0" smtClean="0"/>
              <a:t>h) Drugs: e.g., paracetamol.</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FFC000"/>
                </a:solidFill>
              </a:rPr>
              <a:t>POLYVALENT ANTISNAKE VENOM:</a:t>
            </a:r>
          </a:p>
          <a:p>
            <a:pPr algn="l"/>
            <a:r>
              <a:rPr lang="en-US" sz="4400" b="1" dirty="0" smtClean="0">
                <a:solidFill>
                  <a:srgbClr val="FF0000"/>
                </a:solidFill>
                <a:latin typeface="Glockenspiel" pitchFamily="2" charset="0"/>
              </a:rPr>
              <a:t>Prepared in India:</a:t>
            </a:r>
          </a:p>
          <a:p>
            <a:pPr marL="742950" indent="-742950" algn="l">
              <a:buAutoNum type="arabicPeriod"/>
            </a:pPr>
            <a:r>
              <a:rPr lang="en-US" sz="4400" b="1" dirty="0" smtClean="0"/>
              <a:t>Haffkine Institute, Mumbai.</a:t>
            </a:r>
          </a:p>
          <a:p>
            <a:pPr marL="742950" indent="-742950" algn="l">
              <a:buAutoNum type="arabicPeriod"/>
            </a:pPr>
            <a:r>
              <a:rPr lang="en-US" sz="4400" b="1" dirty="0" smtClean="0"/>
              <a:t> King Institute, Chennai.</a:t>
            </a:r>
          </a:p>
          <a:p>
            <a:pPr marL="742950" indent="-742950" algn="l">
              <a:buAutoNum type="arabicPeriod"/>
            </a:pPr>
            <a:r>
              <a:rPr lang="en-US" sz="4400" b="1" dirty="0" smtClean="0"/>
              <a:t> Serum Institute, Pune.</a:t>
            </a:r>
          </a:p>
          <a:p>
            <a:pPr marL="742950" indent="-742950" algn="l">
              <a:buAutoNum type="arabicPeriod"/>
            </a:pPr>
            <a:r>
              <a:rPr lang="en-US" sz="4400" b="1" dirty="0" smtClean="0"/>
              <a:t> Central Research Institute, Kasauli.</a:t>
            </a:r>
            <a:endParaRPr lang="en-IN" sz="4400" b="1" dirty="0" smtClean="0"/>
          </a:p>
          <a:p>
            <a:pPr algn="l"/>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FF0000"/>
                </a:solidFill>
                <a:latin typeface="Glockenspiel" pitchFamily="2" charset="0"/>
              </a:rPr>
              <a:t>PREPARATION:</a:t>
            </a:r>
          </a:p>
          <a:p>
            <a:pPr algn="l">
              <a:buFont typeface="Wingdings" pitchFamily="2" charset="2"/>
              <a:buChar char="q"/>
            </a:pPr>
            <a:r>
              <a:rPr lang="en-US" sz="4400" b="1" dirty="0" smtClean="0"/>
              <a:t> Hyperimmunisation of horse with snake venom.</a:t>
            </a:r>
          </a:p>
          <a:p>
            <a:pPr algn="l">
              <a:buFont typeface="Wingdings" pitchFamily="2" charset="2"/>
              <a:buChar char="q"/>
            </a:pPr>
            <a:r>
              <a:rPr lang="en-US" sz="4400" b="1" dirty="0" smtClean="0"/>
              <a:t> Serum lyophilised by drying.</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FFFF00"/>
                </a:solidFill>
                <a:latin typeface="LetterOMatic!" pitchFamily="34" charset="0"/>
              </a:rPr>
              <a:t>TREATMENT:</a:t>
            </a:r>
          </a:p>
          <a:p>
            <a:pPr algn="l"/>
            <a:r>
              <a:rPr lang="en-US" sz="4400" b="1" dirty="0" smtClean="0">
                <a:solidFill>
                  <a:srgbClr val="00B050"/>
                </a:solidFill>
              </a:rPr>
              <a:t>Reid’s criteria:</a:t>
            </a:r>
          </a:p>
          <a:p>
            <a:pPr algn="l">
              <a:buFont typeface="Wingdings" pitchFamily="2" charset="2"/>
              <a:buChar char="§"/>
            </a:pPr>
            <a:r>
              <a:rPr lang="en-US" sz="4400" b="1" dirty="0" smtClean="0"/>
              <a:t> Prolonged hypotension.</a:t>
            </a:r>
          </a:p>
          <a:p>
            <a:pPr algn="l">
              <a:buFont typeface="Wingdings" pitchFamily="2" charset="2"/>
              <a:buChar char="§"/>
            </a:pPr>
            <a:r>
              <a:rPr lang="en-US" sz="4400" b="1" dirty="0" smtClean="0"/>
              <a:t> Persistent shock.</a:t>
            </a:r>
          </a:p>
          <a:p>
            <a:pPr algn="l">
              <a:buFont typeface="Wingdings" pitchFamily="2" charset="2"/>
              <a:buChar char="§"/>
            </a:pPr>
            <a:r>
              <a:rPr lang="en-US" sz="4400" b="1" dirty="0" smtClean="0"/>
              <a:t> Pronounced leucocytosis.</a:t>
            </a:r>
          </a:p>
          <a:p>
            <a:pPr algn="l">
              <a:buFont typeface="Wingdings" pitchFamily="2" charset="2"/>
              <a:buChar char="§"/>
            </a:pPr>
            <a:r>
              <a:rPr lang="en-US" sz="4400" b="1" dirty="0" smtClean="0"/>
              <a:t> ECG changes.</a:t>
            </a:r>
          </a:p>
          <a:p>
            <a:pPr algn="l">
              <a:buFont typeface="Wingdings" pitchFamily="2" charset="2"/>
              <a:buChar char="§"/>
            </a:pPr>
            <a:r>
              <a:rPr lang="en-US" sz="4400" b="1" dirty="0" smtClean="0"/>
              <a:t> Protracted GI symptoms.</a:t>
            </a:r>
          </a:p>
          <a:p>
            <a:pPr algn="l"/>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buFont typeface="Wingdings" pitchFamily="2" charset="2"/>
              <a:buChar char="§"/>
            </a:pPr>
            <a:r>
              <a:rPr lang="en-US" sz="4400" b="1" dirty="0" smtClean="0"/>
              <a:t> Acidosis.</a:t>
            </a:r>
          </a:p>
          <a:p>
            <a:pPr algn="l">
              <a:buFont typeface="Wingdings" pitchFamily="2" charset="2"/>
              <a:buChar char="§"/>
            </a:pPr>
            <a:r>
              <a:rPr lang="en-US" sz="4400" b="1" dirty="0" smtClean="0"/>
              <a:t> Raised CPK.</a:t>
            </a:r>
          </a:p>
          <a:p>
            <a:pPr algn="l">
              <a:buFont typeface="Wingdings" pitchFamily="2" charset="2"/>
              <a:buChar char="§"/>
            </a:pPr>
            <a:r>
              <a:rPr lang="en-US" sz="4400" b="1" dirty="0" smtClean="0"/>
              <a:t> Cellulitis.</a:t>
            </a:r>
          </a:p>
          <a:p>
            <a:pPr algn="l">
              <a:buFont typeface="Wingdings" pitchFamily="2" charset="2"/>
              <a:buChar char="§"/>
            </a:pPr>
            <a:r>
              <a:rPr lang="en-US" sz="4400" b="1" dirty="0" smtClean="0"/>
              <a:t> Haemolysis.</a:t>
            </a:r>
          </a:p>
          <a:p>
            <a:pPr algn="l">
              <a:buFont typeface="Wingdings" pitchFamily="2" charset="2"/>
              <a:buChar char="§"/>
            </a:pPr>
            <a:r>
              <a:rPr lang="en-US" sz="4400" b="1" dirty="0" smtClean="0"/>
              <a:t> Pregnant women.</a:t>
            </a:r>
          </a:p>
          <a:p>
            <a:pPr algn="l">
              <a:buFont typeface="Wingdings" pitchFamily="2" charset="2"/>
              <a:buChar char="§"/>
            </a:pPr>
            <a:r>
              <a:rPr lang="en-US" sz="4400" b="1" dirty="0" smtClean="0"/>
              <a:t> Small children.</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lnSpcReduction="10000"/>
          </a:bodyPr>
          <a:lstStyle/>
          <a:p>
            <a:pPr algn="l"/>
            <a:r>
              <a:rPr lang="en-US" sz="4800" b="1" dirty="0" smtClean="0">
                <a:solidFill>
                  <a:srgbClr val="FF0000"/>
                </a:solidFill>
                <a:latin typeface="Notram" pitchFamily="2" charset="0"/>
              </a:rPr>
              <a:t>1. PSV Administration:</a:t>
            </a:r>
          </a:p>
          <a:p>
            <a:pPr algn="l">
              <a:buFont typeface="Wingdings" pitchFamily="2" charset="2"/>
              <a:buChar char="Ø"/>
            </a:pPr>
            <a:r>
              <a:rPr lang="en-US" sz="4400" b="1" dirty="0" smtClean="0"/>
              <a:t> 0.2-0.3 ml of 1:10 intradermally.</a:t>
            </a:r>
          </a:p>
          <a:p>
            <a:pPr algn="l">
              <a:buFont typeface="Wingdings" pitchFamily="2" charset="2"/>
              <a:buChar char="Ø"/>
            </a:pPr>
            <a:r>
              <a:rPr lang="en-US" sz="4400" b="1" dirty="0" smtClean="0"/>
              <a:t> Dose:</a:t>
            </a:r>
          </a:p>
          <a:p>
            <a:pPr marL="742950" indent="-742950" algn="l"/>
            <a:r>
              <a:rPr lang="en-US" sz="4400" b="1" dirty="0" smtClean="0"/>
              <a:t>I.   Minimal: Local swelling but no systemic manifestation.</a:t>
            </a:r>
          </a:p>
          <a:p>
            <a:pPr marL="742950" indent="-742950" algn="l"/>
            <a:r>
              <a:rPr lang="en-US" sz="4400" b="1" dirty="0" smtClean="0"/>
              <a:t>      Dose: 5 vials.</a:t>
            </a:r>
          </a:p>
          <a:p>
            <a:pPr marL="742950" indent="-742950" algn="l"/>
            <a:r>
              <a:rPr lang="en-US" sz="4400" b="1" dirty="0" smtClean="0"/>
              <a:t>II.  Moderate: Swelling progressive with systemic reaction.</a:t>
            </a:r>
          </a:p>
          <a:p>
            <a:pPr marL="742950" indent="-742950" algn="l"/>
            <a:r>
              <a:rPr lang="en-US" sz="4400" b="1" dirty="0" smtClean="0"/>
              <a:t>      Dose: 10 vials.</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t>2. Viperidae  : e.g., Russell’s viper, saw scale viper.</a:t>
            </a:r>
          </a:p>
          <a:p>
            <a:pPr marL="742950" indent="-742950" algn="l"/>
            <a:endParaRPr lang="en-IN" sz="4400" b="1" dirty="0"/>
          </a:p>
        </p:txBody>
      </p:sp>
      <p:pic>
        <p:nvPicPr>
          <p:cNvPr id="2050" name="Picture 2" descr="C:\Users\Senthil\Pictures\net\russells-viper-daboia-russelii.jpg"/>
          <p:cNvPicPr>
            <a:picLocks noChangeAspect="1" noChangeArrowheads="1"/>
          </p:cNvPicPr>
          <p:nvPr/>
        </p:nvPicPr>
        <p:blipFill>
          <a:blip r:embed="rId2" cstate="print"/>
          <a:srcRect/>
          <a:stretch>
            <a:fillRect/>
          </a:stretch>
        </p:blipFill>
        <p:spPr bwMode="auto">
          <a:xfrm>
            <a:off x="0" y="1571624"/>
            <a:ext cx="4071934" cy="5286375"/>
          </a:xfrm>
          <a:prstGeom prst="rect">
            <a:avLst/>
          </a:prstGeom>
          <a:noFill/>
        </p:spPr>
      </p:pic>
      <p:pic>
        <p:nvPicPr>
          <p:cNvPr id="2051" name="Picture 3" descr="C:\Users\Senthil\Pictures\net\saw-scaled-viper--echis-carinatus.jpg"/>
          <p:cNvPicPr>
            <a:picLocks noChangeAspect="1" noChangeArrowheads="1"/>
          </p:cNvPicPr>
          <p:nvPr/>
        </p:nvPicPr>
        <p:blipFill>
          <a:blip r:embed="rId3" cstate="print"/>
          <a:srcRect/>
          <a:stretch>
            <a:fillRect/>
          </a:stretch>
        </p:blipFill>
        <p:spPr bwMode="auto">
          <a:xfrm>
            <a:off x="4143372" y="1571612"/>
            <a:ext cx="5000628" cy="5286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t>III. Severe: Marked local reaction with severe symptoms</a:t>
            </a:r>
          </a:p>
          <a:p>
            <a:pPr algn="l"/>
            <a:r>
              <a:rPr lang="en-US" sz="4400" b="1" dirty="0" smtClean="0"/>
              <a:t>     Dose: 15 vials.</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t>2. Clean bite site</a:t>
            </a:r>
          </a:p>
          <a:p>
            <a:pPr algn="l"/>
            <a:r>
              <a:rPr lang="en-US" sz="4400" b="1" dirty="0" smtClean="0"/>
              <a:t>3. Leave blisters alone.</a:t>
            </a:r>
          </a:p>
          <a:p>
            <a:pPr algn="l"/>
            <a:r>
              <a:rPr lang="en-US" sz="4400" b="1" dirty="0" smtClean="0"/>
              <a:t>4. Antibiotics: penicillin or erythromycin.</a:t>
            </a:r>
          </a:p>
          <a:p>
            <a:pPr algn="l"/>
            <a:r>
              <a:rPr lang="en-US" sz="4400" b="1" dirty="0" smtClean="0"/>
              <a:t>5. Intra compartmental syndrome.</a:t>
            </a:r>
          </a:p>
          <a:p>
            <a:pPr algn="l"/>
            <a:r>
              <a:rPr lang="en-US" sz="4400" b="1" dirty="0" smtClean="0"/>
              <a:t>6. Coagulation abnormalities: FFP, Cryoprecipitate, platelets, whole blood.</a:t>
            </a:r>
          </a:p>
          <a:p>
            <a:pPr algn="l"/>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t>7. Hypotensive shock: Dopamine.</a:t>
            </a:r>
          </a:p>
          <a:p>
            <a:pPr algn="l"/>
            <a:r>
              <a:rPr lang="en-US" sz="4400" b="1" dirty="0" smtClean="0"/>
              <a:t>8. Renal failure: dialysis.</a:t>
            </a:r>
          </a:p>
          <a:p>
            <a:pPr algn="l"/>
            <a:r>
              <a:rPr lang="en-US" sz="4400" b="1" dirty="0" smtClean="0"/>
              <a:t>9. Neurotoxicity: Neostigmine.</a:t>
            </a:r>
          </a:p>
          <a:p>
            <a:pPr algn="l"/>
            <a:r>
              <a:rPr lang="en-US" sz="4400" b="1" dirty="0" smtClean="0"/>
              <a:t>10. Respiratory support.</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800" b="1" dirty="0" smtClean="0">
                <a:solidFill>
                  <a:srgbClr val="00B0F0"/>
                </a:solidFill>
                <a:latin typeface="Eurostile" pitchFamily="34" charset="0"/>
              </a:rPr>
              <a:t>PREVENTION OF SNAKE BITE:</a:t>
            </a:r>
            <a:endParaRPr lang="en-IN" sz="4800" b="1" dirty="0">
              <a:solidFill>
                <a:srgbClr val="00B0F0"/>
              </a:solidFill>
              <a:latin typeface="Eurostil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solidFill>
                  <a:srgbClr val="92D050"/>
                </a:solidFill>
                <a:latin typeface="Gisha" pitchFamily="34" charset="-79"/>
                <a:cs typeface="Gisha" pitchFamily="34" charset="-79"/>
              </a:rPr>
              <a:t>POST-MORTEM APPEARANCES:</a:t>
            </a:r>
          </a:p>
          <a:p>
            <a:pPr algn="l">
              <a:buFont typeface="Wingdings" pitchFamily="2" charset="2"/>
              <a:buChar char="q"/>
            </a:pPr>
            <a:r>
              <a:rPr lang="en-US" sz="4400" b="1" dirty="0" smtClean="0"/>
              <a:t> Bite marks.</a:t>
            </a:r>
          </a:p>
          <a:p>
            <a:pPr algn="l">
              <a:buFont typeface="Wingdings" pitchFamily="2" charset="2"/>
              <a:buChar char="q"/>
            </a:pPr>
            <a:r>
              <a:rPr lang="en-US" sz="4400" b="1" dirty="0" smtClean="0"/>
              <a:t> Hemorrhagic spots in bowel, pericardium, lungs.</a:t>
            </a:r>
          </a:p>
          <a:p>
            <a:pPr algn="l">
              <a:buFont typeface="Wingdings" pitchFamily="2" charset="2"/>
              <a:buChar char="q"/>
            </a:pPr>
            <a:r>
              <a:rPr lang="en-US" sz="4400" b="1" dirty="0" smtClean="0"/>
              <a:t> Internal organs are congested.</a:t>
            </a:r>
          </a:p>
          <a:p>
            <a:pPr algn="l"/>
            <a:endParaRPr lang="en-US" sz="4400" b="1" dirty="0" smtClean="0"/>
          </a:p>
          <a:p>
            <a:pPr algn="l"/>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solidFill>
                  <a:srgbClr val="FF0000"/>
                </a:solidFill>
                <a:latin typeface="Rockwell Extra Bold" pitchFamily="18" charset="0"/>
              </a:rPr>
              <a:t>MLI:</a:t>
            </a:r>
          </a:p>
          <a:p>
            <a:pPr algn="l">
              <a:buFont typeface="Wingdings" pitchFamily="2" charset="2"/>
              <a:buChar char="v"/>
            </a:pPr>
            <a:r>
              <a:rPr lang="en-US" sz="4400" b="1" dirty="0" smtClean="0"/>
              <a:t> Accidental.</a:t>
            </a:r>
          </a:p>
          <a:p>
            <a:pPr algn="l">
              <a:buFont typeface="Wingdings" pitchFamily="2" charset="2"/>
              <a:buChar char="v"/>
            </a:pPr>
            <a:r>
              <a:rPr lang="en-US" sz="4400" b="1" dirty="0" smtClean="0"/>
              <a:t> Homicide.</a:t>
            </a:r>
          </a:p>
          <a:p>
            <a:pPr algn="l">
              <a:buFont typeface="Wingdings" pitchFamily="2" charset="2"/>
              <a:buChar char="v"/>
            </a:pPr>
            <a:r>
              <a:rPr lang="en-US" sz="4400" b="1" dirty="0" smtClean="0"/>
              <a:t> Cattle poison.</a:t>
            </a:r>
          </a:p>
          <a:p>
            <a:pPr algn="l">
              <a:buFont typeface="Wingdings" pitchFamily="2" charset="2"/>
              <a:buChar char="v"/>
            </a:pPr>
            <a:r>
              <a:rPr lang="en-US" sz="4400" b="1" dirty="0" smtClean="0"/>
              <a:t> Suicide.</a:t>
            </a:r>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v-SE" sz="2800" b="0" u="sng" dirty="0" smtClean="0">
                <a:hlinkClick r:id="rId2" tooltip="Journal of occupational medicine and toxicology (London, England)."/>
              </a:rPr>
              <a:t>J Occup Med Toxicol.</a:t>
            </a:r>
            <a:r>
              <a:rPr lang="sv-SE" sz="2800" b="0" dirty="0" smtClean="0"/>
              <a:t> </a:t>
            </a:r>
            <a:r>
              <a:rPr lang="sv-SE" sz="2800" b="0" smtClean="0"/>
              <a:t>2010 </a:t>
            </a:r>
            <a:r>
              <a:rPr lang="sv-SE" sz="2800" b="0" dirty="0" smtClean="0"/>
              <a:t>Mar 25;8(1):7. doi: 10.1186/1745-6673-8-7</a:t>
            </a:r>
            <a:endParaRPr lang="en-IN" sz="2800" dirty="0"/>
          </a:p>
        </p:txBody>
      </p:sp>
      <p:graphicFrame>
        <p:nvGraphicFramePr>
          <p:cNvPr id="4" name="Content Placeholder 3"/>
          <p:cNvGraphicFramePr>
            <a:graphicFrameLocks noGrp="1"/>
          </p:cNvGraphicFramePr>
          <p:nvPr>
            <p:ph idx="1"/>
          </p:nvPr>
        </p:nvGraphicFramePr>
        <p:xfrm>
          <a:off x="457200" y="1600200"/>
          <a:ext cx="8229600" cy="5029200"/>
        </p:xfrm>
        <a:graphic>
          <a:graphicData uri="http://schemas.openxmlformats.org/drawingml/2006/table">
            <a:tbl>
              <a:tblPr firstRow="1" bandRow="1">
                <a:tableStyleId>{5C22544A-7EE6-4342-B048-85BDC9FD1C3A}</a:tableStyleId>
              </a:tblPr>
              <a:tblGrid>
                <a:gridCol w="1295400"/>
                <a:gridCol w="1905000"/>
                <a:gridCol w="2057400"/>
                <a:gridCol w="2971800"/>
              </a:tblGrid>
              <a:tr h="5029200">
                <a:tc>
                  <a:txBody>
                    <a:bodyPr/>
                    <a:lstStyle/>
                    <a:p>
                      <a:r>
                        <a:rPr lang="en-IN" sz="1800" b="0" i="0" u="sng" kern="1200" dirty="0" err="1" smtClean="0">
                          <a:solidFill>
                            <a:schemeClr val="lt1"/>
                          </a:solidFill>
                          <a:latin typeface="+mn-lt"/>
                          <a:ea typeface="+mn-ea"/>
                          <a:cs typeface="+mn-cs"/>
                          <a:hlinkClick r:id="rId3"/>
                        </a:rPr>
                        <a:t>Rao</a:t>
                      </a:r>
                      <a:r>
                        <a:rPr lang="en-IN" sz="1800" b="0" i="0" u="sng" kern="1200" dirty="0" smtClean="0">
                          <a:solidFill>
                            <a:schemeClr val="lt1"/>
                          </a:solidFill>
                          <a:latin typeface="+mn-lt"/>
                          <a:ea typeface="+mn-ea"/>
                          <a:cs typeface="+mn-cs"/>
                          <a:hlinkClick r:id="rId3"/>
                        </a:rPr>
                        <a:t> CP</a:t>
                      </a:r>
                      <a:r>
                        <a:rPr lang="en-IN" sz="1800" b="0" i="0" kern="1200" dirty="0" smtClean="0">
                          <a:solidFill>
                            <a:schemeClr val="lt1"/>
                          </a:solidFill>
                          <a:latin typeface="+mn-lt"/>
                          <a:ea typeface="+mn-ea"/>
                          <a:cs typeface="+mn-cs"/>
                        </a:rPr>
                        <a:t>, </a:t>
                      </a:r>
                      <a:r>
                        <a:rPr lang="en-IN" sz="1800" b="0" i="0" u="sng" kern="1200" dirty="0" err="1" smtClean="0">
                          <a:solidFill>
                            <a:schemeClr val="lt1"/>
                          </a:solidFill>
                          <a:latin typeface="+mn-lt"/>
                          <a:ea typeface="+mn-ea"/>
                          <a:cs typeface="+mn-cs"/>
                          <a:hlinkClick r:id="rId4"/>
                        </a:rPr>
                        <a:t>Shivappa</a:t>
                      </a:r>
                      <a:r>
                        <a:rPr lang="en-IN" sz="1800" b="0" i="0" u="sng" kern="1200" dirty="0" smtClean="0">
                          <a:solidFill>
                            <a:schemeClr val="lt1"/>
                          </a:solidFill>
                          <a:latin typeface="+mn-lt"/>
                          <a:ea typeface="+mn-ea"/>
                          <a:cs typeface="+mn-cs"/>
                          <a:hlinkClick r:id="rId4"/>
                        </a:rPr>
                        <a:t> P</a:t>
                      </a:r>
                      <a:r>
                        <a:rPr lang="en-IN" sz="1800" b="0" i="0" kern="1200" dirty="0" smtClean="0">
                          <a:solidFill>
                            <a:schemeClr val="lt1"/>
                          </a:solidFill>
                          <a:latin typeface="+mn-lt"/>
                          <a:ea typeface="+mn-ea"/>
                          <a:cs typeface="+mn-cs"/>
                        </a:rPr>
                        <a:t>, </a:t>
                      </a:r>
                      <a:r>
                        <a:rPr lang="en-IN" sz="1800" b="0" i="0" u="sng" kern="1200" dirty="0" err="1" smtClean="0">
                          <a:solidFill>
                            <a:schemeClr val="lt1"/>
                          </a:solidFill>
                          <a:latin typeface="+mn-lt"/>
                          <a:ea typeface="+mn-ea"/>
                          <a:cs typeface="+mn-cs"/>
                          <a:hlinkClick r:id="rId5"/>
                        </a:rPr>
                        <a:t>Mothi</a:t>
                      </a:r>
                      <a:r>
                        <a:rPr lang="en-IN" sz="1800" b="0" i="0" u="sng" kern="1200" dirty="0" smtClean="0">
                          <a:solidFill>
                            <a:schemeClr val="lt1"/>
                          </a:solidFill>
                          <a:latin typeface="+mn-lt"/>
                          <a:ea typeface="+mn-ea"/>
                          <a:cs typeface="+mn-cs"/>
                          <a:hlinkClick r:id="rId5"/>
                        </a:rPr>
                        <a:t> VR</a:t>
                      </a:r>
                      <a:endParaRPr lang="en-IN" sz="1800" b="0" i="0" u="sng" kern="1200" dirty="0" smtClean="0">
                        <a:solidFill>
                          <a:schemeClr val="lt1"/>
                        </a:solidFill>
                        <a:latin typeface="+mn-lt"/>
                        <a:ea typeface="+mn-ea"/>
                        <a:cs typeface="+mn-cs"/>
                      </a:endParaRPr>
                    </a:p>
                    <a:p>
                      <a:endParaRPr lang="en-US" sz="1800" b="0" i="0" u="sng" kern="1200" dirty="0" smtClean="0">
                        <a:solidFill>
                          <a:schemeClr val="lt1"/>
                        </a:solidFill>
                        <a:latin typeface="+mn-lt"/>
                        <a:ea typeface="+mn-ea"/>
                        <a:cs typeface="+mn-cs"/>
                      </a:endParaRPr>
                    </a:p>
                    <a:p>
                      <a:r>
                        <a:rPr lang="en-US" sz="1800" b="0" i="0" u="sng" kern="1200" dirty="0" smtClean="0">
                          <a:solidFill>
                            <a:schemeClr val="lt1"/>
                          </a:solidFill>
                          <a:latin typeface="+mn-lt"/>
                          <a:ea typeface="+mn-ea"/>
                          <a:cs typeface="+mn-cs"/>
                        </a:rPr>
                        <a:t>Cohort</a:t>
                      </a:r>
                    </a:p>
                    <a:p>
                      <a:r>
                        <a:rPr lang="en-US" sz="1800" b="0" i="0" u="sng" kern="1200" smtClean="0">
                          <a:solidFill>
                            <a:schemeClr val="lt1"/>
                          </a:solidFill>
                          <a:latin typeface="+mn-lt"/>
                          <a:ea typeface="+mn-ea"/>
                          <a:cs typeface="+mn-cs"/>
                        </a:rPr>
                        <a:t>Level</a:t>
                      </a:r>
                      <a:r>
                        <a:rPr lang="en-US" sz="1800" b="0" i="0" u="sng" kern="1200" baseline="0" smtClean="0">
                          <a:solidFill>
                            <a:schemeClr val="lt1"/>
                          </a:solidFill>
                          <a:latin typeface="+mn-lt"/>
                          <a:ea typeface="+mn-ea"/>
                          <a:cs typeface="+mn-cs"/>
                        </a:rPr>
                        <a:t> 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i="0" kern="1200" dirty="0" smtClean="0">
                          <a:solidFill>
                            <a:schemeClr val="lt1"/>
                          </a:solidFill>
                          <a:latin typeface="+mn-lt"/>
                          <a:ea typeface="+mn-ea"/>
                          <a:cs typeface="+mn-cs"/>
                        </a:rPr>
                        <a:t>Fatal snake bites - </a:t>
                      </a:r>
                      <a:r>
                        <a:rPr lang="en-IN" sz="1800" b="1" i="0" kern="1200" dirty="0" err="1" smtClean="0">
                          <a:solidFill>
                            <a:schemeClr val="lt1"/>
                          </a:solidFill>
                          <a:latin typeface="+mn-lt"/>
                          <a:ea typeface="+mn-ea"/>
                          <a:cs typeface="+mn-cs"/>
                        </a:rPr>
                        <a:t>sociodemography</a:t>
                      </a:r>
                      <a:r>
                        <a:rPr lang="en-IN" sz="1800" b="1" i="0" kern="1200" dirty="0" smtClean="0">
                          <a:solidFill>
                            <a:schemeClr val="lt1"/>
                          </a:solidFill>
                          <a:latin typeface="+mn-lt"/>
                          <a:ea typeface="+mn-ea"/>
                          <a:cs typeface="+mn-cs"/>
                        </a:rPr>
                        <a:t>, latency pattern of injuries</a:t>
                      </a:r>
                    </a:p>
                    <a:p>
                      <a:endParaRPr lang="en-IN" dirty="0"/>
                    </a:p>
                  </a:txBody>
                  <a:tcPr/>
                </a:tc>
                <a:tc>
                  <a:txBody>
                    <a:bodyPr/>
                    <a:lstStyle/>
                    <a:p>
                      <a:r>
                        <a:rPr lang="en-IN" sz="1800" b="0" i="0" kern="1200" dirty="0" smtClean="0">
                          <a:solidFill>
                            <a:schemeClr val="lt1"/>
                          </a:solidFill>
                          <a:latin typeface="+mn-lt"/>
                          <a:ea typeface="+mn-ea"/>
                          <a:cs typeface="+mn-cs"/>
                        </a:rPr>
                        <a:t>60 fatal snakebite cases were studied retrospectively for 5 years with an objective to know the socio-demography, latency and pattern of injuries in rural Southern India</a:t>
                      </a:r>
                      <a:endParaRPr lang="en-IN" dirty="0"/>
                    </a:p>
                  </a:txBody>
                  <a:tcPr/>
                </a:tc>
                <a:tc>
                  <a:txBody>
                    <a:bodyPr/>
                    <a:lstStyle/>
                    <a:p>
                      <a:r>
                        <a:rPr lang="en-IN" sz="1800" b="0" i="0" kern="1200" dirty="0" smtClean="0">
                          <a:solidFill>
                            <a:schemeClr val="lt1"/>
                          </a:solidFill>
                          <a:latin typeface="+mn-lt"/>
                          <a:ea typeface="+mn-ea"/>
                          <a:cs typeface="+mn-cs"/>
                        </a:rPr>
                        <a:t>Most of the victims were males, in the age group of 31-50 years and were at risk of snake bites while farming. Large sample of subjects approached traditional therapists and were deprived of essential care in the critical first few hours after snake bite. Fang marks (90%), local </a:t>
                      </a:r>
                      <a:r>
                        <a:rPr lang="en-IN" sz="1800" b="0" i="0" kern="1200" dirty="0" err="1" smtClean="0">
                          <a:solidFill>
                            <a:schemeClr val="lt1"/>
                          </a:solidFill>
                          <a:latin typeface="+mn-lt"/>
                          <a:ea typeface="+mn-ea"/>
                          <a:cs typeface="+mn-cs"/>
                        </a:rPr>
                        <a:t>ecchymoses</a:t>
                      </a:r>
                      <a:r>
                        <a:rPr lang="en-IN" sz="1800" b="0" i="0" kern="1200" dirty="0" smtClean="0">
                          <a:solidFill>
                            <a:schemeClr val="lt1"/>
                          </a:solidFill>
                          <a:latin typeface="+mn-lt"/>
                          <a:ea typeface="+mn-ea"/>
                          <a:cs typeface="+mn-cs"/>
                        </a:rPr>
                        <a:t> (50%) and internal </a:t>
                      </a:r>
                      <a:r>
                        <a:rPr lang="en-IN" sz="1800" b="0" i="0" kern="1200" dirty="0" err="1" smtClean="0">
                          <a:solidFill>
                            <a:schemeClr val="lt1"/>
                          </a:solidFill>
                          <a:latin typeface="+mn-lt"/>
                          <a:ea typeface="+mn-ea"/>
                          <a:cs typeface="+mn-cs"/>
                        </a:rPr>
                        <a:t>hemorrhage</a:t>
                      </a:r>
                      <a:r>
                        <a:rPr lang="en-IN" sz="1800" b="0" i="0" kern="1200" smtClean="0">
                          <a:solidFill>
                            <a:schemeClr val="lt1"/>
                          </a:solidFill>
                          <a:latin typeface="+mn-lt"/>
                          <a:ea typeface="+mn-ea"/>
                          <a:cs typeface="+mn-cs"/>
                        </a:rPr>
                        <a:t> (28.3%), were the frequent demonstrable signs appreciated at autopsy</a:t>
                      </a:r>
                      <a:endParaRPr lang="en-IN" dirty="0"/>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sp>
        <p:nvSpPr>
          <p:cNvPr id="4" name="Rectangle 3"/>
          <p:cNvSpPr/>
          <p:nvPr/>
        </p:nvSpPr>
        <p:spPr>
          <a:xfrm>
            <a:off x="1643042" y="2143116"/>
            <a:ext cx="5886548" cy="1107996"/>
          </a:xfrm>
          <a:prstGeom prst="rect">
            <a:avLst/>
          </a:prstGeom>
          <a:noFill/>
        </p:spPr>
        <p:txBody>
          <a:bodyPr wrap="none" lIns="91440" tIns="45720" rIns="91440" bIns="45720">
            <a:spAutoFit/>
          </a:bodyPr>
          <a:lstStyle/>
          <a:p>
            <a:pPr algn="ctr"/>
            <a:r>
              <a:rPr lang="en-US" sz="6600" b="1" dirty="0" smtClean="0">
                <a:ln w="10541" cmpd="sng">
                  <a:solidFill>
                    <a:schemeClr val="accent1">
                      <a:shade val="88000"/>
                      <a:satMod val="110000"/>
                    </a:schemeClr>
                  </a:solidFill>
                  <a:prstDash val="solid"/>
                </a:ln>
                <a:solidFill>
                  <a:srgbClr val="FFC000"/>
                </a:solidFill>
                <a:latin typeface="Terminator Two" pitchFamily="2" charset="0"/>
              </a:rPr>
              <a:t>THANK YOU</a:t>
            </a:r>
            <a:endParaRPr lang="en-US" sz="6600" b="1" cap="none" spc="0" dirty="0">
              <a:ln w="10541" cmpd="sng">
                <a:solidFill>
                  <a:schemeClr val="accent1">
                    <a:shade val="88000"/>
                    <a:satMod val="110000"/>
                  </a:schemeClr>
                </a:solidFill>
                <a:prstDash val="solid"/>
              </a:ln>
              <a:solidFill>
                <a:srgbClr val="FFC000"/>
              </a:solidFill>
              <a:effectLst/>
              <a:latin typeface="Terminator Tw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endParaRPr lang="en-IN" sz="4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t>3. Elapidae    : e.g., Cobra, krait.</a:t>
            </a:r>
          </a:p>
        </p:txBody>
      </p:sp>
      <p:pic>
        <p:nvPicPr>
          <p:cNvPr id="3074" name="Picture 2" descr="C:\Users\Senthil\Pictures\net\indian-cobra--naja-naja-2.jpg"/>
          <p:cNvPicPr>
            <a:picLocks noChangeAspect="1" noChangeArrowheads="1"/>
          </p:cNvPicPr>
          <p:nvPr/>
        </p:nvPicPr>
        <p:blipFill>
          <a:blip r:embed="rId2" cstate="print"/>
          <a:srcRect/>
          <a:stretch>
            <a:fillRect/>
          </a:stretch>
        </p:blipFill>
        <p:spPr bwMode="auto">
          <a:xfrm>
            <a:off x="0" y="1214422"/>
            <a:ext cx="3929058" cy="5643578"/>
          </a:xfrm>
          <a:prstGeom prst="rect">
            <a:avLst/>
          </a:prstGeom>
          <a:noFill/>
        </p:spPr>
      </p:pic>
      <p:pic>
        <p:nvPicPr>
          <p:cNvPr id="3075" name="Picture 3" descr="C:\Users\Senthil\Pictures\net\KRAIT2_H.JPG"/>
          <p:cNvPicPr>
            <a:picLocks noChangeAspect="1" noChangeArrowheads="1"/>
          </p:cNvPicPr>
          <p:nvPr/>
        </p:nvPicPr>
        <p:blipFill>
          <a:blip r:embed="rId3" cstate="print"/>
          <a:srcRect/>
          <a:stretch>
            <a:fillRect/>
          </a:stretch>
        </p:blipFill>
        <p:spPr bwMode="auto">
          <a:xfrm>
            <a:off x="4000496" y="1285860"/>
            <a:ext cx="5143504" cy="5572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marL="742950" indent="-742950" algn="l"/>
            <a:r>
              <a:rPr lang="en-US" sz="4400" b="1" dirty="0" smtClean="0"/>
              <a:t>4. Colubridae: e.g., boom slang.</a:t>
            </a:r>
          </a:p>
          <a:p>
            <a:pPr marL="742950" indent="-742950" algn="l"/>
            <a:endParaRPr lang="en-IN" sz="4400" b="1" dirty="0"/>
          </a:p>
        </p:txBody>
      </p:sp>
      <p:pic>
        <p:nvPicPr>
          <p:cNvPr id="4098" name="Picture 2" descr="C:\Users\Senthil\Pictures\net\boom slang.jpg"/>
          <p:cNvPicPr>
            <a:picLocks noChangeAspect="1" noChangeArrowheads="1"/>
          </p:cNvPicPr>
          <p:nvPr/>
        </p:nvPicPr>
        <p:blipFill>
          <a:blip r:embed="rId2" cstate="print"/>
          <a:srcRect/>
          <a:stretch>
            <a:fillRect/>
          </a:stretch>
        </p:blipFill>
        <p:spPr bwMode="auto">
          <a:xfrm>
            <a:off x="0" y="1047750"/>
            <a:ext cx="9144000" cy="5810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t>5. Hydrophidae: </a:t>
            </a:r>
            <a:r>
              <a:rPr lang="en-US" sz="4400" b="1" dirty="0"/>
              <a:t>S</a:t>
            </a:r>
            <a:r>
              <a:rPr lang="en-US" sz="4400" b="1" dirty="0" smtClean="0"/>
              <a:t>ea snakes.</a:t>
            </a:r>
          </a:p>
          <a:p>
            <a:pPr marL="742950" indent="-742950" algn="l"/>
            <a:endParaRPr lang="en-IN" sz="4400" b="1" dirty="0"/>
          </a:p>
        </p:txBody>
      </p:sp>
      <p:pic>
        <p:nvPicPr>
          <p:cNvPr id="5122" name="Picture 2" descr="C:\Users\Senthil\Pictures\net\banda-sea-46.jpg"/>
          <p:cNvPicPr>
            <a:picLocks noChangeAspect="1" noChangeArrowheads="1"/>
          </p:cNvPicPr>
          <p:nvPr/>
        </p:nvPicPr>
        <p:blipFill>
          <a:blip r:embed="rId2" cstate="print"/>
          <a:srcRect/>
          <a:stretch>
            <a:fillRect/>
          </a:stretch>
        </p:blipFill>
        <p:spPr bwMode="auto">
          <a:xfrm>
            <a:off x="0" y="1285860"/>
            <a:ext cx="9144000" cy="5572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t>Non poisonous snakes:</a:t>
            </a:r>
            <a:endParaRPr lang="en-IN" sz="4400" b="1" dirty="0"/>
          </a:p>
        </p:txBody>
      </p:sp>
      <p:pic>
        <p:nvPicPr>
          <p:cNvPr id="6146" name="Picture 2" descr="C:\Users\Senthil\Pictures\net\non.jpg"/>
          <p:cNvPicPr>
            <a:picLocks noChangeAspect="1" noChangeArrowheads="1"/>
          </p:cNvPicPr>
          <p:nvPr/>
        </p:nvPicPr>
        <p:blipFill>
          <a:blip r:embed="rId2" cstate="print"/>
          <a:srcRect/>
          <a:stretch>
            <a:fillRect/>
          </a:stretch>
        </p:blipFill>
        <p:spPr bwMode="auto">
          <a:xfrm>
            <a:off x="0" y="1000108"/>
            <a:ext cx="9144000" cy="5857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42852"/>
            <a:ext cx="8786874" cy="6500858"/>
          </a:xfrm>
        </p:spPr>
        <p:txBody>
          <a:bodyPr>
            <a:normAutofit/>
          </a:bodyPr>
          <a:lstStyle/>
          <a:p>
            <a:pPr algn="l"/>
            <a:r>
              <a:rPr lang="en-US" sz="4400" b="1" dirty="0" smtClean="0">
                <a:solidFill>
                  <a:srgbClr val="FFFF00"/>
                </a:solidFill>
                <a:latin typeface="Kalinga" pitchFamily="34" charset="0"/>
                <a:cs typeface="Kalinga" pitchFamily="34" charset="0"/>
              </a:rPr>
              <a:t>Difference b/w poisonous &amp; non poisonous snakes:</a:t>
            </a:r>
          </a:p>
          <a:p>
            <a:pPr algn="l"/>
            <a:endParaRPr lang="en-US" sz="4400" b="1" dirty="0" smtClean="0"/>
          </a:p>
          <a:p>
            <a:pPr algn="l"/>
            <a:endParaRPr lang="en-IN"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818</Words>
  <Application>Microsoft Office PowerPoint</Application>
  <PresentationFormat>On-screen Show (4:3)</PresentationFormat>
  <Paragraphs>156</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J Occup Med Toxicol. 2010 Mar 25;8(1):7. doi: 10.1186/1745-6673-8-7</vt:lpstr>
      <vt:lpstr>Slide 47</vt:lpstr>
      <vt:lpstr>Slide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Senthil</dc:creator>
  <cp:lastModifiedBy>Acer</cp:lastModifiedBy>
  <cp:revision>43</cp:revision>
  <dcterms:created xsi:type="dcterms:W3CDTF">2011-04-25T04:25:05Z</dcterms:created>
  <dcterms:modified xsi:type="dcterms:W3CDTF">2020-08-13T11:01:24Z</dcterms:modified>
</cp:coreProperties>
</file>