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72" r:id="rId10"/>
    <p:sldId id="267" r:id="rId11"/>
    <p:sldId id="268" r:id="rId12"/>
    <p:sldId id="269" r:id="rId13"/>
    <p:sldId id="270" r:id="rId14"/>
    <p:sldId id="271" r:id="rId15"/>
    <p:sldId id="273" r:id="rId16"/>
    <p:sldId id="26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45128-497D-4685-8D40-4C8753FBF279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D841A-32DD-490B-9344-40E5270D9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C717E-73CC-451E-BC02-50626C5E1F94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D8225-4D0A-4459-BCE1-58989BE38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90B6-4B24-4A8B-89DC-D0B95082D9AB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80066-7F89-438E-AD53-5B2633C27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1AC9E-0E10-49E8-9909-1B864E1B9EB9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7B20-B0EC-4E30-A499-4EBF2E482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D7B1-FFA9-420D-AFB6-7B7315EF1E25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92FB0-A48D-41F6-AA14-BE6DF5D72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5178-A413-44C0-9206-2BBCABC95718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97DF8-5248-4462-B5D4-023C27F43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28E-9419-4FD9-BC7F-0DB0DE958111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03956-7BA0-455A-AC36-BBD801C1E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ADFBC-64D9-49F7-BA6B-4D7343ED2C50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F4641-60E6-4FBB-BF80-357D6726B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A8C8-24C4-44E3-A277-C650EFF71177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47CF4-BA09-4009-8D5E-18368D988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6C405-F7ED-4819-9727-8421841D3B3A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1A51B-A9C3-43C7-81FD-55758B43F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98F18-534C-497B-AA83-C1CA540D8472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BC233-3DC6-4067-8DB4-08BC89FB7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6C4CBD-B6A3-4331-B076-C3DFBDBD8149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E461A1-0DC2-4DF9-8C58-32A5887DD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7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VISCERA PRESERVATION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02550" cy="1676400"/>
          </a:xfrm>
        </p:spPr>
        <p:txBody>
          <a:bodyPr/>
          <a:lstStyle/>
          <a:p>
            <a:pPr marR="0" eaLnBrk="1" hangingPunct="1"/>
            <a:r>
              <a:rPr lang="en-US" dirty="0" smtClean="0"/>
              <a:t>DR </a:t>
            </a:r>
            <a:r>
              <a:rPr lang="en-US" dirty="0" smtClean="0"/>
              <a:t>SUNIL DOSHI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Stomach and small intestine are preserved in one bottle. Liver and kidney in another bottle.</a:t>
            </a:r>
          </a:p>
          <a:p>
            <a:r>
              <a:rPr lang="en-US" sz="2800" dirty="0" smtClean="0"/>
              <a:t>Stomach and intestine are opened before they are preserved. The liver an kidney are cut into small pieces so that they are well preserved.</a:t>
            </a:r>
          </a:p>
          <a:p>
            <a:r>
              <a:rPr lang="en-US" sz="2800" dirty="0" smtClean="0"/>
              <a:t>Quantity of preservative equal to viscera in bulk</a:t>
            </a:r>
            <a:r>
              <a:rPr lang="en-US" sz="2800" dirty="0"/>
              <a:t>. Bottle should not be filled more than 2/3 </a:t>
            </a:r>
            <a:r>
              <a:rPr lang="en-US" sz="2800" dirty="0" err="1"/>
              <a:t>rd</a:t>
            </a:r>
            <a:r>
              <a:rPr lang="en-US" sz="2800" dirty="0"/>
              <a:t> of capacity, 1/3 space being left for any formed gas to </a:t>
            </a:r>
            <a:r>
              <a:rPr lang="en-US" sz="2800" dirty="0" smtClean="0"/>
              <a:t>collect.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Stoppers of the bottle should be well fitted, covered with a piece of cloth.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bottle should be labeled which should contain the name, autopsy, number, date and place of autopsy.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sample of preservative used-100 ml of rectified spirit or 25 g of sodium chloride is separately kept in a bottle and sent as control.</a:t>
            </a:r>
          </a:p>
          <a:p>
            <a:r>
              <a:rPr lang="en-US" dirty="0"/>
              <a:t>In case of infants all the viscera can be sent in single bottle except urine &amp; blood.</a:t>
            </a:r>
          </a:p>
          <a:p>
            <a:r>
              <a:rPr lang="en-US" dirty="0"/>
              <a:t> Viscera should be preserved at 4 degree C, If not immediately forwarded to the chemical examiner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copy of the inquest report, P.M. report and authorization from magistrate are sent to the lab.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sealed viscera bottles is handed over to the police constable after taking a receipt.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Articles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Heart- strychnine, digitalis</a:t>
            </a:r>
          </a:p>
          <a:p>
            <a:r>
              <a:rPr lang="en-US" dirty="0" smtClean="0"/>
              <a:t>Brain &amp; spinal cord – alkaloids, </a:t>
            </a:r>
            <a:r>
              <a:rPr lang="en-US" dirty="0" err="1" smtClean="0"/>
              <a:t>O.P</a:t>
            </a:r>
            <a:r>
              <a:rPr lang="en-US" dirty="0" smtClean="0"/>
              <a:t>. compounds, </a:t>
            </a:r>
            <a:r>
              <a:rPr lang="en-US" dirty="0" err="1" smtClean="0"/>
              <a:t>opietes</a:t>
            </a:r>
            <a:r>
              <a:rPr lang="en-US" dirty="0" smtClean="0"/>
              <a:t>, CO, cyanides, strychnine, </a:t>
            </a:r>
            <a:r>
              <a:rPr lang="en-US" dirty="0" err="1" smtClean="0"/>
              <a:t>bariturates</a:t>
            </a:r>
            <a:r>
              <a:rPr lang="en-US" dirty="0" smtClean="0"/>
              <a:t>, </a:t>
            </a:r>
            <a:r>
              <a:rPr lang="en-US" dirty="0" err="1" smtClean="0"/>
              <a:t>anaesthetic</a:t>
            </a:r>
            <a:r>
              <a:rPr lang="en-US" dirty="0" smtClean="0"/>
              <a:t> &amp; volatile organic poisons </a:t>
            </a:r>
          </a:p>
          <a:p>
            <a:r>
              <a:rPr lang="en-US" dirty="0" err="1" smtClean="0"/>
              <a:t>C.S.F</a:t>
            </a:r>
            <a:r>
              <a:rPr lang="en-US" dirty="0" smtClean="0"/>
              <a:t>.– alcohol, sodium fluoride 10 mg/ml.</a:t>
            </a:r>
          </a:p>
          <a:p>
            <a:r>
              <a:rPr lang="en-US" dirty="0" smtClean="0"/>
              <a:t>Bile – narcotic drugs, cocaine, methadone, glutathione, barbiturates, </a:t>
            </a:r>
            <a:r>
              <a:rPr lang="en-US" dirty="0" err="1" smtClean="0"/>
              <a:t>tranquilisers</a:t>
            </a:r>
            <a:endParaRPr lang="en-US" dirty="0" smtClean="0"/>
          </a:p>
          <a:p>
            <a:r>
              <a:rPr lang="en-US" dirty="0" smtClean="0"/>
              <a:t>Spinal cord – strychnine</a:t>
            </a:r>
          </a:p>
          <a:p>
            <a:r>
              <a:rPr lang="en-US" dirty="0" err="1" smtClean="0"/>
              <a:t>Viterous</a:t>
            </a:r>
            <a:r>
              <a:rPr lang="en-US" dirty="0" smtClean="0"/>
              <a:t> </a:t>
            </a:r>
            <a:r>
              <a:rPr lang="en-US" dirty="0" err="1" smtClean="0"/>
              <a:t>humour</a:t>
            </a:r>
            <a:r>
              <a:rPr lang="en-US" dirty="0" smtClean="0"/>
              <a:t> – alcohol, chloroform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4999"/>
          </a:xfrm>
        </p:spPr>
        <p:txBody>
          <a:bodyPr/>
          <a:lstStyle/>
          <a:p>
            <a:pPr eaLnBrk="1" hangingPunct="1"/>
            <a:r>
              <a:rPr lang="en-US" dirty="0" smtClean="0"/>
              <a:t>Lungs – one lung in gaseous poisons, </a:t>
            </a:r>
            <a:r>
              <a:rPr lang="en-US" dirty="0" err="1" smtClean="0"/>
              <a:t>HCL</a:t>
            </a:r>
            <a:r>
              <a:rPr lang="en-US" dirty="0" smtClean="0"/>
              <a:t>, alcohol, chloroform; tie the trachea/main bronchi before.</a:t>
            </a:r>
            <a:endParaRPr lang="en-US" dirty="0"/>
          </a:p>
          <a:p>
            <a:pPr eaLnBrk="1" hangingPunct="1"/>
            <a:r>
              <a:rPr lang="en-US" dirty="0" smtClean="0"/>
              <a:t>Skin –in case of suspected hypodermic drug, poisons with cutaneous absorption, snakebite, corrosives, burns with inflammable materials, firearm injuries.</a:t>
            </a:r>
            <a:endParaRPr lang="en-US" dirty="0"/>
          </a:p>
          <a:p>
            <a:pPr eaLnBrk="1" hangingPunct="1"/>
            <a:r>
              <a:rPr lang="en-US" dirty="0" smtClean="0"/>
              <a:t>Bone – arsenic , antimony, thallium, radium, DNA, blood dyscrasias, Diatoms </a:t>
            </a:r>
            <a:r>
              <a:rPr lang="en-US" dirty="0"/>
              <a:t>in cases of </a:t>
            </a:r>
            <a:r>
              <a:rPr lang="en-US" dirty="0" smtClean="0"/>
              <a:t>drowning (</a:t>
            </a:r>
            <a:r>
              <a:rPr lang="en-US" dirty="0"/>
              <a:t>sternum/any intake long </a:t>
            </a:r>
            <a:r>
              <a:rPr lang="en-US" dirty="0" smtClean="0"/>
              <a:t>bone) </a:t>
            </a:r>
            <a:endParaRPr lang="en-US" dirty="0"/>
          </a:p>
          <a:p>
            <a:pPr eaLnBrk="1" hangingPunct="1"/>
            <a:r>
              <a:rPr lang="en-US" dirty="0" smtClean="0"/>
              <a:t>Hair – </a:t>
            </a:r>
            <a:r>
              <a:rPr lang="en-US" dirty="0"/>
              <a:t>chronic heavy metal poisoning</a:t>
            </a:r>
            <a:r>
              <a:rPr lang="en-US" dirty="0" smtClean="0"/>
              <a:t>, DNA, burns, corrosives</a:t>
            </a:r>
            <a:endParaRPr lang="en-US" dirty="0"/>
          </a:p>
          <a:p>
            <a:pPr eaLnBrk="1" hangingPunct="1"/>
            <a:r>
              <a:rPr lang="en-US" dirty="0" smtClean="0"/>
              <a:t>Nails – nail scrapings for foreign material/DNA, whole nails for chemical – chronic heavy metal poisoning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97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Uterus with appendages &amp; upper part of vagina– criminal abortion, sexual offences.</a:t>
            </a:r>
          </a:p>
          <a:p>
            <a:pPr eaLnBrk="1" hangingPunct="1"/>
            <a:r>
              <a:rPr lang="en-US" dirty="0"/>
              <a:t>Muscle – in all poisoning cases, </a:t>
            </a:r>
            <a:r>
              <a:rPr lang="en-US" dirty="0" smtClean="0"/>
              <a:t>DNA</a:t>
            </a:r>
          </a:p>
          <a:p>
            <a:pPr eaLnBrk="1" hangingPunct="1"/>
            <a:r>
              <a:rPr lang="en-US" dirty="0" smtClean="0"/>
              <a:t>Tooth – DNA</a:t>
            </a:r>
          </a:p>
          <a:p>
            <a:pPr eaLnBrk="1" hangingPunct="1"/>
            <a:r>
              <a:rPr lang="en-US" dirty="0" smtClean="0"/>
              <a:t>Any stained piece of cloth with a part of unstained cloth as control.</a:t>
            </a:r>
          </a:p>
          <a:p>
            <a:pPr eaLnBrk="1" hangingPunct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473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  <a:latin typeface="Algerian" pitchFamily="82" charset="0"/>
              </a:rPr>
              <a:t>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>
              <a:solidFill>
                <a:srgbClr val="FF0000"/>
              </a:solidFill>
              <a:latin typeface="Algerian" pitchFamily="8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  <a:latin typeface="Algerian" pitchFamily="82" charset="0"/>
              </a:rPr>
              <a:t>          </a:t>
            </a:r>
            <a:r>
              <a:rPr lang="en-US" sz="9600" smtClean="0">
                <a:solidFill>
                  <a:srgbClr val="FF0000"/>
                </a:solidFill>
                <a:latin typeface="Algerian" pitchFamily="82" charset="0"/>
              </a:rPr>
              <a:t>TH</a:t>
            </a:r>
            <a:r>
              <a:rPr lang="en-US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9600" smtClean="0">
                <a:solidFill>
                  <a:srgbClr val="FF0000"/>
                </a:solidFill>
                <a:latin typeface="Algerian" pitchFamily="82" charset="0"/>
              </a:rPr>
              <a:t>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CIRCUMSTANCES FOR PRESERVATION</a:t>
            </a:r>
            <a:endParaRPr lang="en-US" sz="4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94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 viscera &amp; body fluids are preserved for chemical analysis under the following circumstances: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arenR"/>
              <a:defRPr/>
            </a:pPr>
            <a:r>
              <a:rPr lang="en-US" dirty="0" smtClean="0"/>
              <a:t>When the investigating officer requests so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arenR"/>
              <a:defRPr/>
            </a:pPr>
            <a:r>
              <a:rPr lang="en-US" dirty="0" smtClean="0"/>
              <a:t>When the M.O. suspects the presence of poison by its smell or in some other evidences during autopsy.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arenR"/>
              <a:defRPr/>
            </a:pPr>
            <a:r>
              <a:rPr lang="en-US" dirty="0" smtClean="0"/>
              <a:t>When the cause of death could not find out after a full autopsy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arenR"/>
              <a:defRPr/>
            </a:pPr>
            <a:r>
              <a:rPr lang="en-US" dirty="0" smtClean="0"/>
              <a:t>In decomposed bodies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arenR"/>
              <a:defRPr/>
            </a:pPr>
            <a:r>
              <a:rPr lang="en-US" dirty="0" smtClean="0"/>
              <a:t>In alcoholics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lgerian" pitchFamily="82" charset="0"/>
              </a:rPr>
              <a:t>MATERIAL TO BE PRESERVED</a:t>
            </a:r>
            <a:endParaRPr lang="en-US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</a:rPr>
              <a:t>IF PATIENT IS ALIVE:</a:t>
            </a:r>
          </a:p>
          <a:p>
            <a:pPr marL="0" indent="0" eaLnBrk="1" hangingPunct="1">
              <a:buNone/>
            </a:pPr>
            <a:r>
              <a:rPr lang="en-US" dirty="0" smtClean="0"/>
              <a:t>1) Vomit                                 </a:t>
            </a:r>
          </a:p>
          <a:p>
            <a:pPr marL="0" indent="0" eaLnBrk="1" hangingPunct="1">
              <a:buNone/>
            </a:pPr>
            <a:r>
              <a:rPr lang="en-US" dirty="0" smtClean="0"/>
              <a:t>2) Stomach  washout           </a:t>
            </a:r>
          </a:p>
          <a:p>
            <a:pPr marL="0" indent="0" eaLnBrk="1" hangingPunct="1">
              <a:buNone/>
            </a:pPr>
            <a:r>
              <a:rPr lang="en-US" dirty="0" smtClean="0"/>
              <a:t>3) Urine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4) Stool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5) Blood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6) Hair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7) Nail scrapings, nail clippings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IN THE DEAD</a:t>
            </a:r>
            <a:endParaRPr lang="en-US" sz="4000" dirty="0" smtClean="0">
              <a:latin typeface="+mn-lt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1) Stomach                          whole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2) Stomach contents          300ml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3) Small intestine              100cm in adult, 200cm in child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4) Small intestine cont       100ml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5) Liver                        500 gm or 5 cm thick slice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6) Spleen                     ½ in adult , whole in child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7) Kidneys                   ½ of both in adult &amp; whole in child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8) Urine                       30 ml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9) Blood                       30 ml, preferably 100 ml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10) Vitreous                 as much as possible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The gall bladder &amp; bile should be routinely preserved. If the gall bladder was empty at post mortem , the gall bladder itself will show the presence of a large number of drugs including morphine, cocaine &amp; methadone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If septicemia is suspected &amp; the cause of it not obvious the spleen should be cultured. </a:t>
            </a:r>
          </a:p>
          <a:p>
            <a:pPr eaLnBrk="1" hangingPunct="1"/>
            <a:r>
              <a:rPr lang="en-US" dirty="0" smtClean="0"/>
              <a:t>It may reveal an unsuspected terminal infection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lgerian" pitchFamily="82" charset="0"/>
              </a:rPr>
              <a:t>COLLECTION &amp; PRESERVATION</a:t>
            </a:r>
            <a:endParaRPr lang="en-US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BLOOD : </a:t>
            </a:r>
            <a:r>
              <a:rPr lang="en-US" dirty="0" smtClean="0"/>
              <a:t>at least 30 ml collected in a bottle preferably from peripheral veins of neck, arm &amp; leg and also from subclavian vessels 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C.S.F. : </a:t>
            </a:r>
            <a:r>
              <a:rPr lang="en-US" dirty="0" smtClean="0"/>
              <a:t>from cisternal puncture , base of brain &amp; puncture of lateral ventricles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BONE : </a:t>
            </a:r>
            <a:r>
              <a:rPr lang="en-US" dirty="0" smtClean="0"/>
              <a:t>200 gm , conventionally from shaft of femur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BONE MARROW : </a:t>
            </a:r>
            <a:r>
              <a:rPr lang="en-US" dirty="0" smtClean="0"/>
              <a:t>from sternum , femur &amp; vertebrae 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MAGGOTS : </a:t>
            </a:r>
            <a:r>
              <a:rPr lang="en-US" dirty="0" smtClean="0"/>
              <a:t>they are used in forensic entomology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MUSCLES : </a:t>
            </a:r>
            <a:r>
              <a:rPr lang="en-US" dirty="0" smtClean="0"/>
              <a:t>especially thigh muscles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NAILS</a:t>
            </a:r>
            <a:r>
              <a:rPr lang="en-US" dirty="0" smtClean="0"/>
              <a:t> : removed from their nail bed , </a:t>
            </a:r>
          </a:p>
          <a:p>
            <a:pPr lvl="1" eaLnBrk="1" hangingPunct="1"/>
            <a:r>
              <a:rPr lang="en-US" dirty="0" smtClean="0"/>
              <a:t>nail scrapings in separate containers for each 	finger for foreign material</a:t>
            </a:r>
          </a:p>
          <a:p>
            <a:pPr lvl="1" eaLnBrk="1" hangingPunct="1"/>
            <a:r>
              <a:rPr lang="en-US" dirty="0" smtClean="0"/>
              <a:t>Whole Nails for chemical analysis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Hair</a:t>
            </a:r>
            <a:r>
              <a:rPr lang="en-US" dirty="0" smtClean="0"/>
              <a:t> : 20-30 hairs removed with a </a:t>
            </a:r>
            <a:r>
              <a:rPr lang="en-US" dirty="0" err="1" smtClean="0"/>
              <a:t>tweezer</a:t>
            </a:r>
            <a:r>
              <a:rPr lang="en-US" dirty="0"/>
              <a:t> </a:t>
            </a:r>
            <a:r>
              <a:rPr lang="en-US" dirty="0" smtClean="0"/>
              <a:t> to have 	roots intake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SKIN</a:t>
            </a:r>
            <a:r>
              <a:rPr lang="en-US" dirty="0" smtClean="0"/>
              <a:t> : </a:t>
            </a:r>
            <a:r>
              <a:rPr lang="en-US" dirty="0" err="1"/>
              <a:t>10cm</a:t>
            </a:r>
            <a:r>
              <a:rPr lang="en-US" dirty="0"/>
              <a:t> radical area including </a:t>
            </a:r>
            <a:r>
              <a:rPr lang="en-US" dirty="0" err="1"/>
              <a:t>subcu</a:t>
            </a:r>
            <a:r>
              <a:rPr lang="en-US" dirty="0"/>
              <a:t> fat &amp; muscles </a:t>
            </a:r>
            <a:r>
              <a:rPr lang="en-US" dirty="0" smtClean="0">
                <a:solidFill>
                  <a:srgbClr val="FF0000"/>
                </a:solidFill>
              </a:rPr>
              <a:t>URINE </a:t>
            </a:r>
            <a:r>
              <a:rPr lang="en-US" dirty="0" smtClean="0"/>
              <a:t>: 10-30 ml from supra-pubic puncture or </a:t>
            </a:r>
            <a:r>
              <a:rPr lang="en-US" dirty="0" err="1" smtClean="0"/>
              <a:t>U.B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sz="3200" dirty="0" smtClean="0">
                <a:solidFill>
                  <a:srgbClr val="FF0000"/>
                </a:solidFill>
              </a:rPr>
              <a:t>Muscle</a:t>
            </a:r>
            <a:r>
              <a:rPr lang="en-US" dirty="0" smtClean="0"/>
              <a:t> : 3 x 3 x </a:t>
            </a:r>
            <a:r>
              <a:rPr lang="en-US" dirty="0" err="1" smtClean="0"/>
              <a:t>3cms</a:t>
            </a:r>
            <a:r>
              <a:rPr lang="en-US" dirty="0" smtClean="0"/>
              <a:t> preferably thigh muscles</a:t>
            </a:r>
          </a:p>
          <a:p>
            <a:pPr eaLnBrk="1" hangingPunct="1"/>
            <a:r>
              <a:rPr lang="en-US" sz="3200" dirty="0" smtClean="0">
                <a:solidFill>
                  <a:srgbClr val="FF0000"/>
                </a:solidFill>
              </a:rPr>
              <a:t>Fat </a:t>
            </a:r>
            <a:r>
              <a:rPr lang="en-US" dirty="0" smtClean="0"/>
              <a:t>: </a:t>
            </a:r>
            <a:r>
              <a:rPr lang="en-US" dirty="0" err="1" smtClean="0"/>
              <a:t>10gms</a:t>
            </a:r>
            <a:r>
              <a:rPr lang="en-US" dirty="0" smtClean="0"/>
              <a:t> from abdominal wall fat or </a:t>
            </a:r>
            <a:r>
              <a:rPr lang="en-US" dirty="0" err="1" smtClean="0"/>
              <a:t>perinephric</a:t>
            </a:r>
            <a:r>
              <a:rPr lang="en-US" dirty="0" smtClean="0"/>
              <a:t> fat pad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Preservatives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Saturated sodium chloride solution.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Rectified spirit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a) alcohol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b) acetic acid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c) phenol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d) phosphorous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e) paraldehyde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10 mg/ml of sodium or potassium fluoride should be used for preserving blood.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Viscera sent for Chemical analysis in sterile glass bottles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65637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Bottle 1                   </a:t>
            </a:r>
            <a:r>
              <a:rPr lang="en-US" dirty="0"/>
              <a:t>Stomach (whole) &amp; Piece of small </a:t>
            </a:r>
          </a:p>
          <a:p>
            <a:pPr>
              <a:buNone/>
            </a:pPr>
            <a:r>
              <a:rPr lang="en-US" dirty="0"/>
              <a:t>                                 Intestine (30 cm.)with their </a:t>
            </a:r>
            <a:r>
              <a:rPr lang="en-US" dirty="0" smtClean="0"/>
              <a:t>contents</a:t>
            </a: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Bottle 2               </a:t>
            </a:r>
            <a:r>
              <a:rPr lang="en-US" dirty="0"/>
              <a:t>Piece of liver (500 gm.) and </a:t>
            </a:r>
          </a:p>
          <a:p>
            <a:pPr>
              <a:buNone/>
            </a:pPr>
            <a:r>
              <a:rPr lang="en-US" dirty="0"/>
              <a:t>                                  Kidneys (half of each)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Bottle 3	</a:t>
            </a:r>
            <a:r>
              <a:rPr lang="en-US" dirty="0"/>
              <a:t>Blood from peripheral vessel  (30-100 ml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Bottle 4	</a:t>
            </a:r>
            <a:r>
              <a:rPr lang="en-US" dirty="0"/>
              <a:t>Sample of preservative used(100 ml.)</a:t>
            </a:r>
          </a:p>
          <a:p>
            <a:pPr>
              <a:buNone/>
            </a:pPr>
            <a:r>
              <a:rPr lang="en-US" b="1" u="sng" dirty="0">
                <a:solidFill>
                  <a:srgbClr val="00B0F0"/>
                </a:solidFill>
              </a:rPr>
              <a:t>IF REQUIRED:</a:t>
            </a:r>
            <a:endParaRPr lang="en-US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Bottle 5        </a:t>
            </a:r>
            <a:r>
              <a:rPr lang="en-US" dirty="0" smtClean="0"/>
              <a:t>Urine </a:t>
            </a:r>
            <a:r>
              <a:rPr lang="en-US" dirty="0"/>
              <a:t>(100 ml</a:t>
            </a:r>
            <a:r>
              <a:rPr lang="en-US" dirty="0" smtClean="0"/>
              <a:t>.)</a:t>
            </a: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Bottle 6        </a:t>
            </a:r>
            <a:r>
              <a:rPr lang="en-US" dirty="0" smtClean="0"/>
              <a:t>Feces</a:t>
            </a:r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1221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</TotalTime>
  <Words>831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VISCERA PRESERVATION</vt:lpstr>
      <vt:lpstr>CIRCUMSTANCES FOR PRESERVATION</vt:lpstr>
      <vt:lpstr>MATERIAL TO BE PRESERVED</vt:lpstr>
      <vt:lpstr>IN THE DEAD</vt:lpstr>
      <vt:lpstr>Slide 5</vt:lpstr>
      <vt:lpstr>COLLECTION &amp; PRESERVATION</vt:lpstr>
      <vt:lpstr>Slide 7</vt:lpstr>
      <vt:lpstr>Preservatives</vt:lpstr>
      <vt:lpstr>Viscera sent for Chemical analysis in sterile glass bottles</vt:lpstr>
      <vt:lpstr>Instructions</vt:lpstr>
      <vt:lpstr>Slide 11</vt:lpstr>
      <vt:lpstr>Slide 12</vt:lpstr>
      <vt:lpstr>Articles</vt:lpstr>
      <vt:lpstr>Slide 14</vt:lpstr>
      <vt:lpstr>Slide 15</vt:lpstr>
      <vt:lpstr>Slide 16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PRESERVATION  OF VISCERA &amp; BODY  FLUIDS IN  CASE OF SUSPECTED POISONING</dc:title>
  <dc:creator>yogesh</dc:creator>
  <cp:lastModifiedBy>Acer</cp:lastModifiedBy>
  <cp:revision>31</cp:revision>
  <dcterms:created xsi:type="dcterms:W3CDTF">2009-05-15T15:46:07Z</dcterms:created>
  <dcterms:modified xsi:type="dcterms:W3CDTF">2020-08-13T06:28:48Z</dcterms:modified>
</cp:coreProperties>
</file>