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71" r:id="rId5"/>
    <p:sldId id="272" r:id="rId6"/>
    <p:sldId id="259" r:id="rId7"/>
    <p:sldId id="260" r:id="rId8"/>
    <p:sldId id="261" r:id="rId9"/>
    <p:sldId id="269" r:id="rId10"/>
    <p:sldId id="265" r:id="rId11"/>
    <p:sldId id="266" r:id="rId12"/>
    <p:sldId id="267" r:id="rId13"/>
    <p:sldId id="273" r:id="rId14"/>
    <p:sldId id="274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96FCA-9165-49BC-B02B-65AEDDE5330C}" type="datetimeFigureOut">
              <a:rPr lang="en-US" smtClean="0"/>
              <a:pPr/>
              <a:t>31/01/2018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D7F81-BBEB-4B1F-BEDA-474DFFD2E4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EA0DF6-CA12-4F8B-B66A-4A4A8CA6DD1F}" type="slidenum">
              <a:rPr lang="en-US" altLang="en-US"/>
              <a:pPr/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BF35-7058-43B0-8D57-99AE9D1CDDEB}" type="datetimeFigureOut">
              <a:rPr lang="en-US" smtClean="0"/>
              <a:pPr/>
              <a:t>31/01/2018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5BC8-E52E-45C3-BD8E-76FA9CC7C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BF35-7058-43B0-8D57-99AE9D1CDDEB}" type="datetimeFigureOut">
              <a:rPr lang="en-US" smtClean="0"/>
              <a:pPr/>
              <a:t>31/01/2018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5BC8-E52E-45C3-BD8E-76FA9CC7C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BF35-7058-43B0-8D57-99AE9D1CDDEB}" type="datetimeFigureOut">
              <a:rPr lang="en-US" smtClean="0"/>
              <a:pPr/>
              <a:t>31/01/2018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5BC8-E52E-45C3-BD8E-76FA9CC7C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ED2CC-547B-46FC-89AF-5AE3D0C6F5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BF35-7058-43B0-8D57-99AE9D1CDDEB}" type="datetimeFigureOut">
              <a:rPr lang="en-US" smtClean="0"/>
              <a:pPr/>
              <a:t>31/01/2018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5BC8-E52E-45C3-BD8E-76FA9CC7C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BF35-7058-43B0-8D57-99AE9D1CDDEB}" type="datetimeFigureOut">
              <a:rPr lang="en-US" smtClean="0"/>
              <a:pPr/>
              <a:t>31/01/2018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5BC8-E52E-45C3-BD8E-76FA9CC7C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BF35-7058-43B0-8D57-99AE9D1CDDEB}" type="datetimeFigureOut">
              <a:rPr lang="en-US" smtClean="0"/>
              <a:pPr/>
              <a:t>31/01/2018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5BC8-E52E-45C3-BD8E-76FA9CC7C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BF35-7058-43B0-8D57-99AE9D1CDDEB}" type="datetimeFigureOut">
              <a:rPr lang="en-US" smtClean="0"/>
              <a:pPr/>
              <a:t>31/01/2018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5BC8-E52E-45C3-BD8E-76FA9CC7C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BF35-7058-43B0-8D57-99AE9D1CDDEB}" type="datetimeFigureOut">
              <a:rPr lang="en-US" smtClean="0"/>
              <a:pPr/>
              <a:t>31/01/2018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5BC8-E52E-45C3-BD8E-76FA9CC7C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BF35-7058-43B0-8D57-99AE9D1CDDEB}" type="datetimeFigureOut">
              <a:rPr lang="en-US" smtClean="0"/>
              <a:pPr/>
              <a:t>31/01/2018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5BC8-E52E-45C3-BD8E-76FA9CC7C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BF35-7058-43B0-8D57-99AE9D1CDDEB}" type="datetimeFigureOut">
              <a:rPr lang="en-US" smtClean="0"/>
              <a:pPr/>
              <a:t>31/01/2018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5BC8-E52E-45C3-BD8E-76FA9CC7C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BF35-7058-43B0-8D57-99AE9D1CDDEB}" type="datetimeFigureOut">
              <a:rPr lang="en-US" smtClean="0"/>
              <a:pPr/>
              <a:t>31/01/2018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5BC8-E52E-45C3-BD8E-76FA9CC7C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5BF35-7058-43B0-8D57-99AE9D1CDDEB}" type="datetimeFigureOut">
              <a:rPr lang="en-US" smtClean="0"/>
              <a:pPr/>
              <a:t>31/01/2018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35BC8-E52E-45C3-BD8E-76FA9CC7C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PERTHE’S DISEASE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</a:t>
            </a:r>
            <a:r>
              <a:rPr lang="en-US" dirty="0" err="1" smtClean="0"/>
              <a:t>Purvi</a:t>
            </a:r>
            <a:r>
              <a:rPr lang="en-US" dirty="0" smtClean="0"/>
              <a:t> Patel</a:t>
            </a:r>
          </a:p>
          <a:p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0"/>
            <a:ext cx="2133600" cy="2133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Physiotherapy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Measures to control pain, inflammation and muscle spasm</a:t>
            </a:r>
          </a:p>
          <a:p>
            <a:pPr>
              <a:buNone/>
            </a:pPr>
            <a:r>
              <a:rPr lang="en-US" dirty="0" err="1" smtClean="0"/>
              <a:t>Cryotherapy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Thermotherapy </a:t>
            </a:r>
          </a:p>
          <a:p>
            <a:r>
              <a:rPr lang="en-US" dirty="0" smtClean="0"/>
              <a:t>Measures to strengthen the muscles</a:t>
            </a:r>
          </a:p>
          <a:p>
            <a:pPr>
              <a:buNone/>
            </a:pPr>
            <a:r>
              <a:rPr lang="en-US" dirty="0" smtClean="0"/>
              <a:t>Isometrics to </a:t>
            </a:r>
            <a:r>
              <a:rPr lang="en-US" dirty="0" err="1" smtClean="0"/>
              <a:t>gluteal</a:t>
            </a:r>
            <a:r>
              <a:rPr lang="en-US" dirty="0" smtClean="0"/>
              <a:t>, quadriceps, hamstring</a:t>
            </a:r>
          </a:p>
          <a:p>
            <a:pPr>
              <a:buNone/>
            </a:pPr>
            <a:r>
              <a:rPr lang="en-US" dirty="0" smtClean="0"/>
              <a:t>Active, active assisted, resistive exercise to all L.L. muscles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Measures to improve movements</a:t>
            </a:r>
          </a:p>
          <a:p>
            <a:pPr>
              <a:buNone/>
            </a:pPr>
            <a:r>
              <a:rPr lang="en-US" dirty="0" smtClean="0"/>
              <a:t>Passive ROM exercises to hip joint</a:t>
            </a:r>
          </a:p>
          <a:p>
            <a:pPr>
              <a:buNone/>
            </a:pPr>
            <a:r>
              <a:rPr lang="en-US" dirty="0" smtClean="0"/>
              <a:t>Active assisted and active ROM exercise to all joints</a:t>
            </a:r>
          </a:p>
          <a:p>
            <a:r>
              <a:rPr lang="en-US" dirty="0" smtClean="0"/>
              <a:t>Measures to prevent contractures</a:t>
            </a:r>
          </a:p>
          <a:p>
            <a:pPr>
              <a:buNone/>
            </a:pPr>
            <a:r>
              <a:rPr lang="en-US" dirty="0" smtClean="0"/>
              <a:t>Repeated prone lying position</a:t>
            </a:r>
          </a:p>
          <a:p>
            <a:pPr>
              <a:buNone/>
            </a:pPr>
            <a:r>
              <a:rPr lang="en-US" dirty="0" smtClean="0"/>
              <a:t>Repeated slow passive stretching</a:t>
            </a:r>
          </a:p>
          <a:p>
            <a:r>
              <a:rPr lang="en-US" dirty="0" smtClean="0"/>
              <a:t>Measures for ambulation</a:t>
            </a:r>
          </a:p>
          <a:p>
            <a:pPr>
              <a:buNone/>
            </a:pPr>
            <a:r>
              <a:rPr lang="en-US" dirty="0" smtClean="0"/>
              <a:t>Non-weight bearing standing and walking initially in parallel bar. Later with walker and </a:t>
            </a:r>
            <a:r>
              <a:rPr lang="en-US" dirty="0" err="1" smtClean="0"/>
              <a:t>axillary</a:t>
            </a:r>
            <a:r>
              <a:rPr lang="en-US" dirty="0" smtClean="0"/>
              <a:t> crutches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Walking by bearing weight</a:t>
            </a:r>
          </a:p>
          <a:p>
            <a:pPr>
              <a:buNone/>
            </a:pPr>
            <a:r>
              <a:rPr lang="en-US" dirty="0" smtClean="0"/>
              <a:t>Initially with designed brace and splints.</a:t>
            </a:r>
          </a:p>
          <a:p>
            <a:pPr>
              <a:buNone/>
            </a:pPr>
            <a:r>
              <a:rPr lang="en-US" dirty="0" smtClean="0"/>
              <a:t>Scottish -Rite brace</a:t>
            </a:r>
          </a:p>
          <a:p>
            <a:pPr>
              <a:buNone/>
            </a:pPr>
            <a:r>
              <a:rPr lang="en-US" dirty="0" err="1" smtClean="0"/>
              <a:t>Petric</a:t>
            </a:r>
            <a:r>
              <a:rPr lang="en-US" dirty="0" smtClean="0"/>
              <a:t> cast</a:t>
            </a:r>
          </a:p>
          <a:p>
            <a:pPr>
              <a:buNone/>
            </a:pPr>
            <a:r>
              <a:rPr lang="en-US" dirty="0" smtClean="0"/>
              <a:t>Maintains position of flexion, abduction and internal rotation</a:t>
            </a:r>
          </a:p>
          <a:p>
            <a:pPr>
              <a:buNone/>
            </a:pPr>
            <a:r>
              <a:rPr lang="en-US" dirty="0" smtClean="0"/>
              <a:t>After removal of brace/splint, gait training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Petrie 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NISARG\Documents\ABHYAS\Misc IMAGES\LCPD\150420101297.jpg"/>
          <p:cNvPicPr>
            <a:picLocks noChangeAspect="1" noChangeArrowheads="1"/>
          </p:cNvPicPr>
          <p:nvPr/>
        </p:nvPicPr>
        <p:blipFill>
          <a:blip r:embed="rId2" cstate="print"/>
          <a:srcRect l="6029" t="15372" r="7153" b="22243"/>
          <a:stretch>
            <a:fillRect/>
          </a:stretch>
        </p:blipFill>
        <p:spPr bwMode="auto">
          <a:xfrm>
            <a:off x="1981200" y="2133600"/>
            <a:ext cx="4100513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Treatment (Orthosis)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smtClean="0"/>
              <a:t>Atlanta Scotish Rite Brace</a:t>
            </a:r>
          </a:p>
        </p:txBody>
      </p:sp>
      <p:pic>
        <p:nvPicPr>
          <p:cNvPr id="137220" name="Picture 5" descr="scotish rite brace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816100"/>
            <a:ext cx="4038600" cy="4098925"/>
          </a:xfrm>
        </p:spPr>
      </p:pic>
      <p:pic>
        <p:nvPicPr>
          <p:cNvPr id="137221" name="Picture 6" descr="scan00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2493963"/>
            <a:ext cx="2403475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OPERATIVE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Post operative routine care</a:t>
            </a:r>
          </a:p>
          <a:p>
            <a:r>
              <a:rPr lang="en-US" dirty="0" smtClean="0"/>
              <a:t>Weight bearing delayed </a:t>
            </a:r>
            <a:r>
              <a:rPr lang="en-US" dirty="0" err="1" smtClean="0"/>
              <a:t>atleast</a:t>
            </a:r>
            <a:r>
              <a:rPr lang="en-US" dirty="0" smtClean="0"/>
              <a:t> 6 weeks</a:t>
            </a:r>
          </a:p>
          <a:p>
            <a:r>
              <a:rPr lang="en-US" dirty="0" smtClean="0"/>
              <a:t>Maintain the pre -operative range of movement and muscle strength</a:t>
            </a:r>
          </a:p>
          <a:p>
            <a:r>
              <a:rPr lang="en-US" dirty="0" smtClean="0"/>
              <a:t>Once the plaster is removed vigorous physiotherapy is required to regain hip and knee joint range prior to weight bearing </a:t>
            </a:r>
          </a:p>
          <a:p>
            <a:r>
              <a:rPr lang="en-US" dirty="0" smtClean="0"/>
              <a:t>CPM after removal of cast</a:t>
            </a:r>
          </a:p>
          <a:p>
            <a:r>
              <a:rPr lang="en-US" dirty="0" smtClean="0"/>
              <a:t>Gait training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Legg-calve-</a:t>
            </a:r>
            <a:r>
              <a:rPr lang="en-US" dirty="0" err="1" smtClean="0"/>
              <a:t>perthes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 smtClean="0"/>
              <a:t>is a transient </a:t>
            </a:r>
            <a:r>
              <a:rPr lang="en-US" dirty="0" smtClean="0"/>
              <a:t>ischemic </a:t>
            </a:r>
            <a:r>
              <a:rPr lang="en-US" dirty="0" smtClean="0"/>
              <a:t>necrosis of the capital femoral epiphysis.</a:t>
            </a:r>
          </a:p>
          <a:p>
            <a:r>
              <a:rPr lang="en-US" dirty="0" smtClean="0"/>
              <a:t>Occurs in children between age of 2 to 12 yrs, mainly between 4 to 8 yrs </a:t>
            </a:r>
          </a:p>
          <a:p>
            <a:r>
              <a:rPr lang="en-US" dirty="0" smtClean="0"/>
              <a:t>Boys &gt; Girls, 4 times</a:t>
            </a:r>
          </a:p>
          <a:p>
            <a:r>
              <a:rPr lang="en-US" dirty="0" smtClean="0"/>
              <a:t>Etiology unknown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Recurrent episodes of ischemia</a:t>
            </a:r>
          </a:p>
          <a:p>
            <a:r>
              <a:rPr lang="en-US" dirty="0" smtClean="0"/>
              <a:t>Disease progresses in 3-ill stages:</a:t>
            </a:r>
          </a:p>
          <a:p>
            <a:pPr>
              <a:buNone/>
            </a:pPr>
            <a:r>
              <a:rPr lang="en-US" dirty="0" smtClean="0"/>
              <a:t>      1.Stage of </a:t>
            </a:r>
            <a:r>
              <a:rPr lang="en-US" dirty="0" err="1" smtClean="0"/>
              <a:t>synovitis</a:t>
            </a:r>
            <a:endParaRPr lang="en-US" dirty="0"/>
          </a:p>
          <a:p>
            <a:pPr>
              <a:buNone/>
            </a:pPr>
            <a:r>
              <a:rPr lang="en-US" dirty="0" smtClean="0"/>
              <a:t>      2.Stage of </a:t>
            </a:r>
            <a:r>
              <a:rPr lang="en-US" dirty="0" err="1" smtClean="0"/>
              <a:t>trabecular</a:t>
            </a:r>
            <a:r>
              <a:rPr lang="en-US" dirty="0" smtClean="0"/>
              <a:t> necrosis</a:t>
            </a:r>
          </a:p>
          <a:p>
            <a:pPr>
              <a:buNone/>
            </a:pPr>
            <a:r>
              <a:rPr lang="en-US" dirty="0" smtClean="0"/>
              <a:t>      3. Stage of healing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Avascular necrosis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Temporary cessation of growth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dirty="0" smtClean="0"/>
              <a:t>    Of </a:t>
            </a:r>
            <a:r>
              <a:rPr lang="en-US" dirty="0"/>
              <a:t>epiphysis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dirty="0" smtClean="0"/>
              <a:t>                                                                                            </a:t>
            </a:r>
            <a:endParaRPr lang="en-US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Revascularization </a:t>
            </a:r>
            <a:r>
              <a:rPr lang="en-US" dirty="0"/>
              <a:t>from periphery        </a:t>
            </a:r>
            <a:r>
              <a:rPr lang="en-US" dirty="0" smtClean="0"/>
              <a:t>             </a:t>
            </a:r>
            <a:endParaRPr lang="en-US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Resumption of ossification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IN" dirty="0"/>
          </a:p>
        </p:txBody>
      </p:sp>
      <p:sp>
        <p:nvSpPr>
          <p:cNvPr id="54275" name="AutoShape 5"/>
          <p:cNvSpPr>
            <a:spLocks noChangeArrowheads="1"/>
          </p:cNvSpPr>
          <p:nvPr/>
        </p:nvSpPr>
        <p:spPr bwMode="auto">
          <a:xfrm>
            <a:off x="1905000" y="23622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Tahoma" pitchFamily="32" charset="0"/>
            </a:endParaRPr>
          </a:p>
        </p:txBody>
      </p:sp>
      <p:sp>
        <p:nvSpPr>
          <p:cNvPr id="54276" name="AutoShape 5"/>
          <p:cNvSpPr>
            <a:spLocks noChangeArrowheads="1"/>
          </p:cNvSpPr>
          <p:nvPr/>
        </p:nvSpPr>
        <p:spPr bwMode="auto">
          <a:xfrm>
            <a:off x="1905000" y="38862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Tahoma" pitchFamily="32" charset="0"/>
            </a:endParaRPr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1905000" y="50292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Tahoma" pitchFamily="32" charset="0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5181600" y="1825625"/>
            <a:ext cx="685800" cy="34321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6248400" y="3271838"/>
            <a:ext cx="15240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Potential              Perthes</a:t>
            </a:r>
          </a:p>
          <a:p>
            <a:pPr>
              <a:defRPr/>
            </a:pPr>
            <a:endParaRPr lang="en-IN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788" y="1072273"/>
            <a:ext cx="4341812" cy="5033963"/>
          </a:xfrm>
        </p:spPr>
        <p:txBody>
          <a:bodyPr>
            <a:noAutofit/>
          </a:bodyPr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Pathological fracture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sz="2800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Resorption of underlying bone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sz="2800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Replacement by </a:t>
            </a:r>
            <a:r>
              <a:rPr lang="en-US" sz="2800" dirty="0" smtClean="0"/>
              <a:t>biologically Plastic bone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sz="2800" dirty="0" smtClean="0"/>
              <a:t>                                     </a:t>
            </a:r>
            <a:endParaRPr lang="en-US" sz="2800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Subluxation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sz="2800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Deformity</a:t>
            </a:r>
            <a:endParaRPr lang="en-US" sz="2800" dirty="0"/>
          </a:p>
        </p:txBody>
      </p:sp>
      <p:sp>
        <p:nvSpPr>
          <p:cNvPr id="4" name="Right Brace 3"/>
          <p:cNvSpPr/>
          <p:nvPr/>
        </p:nvSpPr>
        <p:spPr>
          <a:xfrm>
            <a:off x="5181600" y="1143000"/>
            <a:ext cx="1371600" cy="495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6934200" y="3200400"/>
            <a:ext cx="16002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+mn-lt"/>
              </a:rPr>
              <a:t>True                                     Perthes</a:t>
            </a:r>
            <a:endParaRPr lang="en-IN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Limp may or may not be associated with pain in the groin and inner thigh.</a:t>
            </a:r>
          </a:p>
          <a:p>
            <a:r>
              <a:rPr lang="en-US" dirty="0" smtClean="0"/>
              <a:t>Pain may be referred to the distal thigh and knee</a:t>
            </a:r>
          </a:p>
          <a:p>
            <a:r>
              <a:rPr lang="en-US" dirty="0" smtClean="0"/>
              <a:t>Muscle spasm</a:t>
            </a:r>
          </a:p>
          <a:p>
            <a:r>
              <a:rPr lang="en-US" dirty="0" smtClean="0"/>
              <a:t>Shorten or deformed limb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Self limiting condition</a:t>
            </a:r>
          </a:p>
          <a:p>
            <a:r>
              <a:rPr lang="en-US" dirty="0" smtClean="0"/>
              <a:t>Prognosis depends on :</a:t>
            </a:r>
          </a:p>
          <a:p>
            <a:pPr>
              <a:buNone/>
            </a:pPr>
            <a:r>
              <a:rPr lang="en-US" dirty="0" smtClean="0"/>
              <a:t>1.Age of onset</a:t>
            </a:r>
          </a:p>
          <a:p>
            <a:pPr>
              <a:buNone/>
            </a:pPr>
            <a:r>
              <a:rPr lang="en-US" dirty="0" smtClean="0"/>
              <a:t>2.The amount of femoral head involved</a:t>
            </a:r>
          </a:p>
          <a:p>
            <a:r>
              <a:rPr lang="en-US" dirty="0"/>
              <a:t> T</a:t>
            </a:r>
            <a:r>
              <a:rPr lang="en-US" dirty="0" smtClean="0"/>
              <a:t>o minimize the deformity during active stage of disease    </a:t>
            </a:r>
          </a:p>
          <a:p>
            <a:r>
              <a:rPr lang="en-US" dirty="0" smtClean="0"/>
              <a:t>Plaster, splint, containment </a:t>
            </a:r>
            <a:r>
              <a:rPr lang="en-US" dirty="0" err="1" smtClean="0"/>
              <a:t>osteotomy</a:t>
            </a:r>
            <a:endParaRPr lang="en-US" dirty="0" smtClean="0"/>
          </a:p>
          <a:p>
            <a:r>
              <a:rPr lang="en-US" dirty="0" smtClean="0"/>
              <a:t>Rest with or without traction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Proximal femoral </a:t>
            </a:r>
            <a:r>
              <a:rPr lang="en-US" dirty="0" err="1" smtClean="0"/>
              <a:t>varus</a:t>
            </a:r>
            <a:r>
              <a:rPr lang="en-US" dirty="0" smtClean="0"/>
              <a:t> </a:t>
            </a:r>
            <a:r>
              <a:rPr lang="en-US" dirty="0" err="1" smtClean="0"/>
              <a:t>derotation</a:t>
            </a:r>
            <a:r>
              <a:rPr lang="en-US" dirty="0" smtClean="0"/>
              <a:t> </a:t>
            </a:r>
            <a:r>
              <a:rPr lang="en-US" dirty="0" err="1" smtClean="0"/>
              <a:t>osteotomy</a:t>
            </a:r>
            <a:endParaRPr lang="en-US" dirty="0" smtClean="0"/>
          </a:p>
          <a:p>
            <a:r>
              <a:rPr lang="en-US" dirty="0" smtClean="0"/>
              <a:t>Salter pelvic </a:t>
            </a:r>
            <a:r>
              <a:rPr lang="en-US" dirty="0" err="1" smtClean="0"/>
              <a:t>osteotomy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219200" y="228600"/>
            <a:ext cx="6323013" cy="6627813"/>
            <a:chOff x="768" y="144"/>
            <a:chExt cx="3983" cy="4175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8" y="144"/>
              <a:ext cx="3983" cy="41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768" y="144"/>
              <a:ext cx="3983" cy="41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368</Words>
  <Application>Microsoft Office PowerPoint</Application>
  <PresentationFormat>On-screen Show (4:3)</PresentationFormat>
  <Paragraphs>80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PERTHE’S DISEASE</vt:lpstr>
      <vt:lpstr>Slide 2</vt:lpstr>
      <vt:lpstr>PATHOLOGY</vt:lpstr>
      <vt:lpstr>Slide 4</vt:lpstr>
      <vt:lpstr>Slide 5</vt:lpstr>
      <vt:lpstr>CLINICAL PRESENTATION</vt:lpstr>
      <vt:lpstr>TREATMENT</vt:lpstr>
      <vt:lpstr>SURGICAL TREATMENT</vt:lpstr>
      <vt:lpstr>Slide 9</vt:lpstr>
      <vt:lpstr>Physiotherapy management</vt:lpstr>
      <vt:lpstr>Slide 11</vt:lpstr>
      <vt:lpstr>Slide 12</vt:lpstr>
      <vt:lpstr>Petrie cast</vt:lpstr>
      <vt:lpstr>Treatment (Orthosis)</vt:lpstr>
      <vt:lpstr>POST OPERATIVE TREATMENT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PERTHES DISEASE</dc:title>
  <dc:creator>Corporate Edition</dc:creator>
  <cp:lastModifiedBy>Corporate Edition</cp:lastModifiedBy>
  <cp:revision>18</cp:revision>
  <dcterms:created xsi:type="dcterms:W3CDTF">2017-02-07T10:59:21Z</dcterms:created>
  <dcterms:modified xsi:type="dcterms:W3CDTF">2018-01-31T09:32:17Z</dcterms:modified>
</cp:coreProperties>
</file>