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1" r:id="rId2"/>
    <p:sldId id="298" r:id="rId3"/>
    <p:sldId id="300" r:id="rId4"/>
    <p:sldId id="257" r:id="rId5"/>
    <p:sldId id="259" r:id="rId6"/>
    <p:sldId id="262" r:id="rId7"/>
    <p:sldId id="267" r:id="rId8"/>
    <p:sldId id="299" r:id="rId9"/>
    <p:sldId id="268" r:id="rId10"/>
    <p:sldId id="261" r:id="rId11"/>
    <p:sldId id="263" r:id="rId12"/>
    <p:sldId id="296" r:id="rId13"/>
    <p:sldId id="269" r:id="rId14"/>
    <p:sldId id="264" r:id="rId15"/>
    <p:sldId id="265" r:id="rId16"/>
    <p:sldId id="271" r:id="rId17"/>
    <p:sldId id="272" r:id="rId18"/>
    <p:sldId id="266" r:id="rId19"/>
    <p:sldId id="270" r:id="rId20"/>
    <p:sldId id="273" r:id="rId21"/>
    <p:sldId id="274" r:id="rId22"/>
    <p:sldId id="276" r:id="rId23"/>
    <p:sldId id="275" r:id="rId24"/>
    <p:sldId id="29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E0F603E-3207-4B61-8861-8D5CEA07888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0F603E-3207-4B61-8861-8D5CEA07888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0F603E-3207-4B61-8861-8D5CEA07888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0F603E-3207-4B61-8861-8D5CEA0788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27429E5-F4C8-430A-8D6F-9395C2E61C91}" type="datetimeFigureOut">
              <a:rPr lang="en-US" smtClean="0"/>
              <a:pPr/>
              <a:t>8/12/2020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0F603E-3207-4B61-8861-8D5CEA07888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27429E5-F4C8-430A-8D6F-9395C2E61C91}" type="datetimeFigureOut">
              <a:rPr lang="en-US" smtClean="0"/>
              <a:pPr/>
              <a:t>8/12/2020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0F603E-3207-4B61-8861-8D5CEA07888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cbi.nlm.nih.gov/pubmed/?term=Kahraman%20Y%5bAuthor%5d&amp;cauthor=true&amp;cauthor_uid=1821575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Lateral </a:t>
            </a:r>
            <a:r>
              <a:rPr lang="en-US" dirty="0" err="1"/>
              <a:t>epicondylitis</a:t>
            </a:r>
            <a:r>
              <a:rPr lang="en-US" dirty="0"/>
              <a:t> </a:t>
            </a: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pPr marL="82296" indent="0">
              <a:buNone/>
            </a:pPr>
            <a:r>
              <a:rPr lang="en-US" dirty="0" smtClean="0"/>
              <a:t>                                Dr. </a:t>
            </a:r>
            <a:r>
              <a:rPr lang="en-US" dirty="0" err="1" smtClean="0"/>
              <a:t>Maitri</a:t>
            </a:r>
            <a:r>
              <a:rPr lang="en-US" dirty="0" smtClean="0"/>
              <a:t> </a:t>
            </a:r>
            <a:r>
              <a:rPr lang="en-US" dirty="0" err="1" smtClean="0"/>
              <a:t>shukla</a:t>
            </a:r>
            <a:endParaRPr lang="en-US" dirty="0"/>
          </a:p>
        </p:txBody>
      </p:sp>
    </p:spTree>
    <p:extLst>
      <p:ext uri="{BB962C8B-B14F-4D97-AF65-F5344CB8AC3E}">
        <p14:creationId xmlns:p14="http://schemas.microsoft.com/office/powerpoint/2010/main" val="2535499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Common Functional Limitations/Disabilities</a:t>
            </a:r>
          </a:p>
          <a:p>
            <a:r>
              <a:rPr lang="en-US" dirty="0"/>
              <a:t>Inability to participate in provoking activities, such </a:t>
            </a:r>
            <a:r>
              <a:rPr lang="en-US" dirty="0" smtClean="0"/>
              <a:t>as racket </a:t>
            </a:r>
            <a:r>
              <a:rPr lang="en-US" dirty="0"/>
              <a:t>sports, </a:t>
            </a:r>
            <a:r>
              <a:rPr lang="en-US" dirty="0" smtClean="0"/>
              <a:t>throwing</a:t>
            </a:r>
            <a:endParaRPr lang="en-US" dirty="0"/>
          </a:p>
          <a:p>
            <a:r>
              <a:rPr lang="en-US" dirty="0"/>
              <a:t>Difficulty with repetitive forearm/wrist tasks, such </a:t>
            </a:r>
            <a:r>
              <a:rPr lang="en-US" dirty="0" smtClean="0"/>
              <a:t>as sorting </a:t>
            </a:r>
            <a:r>
              <a:rPr lang="en-US" dirty="0"/>
              <a:t>or assembling small parts, typing on a </a:t>
            </a:r>
            <a:r>
              <a:rPr lang="en-US" dirty="0" smtClean="0"/>
              <a:t>keyboard or </a:t>
            </a:r>
            <a:r>
              <a:rPr lang="en-US" dirty="0"/>
              <a:t>using a mouse, gripping activities, using a </a:t>
            </a:r>
            <a:r>
              <a:rPr lang="en-US" dirty="0" smtClean="0"/>
              <a:t>hammer, turning </a:t>
            </a:r>
            <a:r>
              <a:rPr lang="en-US" dirty="0"/>
              <a:t>a screwdriver, shuffling papers, or playing </a:t>
            </a:r>
            <a:r>
              <a:rPr lang="en-US" dirty="0" smtClean="0"/>
              <a:t>a percussion instrument.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err="1"/>
              <a:t>Nonoperative</a:t>
            </a:r>
            <a:r>
              <a:rPr lang="en-US" b="1" dirty="0"/>
              <a:t> Management </a:t>
            </a:r>
          </a:p>
          <a:p>
            <a:pPr>
              <a:buNone/>
            </a:pPr>
            <a:r>
              <a:rPr lang="en-US" dirty="0" smtClean="0"/>
              <a:t>Protection </a:t>
            </a:r>
            <a:r>
              <a:rPr lang="en-US" dirty="0"/>
              <a:t>Phase</a:t>
            </a:r>
          </a:p>
          <a:p>
            <a:r>
              <a:rPr lang="en-US" dirty="0" smtClean="0"/>
              <a:t>To Decrease </a:t>
            </a:r>
            <a:r>
              <a:rPr lang="en-US" dirty="0"/>
              <a:t>Pain, Edema, or Spasm</a:t>
            </a:r>
          </a:p>
          <a:p>
            <a:pPr algn="just"/>
            <a:r>
              <a:rPr lang="en-US" dirty="0" smtClean="0"/>
              <a:t>Immobilization. Rest the muscles by immobilizing the wrist in a splint , where the elbow and fingers are free to move.</a:t>
            </a:r>
          </a:p>
          <a:p>
            <a:r>
              <a:rPr lang="en-US" dirty="0" smtClean="0"/>
              <a:t>Tennis elbow splint is given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Tennis elbow </a:t>
            </a:r>
            <a:r>
              <a:rPr lang="en-US" smtClean="0"/>
              <a:t>splint </a:t>
            </a:r>
            <a:endParaRPr lang="en-US"/>
          </a:p>
        </p:txBody>
      </p:sp>
      <p:pic>
        <p:nvPicPr>
          <p:cNvPr id="1026" name="Picture 2"/>
          <p:cNvPicPr>
            <a:picLocks noGrp="1" noChangeAspect="1" noChangeArrowheads="1"/>
          </p:cNvPicPr>
          <p:nvPr>
            <p:ph idx="1"/>
          </p:nvPr>
        </p:nvPicPr>
        <p:blipFill>
          <a:blip r:embed="rId2" cstate="print"/>
          <a:stretch>
            <a:fillRect/>
          </a:stretch>
        </p:blipFill>
        <p:spPr bwMode="auto">
          <a:xfrm>
            <a:off x="2784475" y="1447800"/>
            <a:ext cx="48006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i="1" dirty="0" smtClean="0"/>
              <a:t>Avoid provoking activities. </a:t>
            </a:r>
          </a:p>
          <a:p>
            <a:r>
              <a:rPr lang="en-US" i="1" dirty="0" err="1" smtClean="0"/>
              <a:t>Cryotherapy</a:t>
            </a:r>
            <a:r>
              <a:rPr lang="en-US" i="1" dirty="0" smtClean="0"/>
              <a:t>. Use ice to help control edema and </a:t>
            </a:r>
            <a:r>
              <a:rPr lang="en-US" dirty="0" smtClean="0"/>
              <a:t>swelling.</a:t>
            </a:r>
          </a:p>
          <a:p>
            <a:r>
              <a:rPr lang="en-US" dirty="0" smtClean="0"/>
              <a:t>Ultrasound </a:t>
            </a:r>
          </a:p>
          <a:p>
            <a:r>
              <a:rPr lang="en-US" i="1" dirty="0"/>
              <a:t>Cross-fiber (friction) massage</a:t>
            </a:r>
            <a:r>
              <a:rPr lang="en-US" i="1" dirty="0" smtClean="0"/>
              <a:t>.</a:t>
            </a:r>
          </a:p>
          <a:p>
            <a:r>
              <a:rPr lang="en-US" i="1" dirty="0" smtClean="0"/>
              <a:t> </a:t>
            </a:r>
            <a:r>
              <a:rPr lang="en-US" i="1" dirty="0"/>
              <a:t>Palpate to localize </a:t>
            </a:r>
            <a:r>
              <a:rPr lang="en-US" i="1" dirty="0" smtClean="0"/>
              <a:t>the </a:t>
            </a:r>
            <a:r>
              <a:rPr lang="en-US" dirty="0" smtClean="0"/>
              <a:t>scar</a:t>
            </a:r>
            <a:r>
              <a:rPr lang="en-US" dirty="0"/>
              <a:t>, then apply pressure and cross-fiber massage.</a:t>
            </a:r>
          </a:p>
          <a:p>
            <a:r>
              <a:rPr lang="en-US" dirty="0"/>
              <a:t>Increase the intensity of massage as the </a:t>
            </a:r>
            <a:r>
              <a:rPr lang="en-US" dirty="0" smtClean="0"/>
              <a:t>inflammation decreases</a:t>
            </a:r>
            <a:r>
              <a:rPr lang="en-US" dirty="0"/>
              <a:t>.</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92500" lnSpcReduction="20000"/>
          </a:bodyPr>
          <a:lstStyle/>
          <a:p>
            <a:r>
              <a:rPr lang="en-US" b="1" dirty="0"/>
              <a:t>Develop Soft Tissue and Joint Mobility</a:t>
            </a:r>
          </a:p>
          <a:p>
            <a:r>
              <a:rPr lang="en-US" b="1" i="1" dirty="0"/>
              <a:t>Multiple-angle muscle setting (low-intensity isometrics).</a:t>
            </a:r>
          </a:p>
          <a:p>
            <a:r>
              <a:rPr lang="en-US" dirty="0"/>
              <a:t>Have the patient remove the splint several </a:t>
            </a:r>
            <a:r>
              <a:rPr lang="en-US" dirty="0" smtClean="0"/>
              <a:t>times a </a:t>
            </a:r>
            <a:r>
              <a:rPr lang="en-US" dirty="0"/>
              <a:t>day and perform gentle multiple-angle setting </a:t>
            </a:r>
            <a:r>
              <a:rPr lang="en-US" dirty="0" smtClean="0"/>
              <a:t>tech</a:t>
            </a:r>
            <a:r>
              <a:rPr lang="en-US" dirty="0"/>
              <a:t>niques to the involved muscle followed by </a:t>
            </a:r>
            <a:r>
              <a:rPr lang="en-US" dirty="0" smtClean="0"/>
              <a:t>pain-free ROM.</a:t>
            </a:r>
          </a:p>
          <a:p>
            <a:r>
              <a:rPr lang="en-US" b="1" dirty="0"/>
              <a:t>Maintain Upper Extremity Function</a:t>
            </a:r>
          </a:p>
          <a:p>
            <a:r>
              <a:rPr lang="en-US" b="1" i="1" dirty="0"/>
              <a:t>Active ROM. </a:t>
            </a:r>
            <a:endParaRPr lang="en-US" b="1" i="1" dirty="0" smtClean="0"/>
          </a:p>
          <a:p>
            <a:r>
              <a:rPr lang="en-US" dirty="0" smtClean="0"/>
              <a:t>Have </a:t>
            </a:r>
            <a:r>
              <a:rPr lang="en-US" dirty="0"/>
              <a:t>the patient perform ROM to joints</a:t>
            </a:r>
          </a:p>
          <a:p>
            <a:r>
              <a:rPr lang="en-US" b="1" i="1" dirty="0" smtClean="0"/>
              <a:t>Resistive </a:t>
            </a:r>
            <a:r>
              <a:rPr lang="en-US" b="1" i="1" dirty="0"/>
              <a:t>exercises</a:t>
            </a:r>
            <a:r>
              <a:rPr lang="en-US" b="1" i="1" dirty="0" smtClean="0"/>
              <a:t>.</a:t>
            </a:r>
          </a:p>
          <a:p>
            <a:r>
              <a:rPr lang="en-US" dirty="0" smtClean="0"/>
              <a:t> </a:t>
            </a:r>
            <a:r>
              <a:rPr lang="en-US" dirty="0"/>
              <a:t>Have the patient perform </a:t>
            </a:r>
            <a:r>
              <a:rPr lang="en-US" dirty="0" smtClean="0"/>
              <a:t>shoulder and </a:t>
            </a:r>
            <a:r>
              <a:rPr lang="en-US" dirty="0"/>
              <a:t>scapular ROM exercises with the resistance </a:t>
            </a:r>
            <a:r>
              <a:rPr lang="en-US" dirty="0" smtClean="0"/>
              <a:t>applied proximal </a:t>
            </a:r>
            <a:r>
              <a:rPr lang="en-US" dirty="0"/>
              <a:t>to the elbow</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Nonoperative</a:t>
            </a:r>
            <a:r>
              <a:rPr lang="en-US" b="1" dirty="0"/>
              <a:t> Management: </a:t>
            </a:r>
            <a:r>
              <a:rPr lang="en-US" b="1" dirty="0" smtClean="0"/>
              <a:t>Controlled Motion </a:t>
            </a:r>
            <a:r>
              <a:rPr lang="en-US" b="1" dirty="0"/>
              <a:t>and Return to Function </a:t>
            </a:r>
            <a:r>
              <a:rPr lang="en-US" b="1" dirty="0" smtClean="0"/>
              <a:t>Phases</a:t>
            </a:r>
          </a:p>
          <a:p>
            <a:r>
              <a:rPr lang="en-US" b="1" i="1" dirty="0"/>
              <a:t>Manual stretching techniques</a:t>
            </a:r>
            <a:r>
              <a:rPr lang="en-US" b="1" i="1" dirty="0" smtClean="0"/>
              <a:t>.</a:t>
            </a:r>
            <a:endParaRPr lang="en-US" b="1" i="1" dirty="0"/>
          </a:p>
          <a:p>
            <a:r>
              <a:rPr lang="en-US" dirty="0"/>
              <a:t>hold–relax, and passive stretching techniques to </a:t>
            </a:r>
            <a:r>
              <a:rPr lang="en-US" dirty="0" smtClean="0"/>
              <a:t>elongate the </a:t>
            </a:r>
            <a:r>
              <a:rPr lang="en-US" dirty="0"/>
              <a:t>tight muscle to the end of its range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Stretching of wrist flexors and </a:t>
            </a:r>
            <a:r>
              <a:rPr lang="en-US" dirty="0" err="1" smtClean="0"/>
              <a:t>extensore</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2209800" y="2322616"/>
            <a:ext cx="4552950" cy="29693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rcRect/>
          <a:stretch>
            <a:fillRect/>
          </a:stretch>
        </p:blipFill>
        <p:spPr bwMode="auto">
          <a:xfrm>
            <a:off x="1752600" y="2057400"/>
            <a:ext cx="5105399"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b="1" dirty="0"/>
              <a:t>Improve Muscle Performance and Function</a:t>
            </a:r>
          </a:p>
          <a:p>
            <a:r>
              <a:rPr lang="en-US" b="1" i="1" dirty="0"/>
              <a:t>Isometrics. </a:t>
            </a:r>
            <a:endParaRPr lang="en-US" b="1" i="1" dirty="0" smtClean="0"/>
          </a:p>
          <a:p>
            <a:r>
              <a:rPr lang="en-US" dirty="0" smtClean="0"/>
              <a:t>Progress </a:t>
            </a:r>
            <a:r>
              <a:rPr lang="en-US" dirty="0"/>
              <a:t>the isometric exercises by </a:t>
            </a:r>
            <a:r>
              <a:rPr lang="en-US" dirty="0" smtClean="0"/>
              <a:t>applying resistance </a:t>
            </a:r>
            <a:r>
              <a:rPr lang="en-US" dirty="0"/>
              <a:t>in various pain-free positions.</a:t>
            </a:r>
          </a:p>
          <a:p>
            <a:r>
              <a:rPr lang="en-US" b="1" i="1" dirty="0"/>
              <a:t>Dynamic exercise. </a:t>
            </a:r>
            <a:endParaRPr lang="en-US" b="1" i="1" dirty="0" smtClean="0"/>
          </a:p>
          <a:p>
            <a:r>
              <a:rPr lang="en-US" dirty="0" smtClean="0"/>
              <a:t>Progress </a:t>
            </a:r>
            <a:r>
              <a:rPr lang="en-US" dirty="0"/>
              <a:t>the exercises to using </a:t>
            </a:r>
            <a:r>
              <a:rPr lang="en-US" dirty="0" smtClean="0"/>
              <a:t>free weights </a:t>
            </a:r>
            <a:r>
              <a:rPr lang="en-US" dirty="0"/>
              <a:t>and elastic resistance through pain-free </a:t>
            </a:r>
            <a:r>
              <a:rPr lang="en-US" dirty="0" smtClean="0"/>
              <a:t>ranges. Initially </a:t>
            </a:r>
            <a:r>
              <a:rPr lang="en-US" dirty="0"/>
              <a:t>use low-intensity resistance with multiple </a:t>
            </a:r>
            <a:r>
              <a:rPr lang="en-US" dirty="0" smtClean="0"/>
              <a:t>repetitions for </a:t>
            </a:r>
            <a:r>
              <a:rPr lang="en-US" dirty="0"/>
              <a:t>muscular endurance, then progress to </a:t>
            </a:r>
            <a:r>
              <a:rPr lang="en-US" dirty="0" smtClean="0"/>
              <a:t>more intense </a:t>
            </a:r>
            <a:r>
              <a:rPr lang="en-US" dirty="0"/>
              <a:t>resistance to strengthen the muscles in </a:t>
            </a:r>
            <a:r>
              <a:rPr lang="en-US" dirty="0" smtClean="0"/>
              <a:t>preparation for </a:t>
            </a:r>
            <a:r>
              <a:rPr lang="en-US" dirty="0"/>
              <a:t>functional demands.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Strengthening exercises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219200" y="1600200"/>
            <a:ext cx="65532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 </a:t>
            </a:r>
            <a:endParaRPr lang="en-US" dirty="0"/>
          </a:p>
        </p:txBody>
      </p:sp>
      <p:sp>
        <p:nvSpPr>
          <p:cNvPr id="3" name="Content Placeholder 2"/>
          <p:cNvSpPr>
            <a:spLocks noGrp="1"/>
          </p:cNvSpPr>
          <p:nvPr>
            <p:ph idx="1"/>
          </p:nvPr>
        </p:nvSpPr>
        <p:spPr/>
        <p:txBody>
          <a:bodyPr/>
          <a:lstStyle/>
          <a:p>
            <a:pPr>
              <a:buNone/>
            </a:pPr>
            <a:r>
              <a:rPr lang="en-US" dirty="0" smtClean="0"/>
              <a:t>To know:</a:t>
            </a:r>
          </a:p>
          <a:p>
            <a:r>
              <a:rPr lang="en-US" dirty="0" smtClean="0"/>
              <a:t>What is tennis elbow</a:t>
            </a:r>
          </a:p>
          <a:p>
            <a:r>
              <a:rPr lang="en-US" dirty="0" smtClean="0"/>
              <a:t>Pathology of tennis elbow</a:t>
            </a:r>
          </a:p>
          <a:p>
            <a:r>
              <a:rPr lang="en-US" dirty="0" smtClean="0"/>
              <a:t>Signs and symptoms</a:t>
            </a:r>
          </a:p>
          <a:p>
            <a:r>
              <a:rPr lang="en-US" dirty="0" smtClean="0"/>
              <a:t>Physiotherapy treatment for tennis elbow</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Autofit/>
          </a:bodyPr>
          <a:lstStyle/>
          <a:p>
            <a:r>
              <a:rPr lang="en-US" sz="2400" b="1" dirty="0" smtClean="0"/>
              <a:t>The short-term efficacy of laser, brace, and ultrasound treatment in lateral </a:t>
            </a:r>
            <a:r>
              <a:rPr lang="en-US" sz="2400" b="1" dirty="0" err="1" smtClean="0"/>
              <a:t>epicondylitis</a:t>
            </a:r>
            <a:r>
              <a:rPr lang="en-US" sz="2400" b="1" dirty="0" smtClean="0"/>
              <a:t>: a prospective, randomized, controlled trial.</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r>
              <a:rPr lang="en-US" dirty="0" smtClean="0"/>
              <a:t>P-lateral </a:t>
            </a:r>
            <a:r>
              <a:rPr lang="en-US" dirty="0" err="1" smtClean="0"/>
              <a:t>epicondylitis</a:t>
            </a:r>
            <a:r>
              <a:rPr lang="en-US" dirty="0" smtClean="0"/>
              <a:t> </a:t>
            </a:r>
          </a:p>
          <a:p>
            <a:r>
              <a:rPr lang="en-US" dirty="0" smtClean="0"/>
              <a:t>I –laser</a:t>
            </a:r>
          </a:p>
          <a:p>
            <a:r>
              <a:rPr lang="en-US" dirty="0" smtClean="0"/>
              <a:t>C –ultrasound and brace </a:t>
            </a:r>
          </a:p>
          <a:p>
            <a:r>
              <a:rPr lang="en-US" dirty="0" smtClean="0"/>
              <a:t>O-improvement in strength and pain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457200"/>
          <a:ext cx="9220200" cy="6675120"/>
        </p:xfrm>
        <a:graphic>
          <a:graphicData uri="http://schemas.openxmlformats.org/drawingml/2006/table">
            <a:tbl>
              <a:tblPr firstRow="1" bandRow="1">
                <a:tableStyleId>{5C22544A-7EE6-4342-B048-85BDC9FD1C3A}</a:tableStyleId>
              </a:tblPr>
              <a:tblGrid>
                <a:gridCol w="790832"/>
                <a:gridCol w="1647568"/>
                <a:gridCol w="2286000"/>
                <a:gridCol w="2895600"/>
                <a:gridCol w="1600200"/>
              </a:tblGrid>
              <a:tr h="5379720">
                <a:tc>
                  <a:txBody>
                    <a:bodyPr/>
                    <a:lstStyle/>
                    <a:p>
                      <a:r>
                        <a:rPr lang="en-US" dirty="0" err="1" smtClean="0"/>
                        <a:t>Rct</a:t>
                      </a:r>
                      <a:r>
                        <a:rPr lang="en-US" dirty="0" smtClean="0"/>
                        <a:t> </a:t>
                      </a:r>
                      <a:endParaRPr lang="en-US" dirty="0"/>
                    </a:p>
                  </a:txBody>
                  <a:tcPr/>
                </a:tc>
                <a:tc>
                  <a:txBody>
                    <a:bodyPr/>
                    <a:lstStyle/>
                    <a:p>
                      <a:r>
                        <a:rPr lang="en-US" dirty="0" err="1" smtClean="0">
                          <a:hlinkClick r:id="rId2"/>
                        </a:rPr>
                        <a:t>Kahraman</a:t>
                      </a:r>
                      <a:r>
                        <a:rPr lang="en-US" dirty="0" smtClean="0">
                          <a:hlinkClick r:id="rId2"/>
                        </a:rPr>
                        <a:t> Y</a:t>
                      </a:r>
                      <a:r>
                        <a:rPr lang="en-US" dirty="0" smtClean="0"/>
                        <a:t>, </a:t>
                      </a:r>
                      <a:r>
                        <a:rPr lang="en-US" dirty="0" err="1" smtClean="0"/>
                        <a:t>Ayhan</a:t>
                      </a:r>
                      <a:r>
                        <a:rPr lang="en-US" dirty="0" smtClean="0"/>
                        <a:t> F</a:t>
                      </a:r>
                      <a:r>
                        <a:rPr lang="en-US" baseline="0" dirty="0" smtClean="0"/>
                        <a:t> et al</a:t>
                      </a:r>
                    </a:p>
                    <a:p>
                      <a:r>
                        <a:rPr lang="en-US" sz="1800" kern="1200" baseline="0" dirty="0" smtClean="0"/>
                        <a:t>2008,</a:t>
                      </a:r>
                      <a:r>
                        <a:rPr lang="en-US" dirty="0" smtClean="0"/>
                        <a:t> ;21(1):63-7</a:t>
                      </a:r>
                      <a:endParaRPr lang="sv-SE" sz="1800" kern="1200" dirty="0" smtClean="0"/>
                    </a:p>
                    <a:p>
                      <a:endParaRPr lang="en-US" dirty="0"/>
                    </a:p>
                  </a:txBody>
                  <a:tcPr/>
                </a:tc>
                <a:tc>
                  <a:txBody>
                    <a:bodyPr/>
                    <a:lstStyle/>
                    <a:p>
                      <a:r>
                        <a:rPr lang="en-US" dirty="0" smtClean="0"/>
                        <a:t>The aims of this study were to evaluate the effects of low-level laser therapy (LLLT) and to compare these with the effects of brace or ultrasound (US) treatment in tennis elbow</a:t>
                      </a:r>
                      <a:endParaRPr lang="en-US" dirty="0"/>
                    </a:p>
                  </a:txBody>
                  <a:tcPr/>
                </a:tc>
                <a:tc>
                  <a:txBody>
                    <a:bodyPr/>
                    <a:lstStyle/>
                    <a:p>
                      <a:r>
                        <a:rPr lang="en-US" dirty="0" smtClean="0"/>
                        <a:t>Grip strength and pain severity were evaluated with visual analog scale (VAS) at baseline, at the second week of treatment, and at the sixth week of treatment. VAS improved significantly in all groups after the treatment and in the ultrasound and laser groups at the sixth week (p&lt;0.05). Grip strength of the affected hand increased only in the laser group after treatment, but was not changed at the sixth week</a:t>
                      </a:r>
                      <a:endParaRPr lang="en-US" dirty="0"/>
                    </a:p>
                  </a:txBody>
                  <a:tcPr/>
                </a:tc>
                <a:tc>
                  <a:txBody>
                    <a:bodyPr/>
                    <a:lstStyle/>
                    <a:p>
                      <a:r>
                        <a:rPr lang="en-US" dirty="0" smtClean="0"/>
                        <a:t>The results show that, in patients with lateral </a:t>
                      </a:r>
                      <a:r>
                        <a:rPr lang="en-US" dirty="0" err="1" smtClean="0"/>
                        <a:t>epicondylitis</a:t>
                      </a:r>
                      <a:r>
                        <a:rPr lang="en-US" dirty="0" smtClean="0"/>
                        <a:t>, a brace has a shorter beneficial effect than US and laser therapy in reducing pain, and that laser therapy is more effective than the brace and US treatment in improving grip strength.</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Is eccentric exercise an </a:t>
            </a:r>
            <a:r>
              <a:rPr lang="en-US" sz="2400" dirty="0" smtClean="0"/>
              <a:t> effective </a:t>
            </a:r>
            <a:r>
              <a:rPr lang="en-US" sz="2400" dirty="0"/>
              <a:t>treatment for lateral </a:t>
            </a:r>
            <a:r>
              <a:rPr lang="en-US" sz="2400" dirty="0" smtClean="0"/>
              <a:t> </a:t>
            </a:r>
            <a:r>
              <a:rPr lang="en-US" sz="2400" dirty="0" err="1" smtClean="0"/>
              <a:t>epicondylitis</a:t>
            </a:r>
            <a:r>
              <a:rPr lang="en-US" sz="2400" dirty="0" smtClean="0"/>
              <a:t>?</a:t>
            </a:r>
            <a:br>
              <a:rPr lang="en-US" sz="2400" dirty="0" smtClean="0"/>
            </a:br>
            <a:r>
              <a:rPr lang="en-US" sz="2400" dirty="0" smtClean="0"/>
              <a:t> A systematic  review</a:t>
            </a:r>
            <a:r>
              <a:rPr lang="en-US" sz="2400" dirty="0"/>
              <a:t/>
            </a:r>
            <a:br>
              <a:rPr lang="en-US" sz="2400" dirty="0"/>
            </a:br>
            <a:endParaRPr lang="en-US" sz="2400" dirty="0"/>
          </a:p>
        </p:txBody>
      </p:sp>
      <p:sp>
        <p:nvSpPr>
          <p:cNvPr id="3" name="Content Placeholder 2"/>
          <p:cNvSpPr>
            <a:spLocks noGrp="1"/>
          </p:cNvSpPr>
          <p:nvPr>
            <p:ph idx="1"/>
          </p:nvPr>
        </p:nvSpPr>
        <p:spPr/>
        <p:txBody>
          <a:bodyPr/>
          <a:lstStyle/>
          <a:p>
            <a:r>
              <a:rPr lang="en-US" dirty="0" smtClean="0"/>
              <a:t>P-lateral </a:t>
            </a:r>
            <a:r>
              <a:rPr lang="en-US" dirty="0" err="1" smtClean="0"/>
              <a:t>epicondylitis</a:t>
            </a:r>
            <a:r>
              <a:rPr lang="en-US" dirty="0" smtClean="0"/>
              <a:t> </a:t>
            </a:r>
          </a:p>
          <a:p>
            <a:r>
              <a:rPr lang="en-US" dirty="0" smtClean="0"/>
              <a:t>I –eccentric ex and other ex </a:t>
            </a:r>
          </a:p>
          <a:p>
            <a:r>
              <a:rPr lang="en-US" dirty="0" smtClean="0"/>
              <a:t>C-other ex </a:t>
            </a:r>
          </a:p>
          <a:p>
            <a:r>
              <a:rPr lang="en-US" dirty="0" smtClean="0"/>
              <a:t>O –improved in pain ,grip strength and functional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457200"/>
          <a:ext cx="9220200" cy="5379720"/>
        </p:xfrm>
        <a:graphic>
          <a:graphicData uri="http://schemas.openxmlformats.org/drawingml/2006/table">
            <a:tbl>
              <a:tblPr firstRow="1" bandRow="1">
                <a:tableStyleId>{5C22544A-7EE6-4342-B048-85BDC9FD1C3A}</a:tableStyleId>
              </a:tblPr>
              <a:tblGrid>
                <a:gridCol w="790832"/>
                <a:gridCol w="1647568"/>
                <a:gridCol w="2286000"/>
                <a:gridCol w="2895600"/>
                <a:gridCol w="1600200"/>
              </a:tblGrid>
              <a:tr h="5379720">
                <a:tc>
                  <a:txBody>
                    <a:bodyPr/>
                    <a:lstStyle/>
                    <a:p>
                      <a:r>
                        <a:rPr lang="en-US" dirty="0" smtClean="0"/>
                        <a:t>Systemic</a:t>
                      </a:r>
                      <a:r>
                        <a:rPr lang="en-US" baseline="0" dirty="0" smtClean="0"/>
                        <a:t> review </a:t>
                      </a:r>
                      <a:endParaRPr lang="en-US" dirty="0"/>
                    </a:p>
                  </a:txBody>
                  <a:tcPr/>
                </a:tc>
                <a:tc>
                  <a:txBody>
                    <a:bodyPr/>
                    <a:lstStyle/>
                    <a:p>
                      <a:r>
                        <a:rPr lang="en-US" dirty="0" smtClean="0"/>
                        <a:t>Frances L </a:t>
                      </a:r>
                      <a:r>
                        <a:rPr lang="en-US" dirty="0" err="1" smtClean="0"/>
                        <a:t>Cullinane</a:t>
                      </a:r>
                      <a:r>
                        <a:rPr lang="en-US" dirty="0" smtClean="0"/>
                        <a:t> et al </a:t>
                      </a:r>
                      <a:r>
                        <a:rPr lang="fr-FR" sz="1800" b="1" kern="1200" dirty="0" err="1" smtClean="0">
                          <a:solidFill>
                            <a:schemeClr val="lt1"/>
                          </a:solidFill>
                          <a:latin typeface="+mn-lt"/>
                          <a:ea typeface="+mn-ea"/>
                          <a:cs typeface="+mn-cs"/>
                        </a:rPr>
                        <a:t>Clinical</a:t>
                      </a:r>
                      <a:r>
                        <a:rPr lang="fr-FR" sz="1800" b="1" kern="1200" dirty="0" smtClean="0">
                          <a:solidFill>
                            <a:schemeClr val="lt1"/>
                          </a:solidFill>
                          <a:latin typeface="+mn-lt"/>
                          <a:ea typeface="+mn-ea"/>
                          <a:cs typeface="+mn-cs"/>
                        </a:rPr>
                        <a:t> </a:t>
                      </a:r>
                      <a:r>
                        <a:rPr lang="fr-FR" sz="1800" b="1" kern="1200" dirty="0" err="1" smtClean="0">
                          <a:solidFill>
                            <a:schemeClr val="lt1"/>
                          </a:solidFill>
                          <a:latin typeface="+mn-lt"/>
                          <a:ea typeface="+mn-ea"/>
                          <a:cs typeface="+mn-cs"/>
                        </a:rPr>
                        <a:t>Rehabilitation</a:t>
                      </a:r>
                      <a:endParaRPr lang="fr-FR" sz="1800" b="1" kern="1200" dirty="0" smtClean="0">
                        <a:solidFill>
                          <a:schemeClr val="lt1"/>
                        </a:solidFill>
                        <a:latin typeface="+mn-lt"/>
                        <a:ea typeface="+mn-ea"/>
                        <a:cs typeface="+mn-cs"/>
                      </a:endParaRPr>
                    </a:p>
                    <a:p>
                      <a:r>
                        <a:rPr lang="fr-FR" sz="1800" b="1" kern="1200" dirty="0" smtClean="0">
                          <a:solidFill>
                            <a:schemeClr val="lt1"/>
                          </a:solidFill>
                          <a:latin typeface="+mn-lt"/>
                          <a:ea typeface="+mn-ea"/>
                          <a:cs typeface="+mn-cs"/>
                        </a:rPr>
                        <a:t>2014, Vol 28(1) 3–19</a:t>
                      </a:r>
                    </a:p>
                    <a:p>
                      <a:endParaRPr lang="en-US" dirty="0"/>
                    </a:p>
                  </a:txBody>
                  <a:tcPr/>
                </a:tc>
                <a:tc>
                  <a:txBody>
                    <a:bodyPr/>
                    <a:lstStyle/>
                    <a:p>
                      <a:r>
                        <a:rPr lang="en-US" dirty="0" smtClean="0"/>
                        <a:t>Aim of the study</a:t>
                      </a:r>
                      <a:r>
                        <a:rPr lang="en-US" baseline="0" dirty="0" smtClean="0"/>
                        <a:t> was </a:t>
                      </a:r>
                      <a:r>
                        <a:rPr lang="en-US" sz="1800" b="1" kern="1200" dirty="0" smtClean="0">
                          <a:solidFill>
                            <a:schemeClr val="lt1"/>
                          </a:solidFill>
                          <a:latin typeface="+mn-lt"/>
                          <a:ea typeface="+mn-ea"/>
                          <a:cs typeface="+mn-cs"/>
                        </a:rPr>
                        <a:t>To establish the effectiveness of eccentric exercise as a treatment intervention for lateral </a:t>
                      </a:r>
                    </a:p>
                    <a:p>
                      <a:r>
                        <a:rPr lang="en-US" sz="1800" b="1" kern="1200" dirty="0" err="1" smtClean="0">
                          <a:solidFill>
                            <a:schemeClr val="lt1"/>
                          </a:solidFill>
                          <a:latin typeface="+mn-lt"/>
                          <a:ea typeface="+mn-ea"/>
                          <a:cs typeface="+mn-cs"/>
                        </a:rPr>
                        <a:t>epicondylitis</a:t>
                      </a:r>
                      <a:r>
                        <a:rPr lang="en-US" sz="1800" b="1" kern="1200" dirty="0" smtClean="0">
                          <a:solidFill>
                            <a:schemeClr val="lt1"/>
                          </a:solidFill>
                          <a:latin typeface="+mn-lt"/>
                          <a:ea typeface="+mn-ea"/>
                          <a:cs typeface="+mn-cs"/>
                        </a:rPr>
                        <a:t>.</a:t>
                      </a:r>
                    </a:p>
                    <a:p>
                      <a:endParaRPr lang="en-US" dirty="0"/>
                    </a:p>
                  </a:txBody>
                  <a:tcPr/>
                </a:tc>
                <a:tc>
                  <a:txBody>
                    <a:bodyPr/>
                    <a:lstStyle/>
                    <a:p>
                      <a:r>
                        <a:rPr lang="en-US" dirty="0" smtClean="0"/>
                        <a:t>Results</a:t>
                      </a:r>
                      <a:r>
                        <a:rPr lang="en-US" baseline="0" dirty="0" smtClean="0"/>
                        <a:t> shows that  </a:t>
                      </a:r>
                      <a:r>
                        <a:rPr lang="en-US" sz="1800" b="1" kern="1200" dirty="0" smtClean="0">
                          <a:solidFill>
                            <a:schemeClr val="lt1"/>
                          </a:solidFill>
                          <a:latin typeface="+mn-lt"/>
                          <a:ea typeface="+mn-ea"/>
                          <a:cs typeface="+mn-cs"/>
                        </a:rPr>
                        <a:t>Seven studies reported improvements in </a:t>
                      </a:r>
                    </a:p>
                    <a:p>
                      <a:r>
                        <a:rPr lang="en-US" sz="1800" b="1" kern="1200" dirty="0" smtClean="0">
                          <a:solidFill>
                            <a:schemeClr val="lt1"/>
                          </a:solidFill>
                          <a:latin typeface="+mn-lt"/>
                          <a:ea typeface="+mn-ea"/>
                          <a:cs typeface="+mn-cs"/>
                        </a:rPr>
                        <a:t>pain, function, and/or grip strength for therapy treatments inclusive of eccentric exercise when compared </a:t>
                      </a:r>
                    </a:p>
                    <a:p>
                      <a:r>
                        <a:rPr lang="en-US" sz="1800" b="1" kern="1200" dirty="0" smtClean="0">
                          <a:solidFill>
                            <a:schemeClr val="lt1"/>
                          </a:solidFill>
                          <a:latin typeface="+mn-lt"/>
                          <a:ea typeface="+mn-ea"/>
                          <a:cs typeface="+mn-cs"/>
                        </a:rPr>
                        <a:t>with those excluding eccentric exercise.</a:t>
                      </a:r>
                    </a:p>
                    <a:p>
                      <a:endParaRPr lang="en-US" dirty="0"/>
                    </a:p>
                  </a:txBody>
                  <a:tcPr/>
                </a:tc>
                <a:tc>
                  <a:txBody>
                    <a:bodyPr/>
                    <a:lstStyle/>
                    <a:p>
                      <a:r>
                        <a:rPr lang="en-US" sz="1800" b="1" kern="1200" dirty="0" smtClean="0">
                          <a:solidFill>
                            <a:schemeClr val="lt1"/>
                          </a:solidFill>
                          <a:latin typeface="+mn-lt"/>
                          <a:ea typeface="+mn-ea"/>
                          <a:cs typeface="+mn-cs"/>
                        </a:rPr>
                        <a:t>The majority of consistent findings support the inclusion of eccentric exercise as part of a </a:t>
                      </a:r>
                    </a:p>
                    <a:p>
                      <a:r>
                        <a:rPr lang="en-US" sz="1800" b="1" kern="1200" dirty="0" smtClean="0">
                          <a:solidFill>
                            <a:schemeClr val="lt1"/>
                          </a:solidFill>
                          <a:latin typeface="+mn-lt"/>
                          <a:ea typeface="+mn-ea"/>
                          <a:cs typeface="+mn-cs"/>
                        </a:rPr>
                        <a:t>multimodal therapy </a:t>
                      </a:r>
                      <a:r>
                        <a:rPr lang="en-US" sz="1800" b="1" kern="1200" dirty="0" err="1" smtClean="0">
                          <a:solidFill>
                            <a:schemeClr val="lt1"/>
                          </a:solidFill>
                          <a:latin typeface="+mn-lt"/>
                          <a:ea typeface="+mn-ea"/>
                          <a:cs typeface="+mn-cs"/>
                        </a:rPr>
                        <a:t>programme</a:t>
                      </a:r>
                      <a:r>
                        <a:rPr lang="en-US" sz="1800" b="1" kern="1200" dirty="0" smtClean="0">
                          <a:solidFill>
                            <a:schemeClr val="lt1"/>
                          </a:solidFill>
                          <a:latin typeface="+mn-lt"/>
                          <a:ea typeface="+mn-ea"/>
                          <a:cs typeface="+mn-cs"/>
                        </a:rPr>
                        <a:t> for improved outcomes in patients with lateral </a:t>
                      </a:r>
                      <a:r>
                        <a:rPr lang="en-US" sz="1800" b="1" kern="1200" dirty="0" err="1" smtClean="0">
                          <a:solidFill>
                            <a:schemeClr val="lt1"/>
                          </a:solidFill>
                          <a:latin typeface="+mn-lt"/>
                          <a:ea typeface="+mn-ea"/>
                          <a:cs typeface="+mn-cs"/>
                        </a:rPr>
                        <a:t>epicondylitis</a:t>
                      </a:r>
                      <a:r>
                        <a:rPr lang="en-US" sz="1800" b="1" kern="1200" dirty="0" smtClean="0">
                          <a:solidFill>
                            <a:schemeClr val="lt1"/>
                          </a:solidFill>
                          <a:latin typeface="+mn-lt"/>
                          <a:ea typeface="+mn-ea"/>
                          <a:cs typeface="+mn-cs"/>
                        </a:rPr>
                        <a:t>.</a:t>
                      </a:r>
                    </a:p>
                    <a:p>
                      <a:r>
                        <a:rPr lang="en-US" sz="1800" b="1" kern="1200" dirty="0" smtClean="0">
                          <a:solidFill>
                            <a:schemeClr val="lt1"/>
                          </a:solidFill>
                          <a:latin typeface="+mn-lt"/>
                          <a:ea typeface="+mn-ea"/>
                          <a:cs typeface="+mn-cs"/>
                        </a:rPr>
                        <a:t>K</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sz="4400" dirty="0" smtClean="0"/>
              <a:t>THANK YOU</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Users\A\Desktop\JMM_lateral_epicondylitis_tennis_elbow.jpg"/>
          <p:cNvPicPr>
            <a:picLocks noChangeAspect="1" noChangeArrowheads="1"/>
          </p:cNvPicPr>
          <p:nvPr/>
        </p:nvPicPr>
        <p:blipFill>
          <a:blip r:embed="rId2" cstate="print"/>
          <a:srcRect/>
          <a:stretch>
            <a:fillRect/>
          </a:stretch>
        </p:blipFill>
        <p:spPr bwMode="auto">
          <a:xfrm>
            <a:off x="1809750" y="652463"/>
            <a:ext cx="5524500" cy="55530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457200"/>
            <a:ext cx="8305800" cy="6019800"/>
          </a:xfrm>
        </p:spPr>
        <p:txBody>
          <a:bodyPr>
            <a:normAutofit fontScale="92500" lnSpcReduction="20000"/>
          </a:bodyPr>
          <a:lstStyle/>
          <a:p>
            <a:pPr algn="just">
              <a:buNone/>
            </a:pPr>
            <a:endParaRPr lang="en-US" b="1" dirty="0"/>
          </a:p>
          <a:p>
            <a:pPr algn="just"/>
            <a:r>
              <a:rPr lang="en-US" dirty="0" smtClean="0"/>
              <a:t> </a:t>
            </a:r>
            <a:r>
              <a:rPr lang="en-US" dirty="0"/>
              <a:t>lateral </a:t>
            </a:r>
            <a:r>
              <a:rPr lang="en-US" dirty="0" err="1"/>
              <a:t>epicondylitis</a:t>
            </a:r>
            <a:r>
              <a:rPr lang="en-US" dirty="0"/>
              <a:t>, there is pain in the </a:t>
            </a:r>
            <a:r>
              <a:rPr lang="en-US" dirty="0" smtClean="0"/>
              <a:t>common wrist </a:t>
            </a:r>
            <a:r>
              <a:rPr lang="en-US" dirty="0"/>
              <a:t>extensor tendons along the lateral </a:t>
            </a:r>
            <a:r>
              <a:rPr lang="en-US" dirty="0" err="1" smtClean="0"/>
              <a:t>epicondyle</a:t>
            </a:r>
            <a:r>
              <a:rPr lang="en-US" dirty="0" smtClean="0"/>
              <a:t>.</a:t>
            </a:r>
          </a:p>
          <a:p>
            <a:pPr algn="just"/>
            <a:r>
              <a:rPr lang="en-US" dirty="0" smtClean="0"/>
              <a:t> </a:t>
            </a:r>
            <a:r>
              <a:rPr lang="en-US" dirty="0"/>
              <a:t>Activities </a:t>
            </a:r>
            <a:r>
              <a:rPr lang="en-US" dirty="0" smtClean="0"/>
              <a:t>such as </a:t>
            </a:r>
            <a:r>
              <a:rPr lang="en-US" dirty="0"/>
              <a:t>the backhand stroke in tennis, requiring firm wrist </a:t>
            </a:r>
            <a:r>
              <a:rPr lang="en-US" dirty="0" smtClean="0"/>
              <a:t>stability, or </a:t>
            </a:r>
            <a:r>
              <a:rPr lang="en-US" dirty="0"/>
              <a:t>repetitive work tasks such as computer </a:t>
            </a:r>
            <a:r>
              <a:rPr lang="en-US" dirty="0" smtClean="0"/>
              <a:t>keyboarding or </a:t>
            </a:r>
            <a:r>
              <a:rPr lang="en-US" dirty="0"/>
              <a:t>pulling weeds in a garden, which requires </a:t>
            </a:r>
            <a:r>
              <a:rPr lang="en-US" dirty="0" smtClean="0"/>
              <a:t>repeated wrist </a:t>
            </a:r>
            <a:r>
              <a:rPr lang="en-US" dirty="0"/>
              <a:t>extension, can stress the </a:t>
            </a:r>
            <a:r>
              <a:rPr lang="en-US" dirty="0" err="1"/>
              <a:t>musculotendinous</a:t>
            </a:r>
            <a:r>
              <a:rPr lang="en-US" dirty="0"/>
              <a:t> unit </a:t>
            </a:r>
            <a:r>
              <a:rPr lang="en-US" dirty="0" smtClean="0"/>
              <a:t>and cause </a:t>
            </a:r>
            <a:r>
              <a:rPr lang="en-US" dirty="0"/>
              <a:t>symptoms. </a:t>
            </a:r>
            <a:endParaRPr lang="en-US" dirty="0" smtClean="0"/>
          </a:p>
          <a:p>
            <a:pPr algn="just"/>
            <a:r>
              <a:rPr lang="en-US" dirty="0" smtClean="0"/>
              <a:t>Commonly extensor </a:t>
            </a:r>
            <a:r>
              <a:rPr lang="en-US" dirty="0" err="1" smtClean="0"/>
              <a:t>carpi</a:t>
            </a:r>
            <a:r>
              <a:rPr lang="en-US" dirty="0" smtClean="0"/>
              <a:t> </a:t>
            </a:r>
            <a:r>
              <a:rPr lang="en-US" dirty="0" err="1" smtClean="0"/>
              <a:t>radialis</a:t>
            </a:r>
            <a:r>
              <a:rPr lang="en-US" dirty="0" smtClean="0"/>
              <a:t> </a:t>
            </a:r>
            <a:r>
              <a:rPr lang="en-US" dirty="0" err="1" smtClean="0"/>
              <a:t>brevis</a:t>
            </a:r>
            <a:r>
              <a:rPr lang="en-US" dirty="0" smtClean="0"/>
              <a:t> muscle is affected.</a:t>
            </a:r>
          </a:p>
          <a:p>
            <a:pPr algn="just"/>
            <a:r>
              <a:rPr lang="en-US" dirty="0" smtClean="0"/>
              <a:t>Most common in 30 to 60 yrs of age .</a:t>
            </a:r>
          </a:p>
          <a:p>
            <a:pPr algn="just"/>
            <a:r>
              <a:rPr lang="en-US" dirty="0" smtClean="0"/>
              <a:t>It is evenly occur in both gender.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Etiology of Symptoms</a:t>
            </a:r>
          </a:p>
          <a:p>
            <a:r>
              <a:rPr lang="en-US" dirty="0"/>
              <a:t>The most common cause of </a:t>
            </a:r>
            <a:r>
              <a:rPr lang="en-US" dirty="0" err="1"/>
              <a:t>epicondylitis</a:t>
            </a:r>
            <a:r>
              <a:rPr lang="en-US" dirty="0"/>
              <a:t> is </a:t>
            </a:r>
            <a:r>
              <a:rPr lang="en-US" dirty="0" smtClean="0"/>
              <a:t>excessive repetitive </a:t>
            </a:r>
            <a:r>
              <a:rPr lang="en-US" dirty="0"/>
              <a:t>use or eccentric strain of the wrist or </a:t>
            </a:r>
            <a:r>
              <a:rPr lang="en-US" dirty="0" smtClean="0"/>
              <a:t>forearm muscles.</a:t>
            </a:r>
          </a:p>
          <a:p>
            <a:r>
              <a:rPr lang="en-US" dirty="0" smtClean="0"/>
              <a:t> </a:t>
            </a:r>
            <a:r>
              <a:rPr lang="en-US" dirty="0"/>
              <a:t>The result is </a:t>
            </a:r>
            <a:r>
              <a:rPr lang="en-US" dirty="0" smtClean="0"/>
              <a:t>micro damage </a:t>
            </a:r>
            <a:r>
              <a:rPr lang="en-US" dirty="0"/>
              <a:t>and partial tears, </a:t>
            </a:r>
            <a:r>
              <a:rPr lang="en-US" dirty="0" smtClean="0"/>
              <a:t>usually near </a:t>
            </a:r>
            <a:r>
              <a:rPr lang="en-US" dirty="0"/>
              <a:t>the </a:t>
            </a:r>
            <a:r>
              <a:rPr lang="en-US" dirty="0" err="1"/>
              <a:t>musculotendinous</a:t>
            </a:r>
            <a:r>
              <a:rPr lang="en-US" dirty="0"/>
              <a:t> junction </a:t>
            </a:r>
            <a:r>
              <a:rPr lang="en-US" dirty="0" smtClean="0"/>
              <a:t>With </a:t>
            </a:r>
            <a:r>
              <a:rPr lang="en-US" dirty="0"/>
              <a:t>continued </a:t>
            </a:r>
            <a:r>
              <a:rPr lang="en-US" dirty="0" smtClean="0"/>
              <a:t>irritation , chronic </a:t>
            </a:r>
            <a:r>
              <a:rPr lang="en-US" dirty="0"/>
              <a:t>inflammation </a:t>
            </a:r>
            <a:r>
              <a:rPr lang="en-US" dirty="0" smtClean="0"/>
              <a:t>develops as there is no time for repair due to repeated activity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Inflammation of the </a:t>
            </a:r>
            <a:r>
              <a:rPr lang="en-US" dirty="0" err="1"/>
              <a:t>periosteum</a:t>
            </a:r>
            <a:r>
              <a:rPr lang="en-US" dirty="0"/>
              <a:t> may develop with </a:t>
            </a:r>
            <a:r>
              <a:rPr lang="en-US" dirty="0" smtClean="0"/>
              <a:t>formation of </a:t>
            </a:r>
            <a:r>
              <a:rPr lang="en-US" dirty="0"/>
              <a:t>granulation tissue and </a:t>
            </a:r>
            <a:r>
              <a:rPr lang="en-US" dirty="0" smtClean="0"/>
              <a:t>adhesions.</a:t>
            </a:r>
          </a:p>
          <a:p>
            <a:r>
              <a:rPr lang="en-US" dirty="0" smtClean="0"/>
              <a:t> Recurring problems </a:t>
            </a:r>
            <a:r>
              <a:rPr lang="en-US" dirty="0"/>
              <a:t>are seen because the resulting immobile </a:t>
            </a:r>
            <a:r>
              <a:rPr lang="en-US" dirty="0" smtClean="0"/>
              <a:t>or immature </a:t>
            </a:r>
            <a:r>
              <a:rPr lang="en-US" dirty="0"/>
              <a:t>scar is </a:t>
            </a:r>
            <a:r>
              <a:rPr lang="en-US" dirty="0" err="1"/>
              <a:t>redamaged</a:t>
            </a:r>
            <a:r>
              <a:rPr lang="en-US" dirty="0"/>
              <a:t> when returning to </a:t>
            </a:r>
            <a:r>
              <a:rPr lang="en-US" dirty="0" smtClean="0"/>
              <a:t>activities before </a:t>
            </a:r>
            <a:r>
              <a:rPr lang="en-US" dirty="0"/>
              <a:t>there is sufficient healing or mobility in the </a:t>
            </a:r>
            <a:r>
              <a:rPr lang="en-US" dirty="0" smtClean="0"/>
              <a:t>surrounding tissue</a:t>
            </a:r>
            <a:r>
              <a:rPr lang="en-US"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r>
              <a:rPr lang="en-US" sz="2400" dirty="0" err="1"/>
              <a:t>Cozen’s</a:t>
            </a:r>
            <a:r>
              <a:rPr lang="en-US" sz="2400" dirty="0"/>
              <a:t> </a:t>
            </a:r>
            <a:r>
              <a:rPr lang="en-US" sz="2400" dirty="0" smtClean="0"/>
              <a:t>Test-</a:t>
            </a:r>
          </a:p>
          <a:p>
            <a:r>
              <a:rPr lang="en-US" sz="2400" dirty="0" smtClean="0"/>
              <a:t> The patient </a:t>
            </a:r>
            <a:r>
              <a:rPr lang="en-US" sz="2400" dirty="0"/>
              <a:t>sits with the </a:t>
            </a:r>
            <a:r>
              <a:rPr lang="en-US" sz="2400" dirty="0" smtClean="0"/>
              <a:t>examiner stabilizing </a:t>
            </a:r>
            <a:r>
              <a:rPr lang="en-US" sz="2400" dirty="0"/>
              <a:t>the involved elbow </a:t>
            </a:r>
            <a:r>
              <a:rPr lang="en-US" sz="2400" dirty="0" smtClean="0"/>
              <a:t>while palpating </a:t>
            </a:r>
            <a:r>
              <a:rPr lang="en-US" sz="2400" dirty="0"/>
              <a:t>the lateral </a:t>
            </a:r>
            <a:r>
              <a:rPr lang="en-US" sz="2400" dirty="0" err="1" smtClean="0"/>
              <a:t>epicondyle</a:t>
            </a:r>
            <a:r>
              <a:rPr lang="en-US" sz="2400" dirty="0" smtClean="0"/>
              <a:t> With </a:t>
            </a:r>
            <a:r>
              <a:rPr lang="en-US" sz="2400" dirty="0"/>
              <a:t>a closed fist, the </a:t>
            </a:r>
            <a:r>
              <a:rPr lang="en-US" sz="2400" dirty="0" smtClean="0"/>
              <a:t>patient </a:t>
            </a:r>
            <a:r>
              <a:rPr lang="en-US" sz="2400" dirty="0" err="1" smtClean="0"/>
              <a:t>pronates</a:t>
            </a:r>
            <a:r>
              <a:rPr lang="en-US" sz="2400" dirty="0" smtClean="0"/>
              <a:t> </a:t>
            </a:r>
            <a:r>
              <a:rPr lang="en-US" sz="2400" dirty="0"/>
              <a:t>and </a:t>
            </a:r>
            <a:r>
              <a:rPr lang="en-US" sz="2400" dirty="0" err="1"/>
              <a:t>radially</a:t>
            </a:r>
            <a:r>
              <a:rPr lang="en-US" sz="2400" dirty="0"/>
              <a:t> deviates </a:t>
            </a:r>
            <a:r>
              <a:rPr lang="en-US" sz="2400" dirty="0" smtClean="0"/>
              <a:t>the forearm </a:t>
            </a:r>
            <a:r>
              <a:rPr lang="en-US" sz="2400" dirty="0"/>
              <a:t>and extends the wrist </a:t>
            </a:r>
            <a:r>
              <a:rPr lang="en-US" sz="2400" dirty="0" smtClean="0"/>
              <a:t>against the </a:t>
            </a:r>
            <a:r>
              <a:rPr lang="en-US" sz="2400" dirty="0"/>
              <a:t>examiner’s </a:t>
            </a:r>
            <a:r>
              <a:rPr lang="en-US" sz="2400" dirty="0" smtClean="0"/>
              <a:t>resistance.</a:t>
            </a:r>
          </a:p>
          <a:p>
            <a:r>
              <a:rPr lang="en-US" sz="2400" dirty="0" smtClean="0"/>
              <a:t> </a:t>
            </a:r>
            <a:r>
              <a:rPr lang="en-US" sz="2400" dirty="0"/>
              <a:t>A positive result would be if there </a:t>
            </a:r>
            <a:r>
              <a:rPr lang="en-US" sz="2400" dirty="0" smtClean="0"/>
              <a:t>is pain </a:t>
            </a:r>
            <a:r>
              <a:rPr lang="en-US" sz="2400" dirty="0"/>
              <a:t>along the lateral </a:t>
            </a:r>
            <a:r>
              <a:rPr lang="en-US" sz="2400" dirty="0" err="1" smtClean="0"/>
              <a:t>epicondyle</a:t>
            </a:r>
            <a:r>
              <a:rPr lang="en-US" sz="2400" dirty="0" smtClean="0"/>
              <a:t>. </a:t>
            </a:r>
          </a:p>
          <a:p>
            <a:pPr>
              <a:buNone/>
            </a:pPr>
            <a:r>
              <a:rPr lang="en-US" sz="2400" dirty="0" smtClean="0"/>
              <a:t>Mill’s test </a:t>
            </a:r>
          </a:p>
          <a:p>
            <a:r>
              <a:rPr lang="en-US" sz="2400" dirty="0"/>
              <a:t>pain with passive wrist flexion </a:t>
            </a:r>
            <a:r>
              <a:rPr lang="en-US" sz="2400" dirty="0" smtClean="0"/>
              <a:t>with elbow </a:t>
            </a:r>
            <a:r>
              <a:rPr lang="en-US" sz="2400" dirty="0"/>
              <a:t>extended and forearm </a:t>
            </a:r>
            <a:r>
              <a:rPr lang="en-US" sz="2400" dirty="0" err="1" smtClean="0"/>
              <a:t>pronated</a:t>
            </a:r>
            <a:r>
              <a:rPr lang="en-US" sz="2400" dirty="0" smtClean="0"/>
              <a:t>.</a:t>
            </a:r>
          </a:p>
          <a:p>
            <a:pPr>
              <a:buNone/>
            </a:pPr>
            <a:r>
              <a:rPr lang="en-US" sz="2400" dirty="0" smtClean="0"/>
              <a:t>Lateral </a:t>
            </a:r>
            <a:r>
              <a:rPr lang="en-US" sz="2400" dirty="0" err="1" smtClean="0"/>
              <a:t>epicondylitis</a:t>
            </a:r>
            <a:r>
              <a:rPr lang="en-US" sz="2400" dirty="0" smtClean="0"/>
              <a:t> test.</a:t>
            </a:r>
          </a:p>
          <a:p>
            <a:r>
              <a:rPr lang="en-US" sz="2400" dirty="0" smtClean="0"/>
              <a:t>Pain with </a:t>
            </a:r>
            <a:r>
              <a:rPr lang="en-US" sz="2400" dirty="0"/>
              <a:t>resisted middle finger extension performed with the</a:t>
            </a:r>
          </a:p>
          <a:p>
            <a:pPr>
              <a:buNone/>
            </a:pPr>
            <a:r>
              <a:rPr lang="en-US" sz="2400" dirty="0"/>
              <a:t>elbow extended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A\Desktop\mill.jpg"/>
          <p:cNvPicPr>
            <a:picLocks noChangeAspect="1" noChangeArrowheads="1"/>
          </p:cNvPicPr>
          <p:nvPr/>
        </p:nvPicPr>
        <p:blipFill>
          <a:blip r:embed="rId2" cstate="print"/>
          <a:srcRect/>
          <a:stretch>
            <a:fillRect/>
          </a:stretch>
        </p:blipFill>
        <p:spPr bwMode="auto">
          <a:xfrm>
            <a:off x="1143000" y="1447800"/>
            <a:ext cx="3257826" cy="2809875"/>
          </a:xfrm>
          <a:prstGeom prst="rect">
            <a:avLst/>
          </a:prstGeom>
          <a:noFill/>
        </p:spPr>
      </p:pic>
      <p:pic>
        <p:nvPicPr>
          <p:cNvPr id="1027" name="Picture 3" descr="C:\Users\A\Desktop\cozen.jpg"/>
          <p:cNvPicPr>
            <a:picLocks noChangeAspect="1" noChangeArrowheads="1"/>
          </p:cNvPicPr>
          <p:nvPr/>
        </p:nvPicPr>
        <p:blipFill>
          <a:blip r:embed="rId3" cstate="print"/>
          <a:srcRect/>
          <a:stretch>
            <a:fillRect/>
          </a:stretch>
        </p:blipFill>
        <p:spPr bwMode="auto">
          <a:xfrm>
            <a:off x="4648200" y="1524000"/>
            <a:ext cx="4495800" cy="284499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Common Complaints</a:t>
            </a:r>
          </a:p>
          <a:p>
            <a:pPr>
              <a:buNone/>
            </a:pPr>
            <a:r>
              <a:rPr lang="en-US" dirty="0"/>
              <a:t>• Diffuse achiness</a:t>
            </a:r>
          </a:p>
          <a:p>
            <a:pPr>
              <a:buNone/>
            </a:pPr>
            <a:r>
              <a:rPr lang="en-US" dirty="0"/>
              <a:t>• Morning stiffness</a:t>
            </a:r>
          </a:p>
          <a:p>
            <a:pPr>
              <a:buNone/>
            </a:pPr>
            <a:r>
              <a:rPr lang="en-US" dirty="0"/>
              <a:t>• Occasional night pain</a:t>
            </a:r>
          </a:p>
          <a:p>
            <a:pPr>
              <a:buNone/>
            </a:pPr>
            <a:r>
              <a:rPr lang="en-US" dirty="0"/>
              <a:t>• Dropping of objects/ weak grip strength</a:t>
            </a:r>
          </a:p>
          <a:p>
            <a:pPr>
              <a:buNone/>
            </a:pPr>
            <a:r>
              <a:rPr lang="en-US" dirty="0" smtClean="0"/>
              <a:t>• </a:t>
            </a:r>
            <a:r>
              <a:rPr lang="en-US" dirty="0"/>
              <a:t>Pain </a:t>
            </a:r>
            <a:r>
              <a:rPr lang="en-US" dirty="0" smtClean="0"/>
              <a:t>on  </a:t>
            </a:r>
            <a:r>
              <a:rPr lang="en-US" dirty="0"/>
              <a:t>palpation of lat. </a:t>
            </a:r>
            <a:r>
              <a:rPr lang="en-US" dirty="0" err="1" smtClean="0"/>
              <a:t>Epicondyle</a:t>
            </a:r>
            <a:endParaRPr lang="en-US" dirty="0" smtClean="0"/>
          </a:p>
          <a:p>
            <a:pPr>
              <a:buNone/>
            </a:pPr>
            <a:r>
              <a:rPr lang="en-US" dirty="0" smtClean="0"/>
              <a:t>• </a:t>
            </a:r>
            <a:r>
              <a:rPr lang="en-US" dirty="0"/>
              <a:t>Pain </a:t>
            </a:r>
            <a:r>
              <a:rPr lang="en-US" dirty="0" smtClean="0"/>
              <a:t>on active </a:t>
            </a:r>
            <a:r>
              <a:rPr lang="en-US" dirty="0"/>
              <a:t>or resisted </a:t>
            </a:r>
            <a:r>
              <a:rPr lang="en-US" dirty="0" smtClean="0"/>
              <a:t>extension </a:t>
            </a:r>
          </a:p>
          <a:p>
            <a:pPr>
              <a:buNone/>
            </a:pPr>
            <a:r>
              <a:rPr lang="en-US" dirty="0" smtClean="0"/>
              <a:t> </a:t>
            </a:r>
            <a:r>
              <a:rPr lang="en-US" dirty="0"/>
              <a:t>Pain </a:t>
            </a:r>
            <a:r>
              <a:rPr lang="en-US" dirty="0" smtClean="0"/>
              <a:t>while </a:t>
            </a:r>
            <a:r>
              <a:rPr lang="en-US" dirty="0"/>
              <a:t>grasping objects with the effected hand</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141</TotalTime>
  <Words>1005</Words>
  <Application>Microsoft Office PowerPoint</Application>
  <PresentationFormat>On-screen Show (4:3)</PresentationFormat>
  <Paragraphs>102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Lateral epicondylitis </vt:lpstr>
      <vt:lpstr>Objectives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Tennis elbow splint </vt:lpstr>
      <vt:lpstr>PowerPoint Presentation</vt:lpstr>
      <vt:lpstr>PowerPoint Presentation</vt:lpstr>
      <vt:lpstr>PowerPoint Presentation</vt:lpstr>
      <vt:lpstr>Stretching of wrist flexors and extensore</vt:lpstr>
      <vt:lpstr>PowerPoint Presentation</vt:lpstr>
      <vt:lpstr>PowerPoint Presentation</vt:lpstr>
      <vt:lpstr>Strengthening exercises</vt:lpstr>
      <vt:lpstr>The short-term efficacy of laser, brace, and ultrasound treatment in lateral epicondylitis: a prospective, randomized, controlled trial. </vt:lpstr>
      <vt:lpstr>PowerPoint Presentation</vt:lpstr>
      <vt:lpstr>Is eccentric exercise an  effective treatment for lateral  epicondylitis?  A systematic  review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Jai Shree Ram</dc:creator>
  <cp:lastModifiedBy>Maitri Shukla</cp:lastModifiedBy>
  <cp:revision>31</cp:revision>
  <dcterms:created xsi:type="dcterms:W3CDTF">2016-04-28T14:25:19Z</dcterms:created>
  <dcterms:modified xsi:type="dcterms:W3CDTF">2020-08-13T06:08:21Z</dcterms:modified>
</cp:coreProperties>
</file>