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6" r:id="rId2"/>
    <p:sldId id="257" r:id="rId3"/>
    <p:sldId id="258" r:id="rId4"/>
    <p:sldId id="264" r:id="rId5"/>
    <p:sldId id="259" r:id="rId6"/>
    <p:sldId id="260" r:id="rId7"/>
    <p:sldId id="261" r:id="rId8"/>
    <p:sldId id="262" r:id="rId9"/>
    <p:sldId id="289" r:id="rId10"/>
    <p:sldId id="290" r:id="rId11"/>
    <p:sldId id="291" r:id="rId12"/>
    <p:sldId id="263" r:id="rId13"/>
    <p:sldId id="271" r:id="rId14"/>
    <p:sldId id="270" r:id="rId15"/>
    <p:sldId id="265" r:id="rId16"/>
    <p:sldId id="266" r:id="rId17"/>
    <p:sldId id="267" r:id="rId18"/>
    <p:sldId id="272" r:id="rId19"/>
    <p:sldId id="273" r:id="rId20"/>
    <p:sldId id="274" r:id="rId21"/>
    <p:sldId id="288" r:id="rId22"/>
    <p:sldId id="275" r:id="rId23"/>
    <p:sldId id="268" r:id="rId24"/>
    <p:sldId id="269"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92" r:id="rId38"/>
    <p:sldId id="293" r:id="rId39"/>
    <p:sldId id="294"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1D8BD707-D9CF-40AE-B4C6-C98DA3205C09}" type="datetimeFigureOut">
              <a:rPr lang="en-US" smtClean="0"/>
              <a:pPr/>
              <a:t>8/12/2020</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1D8BD707-D9CF-40AE-B4C6-C98DA3205C09}" type="datetimeFigureOut">
              <a:rPr lang="en-US" smtClean="0"/>
              <a:pPr/>
              <a:t>8/12/2020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8/12/2020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8/12/2020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lgerian" pitchFamily="82" charset="0"/>
              </a:rPr>
              <a:t>ANKYLOSING SPONDILITIS</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marL="82296" indent="0">
              <a:buNone/>
            </a:pPr>
            <a:r>
              <a:rPr lang="en-US" dirty="0"/>
              <a:t> </a:t>
            </a:r>
            <a:r>
              <a:rPr lang="en-US" dirty="0" smtClean="0"/>
              <a:t>                                </a:t>
            </a:r>
            <a:r>
              <a:rPr lang="en-US" dirty="0" err="1" smtClean="0"/>
              <a:t>Dr.Maitri</a:t>
            </a:r>
            <a:r>
              <a:rPr lang="en-US" dirty="0" smtClean="0"/>
              <a:t> </a:t>
            </a:r>
            <a:r>
              <a:rPr lang="en-US" dirty="0" err="1" smtClean="0"/>
              <a:t>shukla</a:t>
            </a:r>
            <a:endParaRPr lang="en-US" dirty="0"/>
          </a:p>
        </p:txBody>
      </p:sp>
    </p:spTree>
    <p:extLst>
      <p:ext uri="{BB962C8B-B14F-4D97-AF65-F5344CB8AC3E}">
        <p14:creationId xmlns:p14="http://schemas.microsoft.com/office/powerpoint/2010/main" val="2835870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pic>
        <p:nvPicPr>
          <p:cNvPr id="3074" name="Picture 2"/>
          <p:cNvPicPr>
            <a:picLocks noGrp="1" noChangeAspect="1" noChangeArrowheads="1"/>
          </p:cNvPicPr>
          <p:nvPr>
            <p:ph idx="1"/>
          </p:nvPr>
        </p:nvPicPr>
        <p:blipFill>
          <a:blip r:embed="rId2" cstate="print"/>
          <a:srcRect/>
          <a:stretch>
            <a:fillRect/>
          </a:stretch>
        </p:blipFill>
        <p:spPr bwMode="auto">
          <a:xfrm>
            <a:off x="2895600" y="795867"/>
            <a:ext cx="4089400" cy="5452533"/>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p:cNvPicPr>
            <a:picLocks noGrp="1" noChangeAspect="1" noChangeArrowheads="1"/>
          </p:cNvPicPr>
          <p:nvPr>
            <p:ph idx="1"/>
          </p:nvPr>
        </p:nvPicPr>
        <p:blipFill>
          <a:blip r:embed="rId2" cstate="print"/>
          <a:srcRect/>
          <a:stretch>
            <a:fillRect/>
          </a:stretch>
        </p:blipFill>
        <p:spPr bwMode="auto">
          <a:xfrm>
            <a:off x="3384042" y="1447800"/>
            <a:ext cx="3601466" cy="48006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Signs &amp; Symptoms</a:t>
            </a:r>
          </a:p>
        </p:txBody>
      </p:sp>
      <p:sp>
        <p:nvSpPr>
          <p:cNvPr id="3" name="Content Placeholder 2"/>
          <p:cNvSpPr>
            <a:spLocks noGrp="1"/>
          </p:cNvSpPr>
          <p:nvPr>
            <p:ph idx="1"/>
          </p:nvPr>
        </p:nvSpPr>
        <p:spPr/>
        <p:txBody>
          <a:bodyPr>
            <a:normAutofit fontScale="92500" lnSpcReduction="20000"/>
          </a:bodyPr>
          <a:lstStyle/>
          <a:p>
            <a:r>
              <a:rPr lang="en-US" dirty="0"/>
              <a:t>Onset is insidious</a:t>
            </a:r>
          </a:p>
          <a:p>
            <a:r>
              <a:rPr lang="en-US" dirty="0"/>
              <a:t>Low back pain is dominant symptom (</a:t>
            </a:r>
            <a:r>
              <a:rPr lang="en-US" dirty="0" err="1"/>
              <a:t>bil</a:t>
            </a:r>
            <a:r>
              <a:rPr lang="en-US" dirty="0"/>
              <a:t>. SI joint pain) and associated with stiffness</a:t>
            </a:r>
          </a:p>
          <a:p>
            <a:r>
              <a:rPr lang="en-US" dirty="0"/>
              <a:t>Loss of normal lumbar </a:t>
            </a:r>
            <a:r>
              <a:rPr lang="en-US" dirty="0" err="1"/>
              <a:t>lordosis</a:t>
            </a:r>
            <a:r>
              <a:rPr lang="en-US" dirty="0"/>
              <a:t> is one of the first signs although there may be spinal stiffness due to muscle spasm</a:t>
            </a:r>
          </a:p>
          <a:p>
            <a:r>
              <a:rPr lang="en-US" dirty="0"/>
              <a:t>Back symptoms are made worse by resting and improved with mild exercise.</a:t>
            </a:r>
          </a:p>
          <a:p>
            <a:r>
              <a:rPr lang="en-US" dirty="0"/>
              <a:t>Morning stiffness is common.</a:t>
            </a:r>
          </a:p>
          <a:p>
            <a:r>
              <a:rPr lang="en-US" dirty="0"/>
              <a:t>Eventually bony </a:t>
            </a:r>
            <a:r>
              <a:rPr lang="en-US" dirty="0" err="1"/>
              <a:t>ankylosis</a:t>
            </a:r>
            <a:r>
              <a:rPr lang="en-US" dirty="0"/>
              <a:t> leads to a fixed back with a dorsal </a:t>
            </a:r>
            <a:r>
              <a:rPr lang="en-US" dirty="0" err="1"/>
              <a:t>kyphos</a:t>
            </a:r>
            <a:r>
              <a:rPr lang="en-US" dirty="0"/>
              <a: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82562"/>
          </a:xfrm>
        </p:spPr>
        <p:txBody>
          <a:bodyPr>
            <a:normAutofit fontScale="90000"/>
          </a:bodyPr>
          <a:lstStyle/>
          <a:p>
            <a:endParaRPr lang="en-US" dirty="0"/>
          </a:p>
        </p:txBody>
      </p:sp>
      <p:sp>
        <p:nvSpPr>
          <p:cNvPr id="3" name="Content Placeholder 2"/>
          <p:cNvSpPr>
            <a:spLocks noGrp="1"/>
          </p:cNvSpPr>
          <p:nvPr>
            <p:ph idx="1"/>
          </p:nvPr>
        </p:nvSpPr>
        <p:spPr>
          <a:xfrm>
            <a:off x="1435608" y="609600"/>
            <a:ext cx="7498080" cy="5638800"/>
          </a:xfrm>
        </p:spPr>
        <p:txBody>
          <a:bodyPr>
            <a:normAutofit fontScale="85000" lnSpcReduction="20000"/>
          </a:bodyPr>
          <a:lstStyle/>
          <a:p>
            <a:r>
              <a:rPr lang="en-US" dirty="0"/>
              <a:t>Head appears to be pushed forwards</a:t>
            </a:r>
          </a:p>
          <a:p>
            <a:r>
              <a:rPr lang="en-US" dirty="0"/>
              <a:t>Shoulders are rounded</a:t>
            </a:r>
          </a:p>
          <a:p>
            <a:r>
              <a:rPr lang="en-US" dirty="0"/>
              <a:t>Chest expansion is measured and found diminished. To compensate there is increased Diaphragmatic movement</a:t>
            </a:r>
          </a:p>
          <a:p>
            <a:r>
              <a:rPr lang="en-US" dirty="0"/>
              <a:t>Decreased distance between the lower costal cage and iliac crests </a:t>
            </a:r>
            <a:r>
              <a:rPr lang="en-US" dirty="0" err="1"/>
              <a:t>antero</a:t>
            </a:r>
            <a:r>
              <a:rPr lang="en-US" dirty="0"/>
              <a:t>-laterally</a:t>
            </a:r>
          </a:p>
          <a:p>
            <a:r>
              <a:rPr lang="en-US" dirty="0"/>
              <a:t>Skin doesn’t stretch over lumbar </a:t>
            </a:r>
            <a:r>
              <a:rPr lang="en-US" dirty="0" err="1"/>
              <a:t>interspinal</a:t>
            </a:r>
            <a:r>
              <a:rPr lang="en-US" dirty="0"/>
              <a:t> spaces when the patient bends forward</a:t>
            </a:r>
          </a:p>
          <a:p>
            <a:r>
              <a:rPr lang="en-US" dirty="0"/>
              <a:t>Lateral flexion is also impaired</a:t>
            </a:r>
          </a:p>
          <a:p>
            <a:r>
              <a:rPr lang="en-US" dirty="0" err="1"/>
              <a:t>Schober’s</a:t>
            </a:r>
            <a:r>
              <a:rPr lang="en-US" dirty="0"/>
              <a:t> Test to see the range of forward flexion and finger-tip to floor distance to see the lateral </a:t>
            </a:r>
            <a:r>
              <a:rPr lang="en-US" dirty="0" smtClean="0"/>
              <a:t>flexion</a:t>
            </a:r>
            <a:endParaRPr lang="en-US" dirty="0"/>
          </a:p>
          <a:p>
            <a:r>
              <a:rPr lang="en-US" dirty="0"/>
              <a:t>Flexion deformities at hips are common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Pain is elicited when pressure is applied to bony points around the pelvis. </a:t>
            </a:r>
          </a:p>
          <a:p>
            <a:r>
              <a:rPr lang="en-US" dirty="0"/>
              <a:t>Stressing the SI joints can result in pain during early stages in presence of </a:t>
            </a:r>
            <a:r>
              <a:rPr lang="en-US" dirty="0" err="1"/>
              <a:t>Sacro-ilitis</a:t>
            </a:r>
            <a:endParaRPr lang="en-US" dirty="0"/>
          </a:p>
          <a:p>
            <a:r>
              <a:rPr lang="en-US" dirty="0"/>
              <a:t>In the young, peripheral joints may be the first affected</a:t>
            </a:r>
          </a:p>
          <a:p>
            <a:r>
              <a:rPr lang="en-US" dirty="0"/>
              <a:t>Pain at sites of tendon insertion may be a problem (heel &amp; pelvic girdle)</a:t>
            </a:r>
          </a:p>
          <a:p>
            <a:r>
              <a:rPr lang="en-US" dirty="0"/>
              <a:t>Less commonly </a:t>
            </a:r>
            <a:r>
              <a:rPr lang="en-US" dirty="0" err="1"/>
              <a:t>iritis</a:t>
            </a:r>
            <a:r>
              <a:rPr lang="en-US" dirty="0"/>
              <a:t> may be the presenting feature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a:t>
            </a:r>
          </a:p>
        </p:txBody>
      </p:sp>
      <p:sp>
        <p:nvSpPr>
          <p:cNvPr id="3" name="Content Placeholder 2"/>
          <p:cNvSpPr>
            <a:spLocks noGrp="1"/>
          </p:cNvSpPr>
          <p:nvPr>
            <p:ph idx="1"/>
          </p:nvPr>
        </p:nvSpPr>
        <p:spPr/>
        <p:txBody>
          <a:bodyPr/>
          <a:lstStyle/>
          <a:p>
            <a:r>
              <a:rPr lang="en-US" dirty="0" err="1" smtClean="0"/>
              <a:t>Dorso</a:t>
            </a:r>
            <a:r>
              <a:rPr lang="en-US" dirty="0" smtClean="0"/>
              <a:t>-lumbar </a:t>
            </a:r>
            <a:r>
              <a:rPr lang="en-US" dirty="0"/>
              <a:t>and </a:t>
            </a:r>
            <a:r>
              <a:rPr lang="en-US" dirty="0" err="1"/>
              <a:t>Sacro</a:t>
            </a:r>
            <a:r>
              <a:rPr lang="en-US" dirty="0"/>
              <a:t>-iliac involvement is more common than total spinal fusion</a:t>
            </a:r>
          </a:p>
          <a:p>
            <a:r>
              <a:rPr lang="en-US" dirty="0"/>
              <a:t>Back pain is the most obvious symptom. It may continue for many years</a:t>
            </a:r>
          </a:p>
          <a:p>
            <a:r>
              <a:rPr lang="en-US" dirty="0"/>
              <a:t>Eventual posture will depend on the degree of spinal fusion and the success of Physiotherapy and postural exercises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a:t>
            </a:r>
          </a:p>
        </p:txBody>
      </p:sp>
      <p:sp>
        <p:nvSpPr>
          <p:cNvPr id="3" name="Content Placeholder 2"/>
          <p:cNvSpPr>
            <a:spLocks noGrp="1"/>
          </p:cNvSpPr>
          <p:nvPr>
            <p:ph idx="1"/>
          </p:nvPr>
        </p:nvSpPr>
        <p:spPr/>
        <p:txBody>
          <a:bodyPr/>
          <a:lstStyle/>
          <a:p>
            <a:r>
              <a:rPr lang="en-US" dirty="0" err="1"/>
              <a:t>Iritis</a:t>
            </a:r>
            <a:endParaRPr lang="en-US" dirty="0"/>
          </a:p>
          <a:p>
            <a:r>
              <a:rPr lang="en-US" dirty="0"/>
              <a:t>Neurological- due to </a:t>
            </a:r>
            <a:r>
              <a:rPr lang="en-US" dirty="0" err="1"/>
              <a:t>atlanto</a:t>
            </a:r>
            <a:r>
              <a:rPr lang="en-US" dirty="0"/>
              <a:t>-axial </a:t>
            </a:r>
            <a:r>
              <a:rPr lang="en-US" dirty="0" err="1"/>
              <a:t>subluxation</a:t>
            </a:r>
            <a:r>
              <a:rPr lang="en-US" dirty="0"/>
              <a:t> or fractures</a:t>
            </a:r>
          </a:p>
          <a:p>
            <a:r>
              <a:rPr lang="en-US" dirty="0"/>
              <a:t>Cardiovascular problems are infrequent</a:t>
            </a:r>
          </a:p>
          <a:p>
            <a:r>
              <a:rPr lang="en-US" dirty="0"/>
              <a:t>Impaired respiratory excursion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Investigations</a:t>
            </a:r>
          </a:p>
        </p:txBody>
      </p:sp>
      <p:sp>
        <p:nvSpPr>
          <p:cNvPr id="3" name="Content Placeholder 2"/>
          <p:cNvSpPr>
            <a:spLocks noGrp="1"/>
          </p:cNvSpPr>
          <p:nvPr>
            <p:ph idx="1"/>
          </p:nvPr>
        </p:nvSpPr>
        <p:spPr/>
        <p:txBody>
          <a:bodyPr>
            <a:normAutofit lnSpcReduction="10000"/>
          </a:bodyPr>
          <a:lstStyle/>
          <a:p>
            <a:r>
              <a:rPr lang="en-US" dirty="0"/>
              <a:t>Raised ESR and CRP</a:t>
            </a:r>
          </a:p>
          <a:p>
            <a:r>
              <a:rPr lang="en-US" dirty="0"/>
              <a:t>HLA B27 is NOT diagnostic</a:t>
            </a:r>
          </a:p>
          <a:p>
            <a:r>
              <a:rPr lang="en-US" dirty="0"/>
              <a:t>Radiological changes in the SI joints(erosions and sclerosis)</a:t>
            </a:r>
          </a:p>
          <a:p>
            <a:r>
              <a:rPr lang="en-US" dirty="0"/>
              <a:t>Lumbar vertebrae may become squared</a:t>
            </a:r>
          </a:p>
          <a:p>
            <a:r>
              <a:rPr lang="en-US" dirty="0" err="1"/>
              <a:t>Syndesmophyte</a:t>
            </a:r>
            <a:r>
              <a:rPr lang="en-US" dirty="0"/>
              <a:t> formation at the </a:t>
            </a:r>
            <a:r>
              <a:rPr lang="en-US" dirty="0" err="1"/>
              <a:t>dorso</a:t>
            </a:r>
            <a:r>
              <a:rPr lang="en-US" dirty="0"/>
              <a:t>-lumbar region</a:t>
            </a:r>
          </a:p>
          <a:p>
            <a:r>
              <a:rPr lang="en-US" dirty="0"/>
              <a:t>Calcification of ALL and PLL ligaments and fusion of posterior facet joints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p>
        </p:txBody>
      </p:sp>
      <p:sp>
        <p:nvSpPr>
          <p:cNvPr id="3" name="Content Placeholder 2"/>
          <p:cNvSpPr>
            <a:spLocks noGrp="1"/>
          </p:cNvSpPr>
          <p:nvPr>
            <p:ph idx="1"/>
          </p:nvPr>
        </p:nvSpPr>
        <p:spPr/>
        <p:txBody>
          <a:bodyPr>
            <a:normAutofit lnSpcReduction="10000"/>
          </a:bodyPr>
          <a:lstStyle/>
          <a:p>
            <a:r>
              <a:rPr lang="en-US" dirty="0"/>
              <a:t>Pain-Simple analgesics or NSAIDs if pain is very severe</a:t>
            </a:r>
          </a:p>
          <a:p>
            <a:r>
              <a:rPr lang="en-US" dirty="0" smtClean="0"/>
              <a:t>Physiotherapy</a:t>
            </a:r>
            <a:endParaRPr lang="en-US" dirty="0"/>
          </a:p>
          <a:p>
            <a:r>
              <a:rPr lang="en-US" dirty="0"/>
              <a:t>Hydrotherapy in warm water</a:t>
            </a:r>
          </a:p>
          <a:p>
            <a:r>
              <a:rPr lang="en-US" dirty="0"/>
              <a:t>Postural advice-beds should be firm and only one pillow used</a:t>
            </a:r>
          </a:p>
          <a:p>
            <a:r>
              <a:rPr lang="en-US" dirty="0"/>
              <a:t>Acute stage-rest</a:t>
            </a:r>
          </a:p>
          <a:p>
            <a:r>
              <a:rPr lang="en-US" dirty="0"/>
              <a:t>Psychological </a:t>
            </a:r>
            <a:r>
              <a:rPr lang="en-US" dirty="0" smtClean="0"/>
              <a:t>counseling</a:t>
            </a:r>
            <a:endParaRPr lang="en-US" dirty="0"/>
          </a:p>
          <a:p>
            <a:r>
              <a:rPr lang="en-US" dirty="0"/>
              <a:t>Surgeries (replacement) in later stages</a:t>
            </a:r>
          </a:p>
          <a:p>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Physiotherapy-Assessment</a:t>
            </a:r>
          </a:p>
        </p:txBody>
      </p:sp>
      <p:sp>
        <p:nvSpPr>
          <p:cNvPr id="3" name="Content Placeholder 2"/>
          <p:cNvSpPr>
            <a:spLocks noGrp="1"/>
          </p:cNvSpPr>
          <p:nvPr>
            <p:ph idx="1"/>
          </p:nvPr>
        </p:nvSpPr>
        <p:spPr/>
        <p:txBody>
          <a:bodyPr>
            <a:normAutofit fontScale="92500" lnSpcReduction="10000"/>
          </a:bodyPr>
          <a:lstStyle/>
          <a:p>
            <a:pPr>
              <a:buNone/>
            </a:pPr>
            <a:r>
              <a:rPr lang="en-US" dirty="0"/>
              <a:t>Spinal joints are principally affected </a:t>
            </a:r>
          </a:p>
          <a:p>
            <a:pPr>
              <a:buNone/>
            </a:pPr>
            <a:r>
              <a:rPr lang="en-US" dirty="0">
                <a:solidFill>
                  <a:schemeClr val="accent2"/>
                </a:solidFill>
              </a:rPr>
              <a:t>General Posture</a:t>
            </a:r>
          </a:p>
          <a:p>
            <a:pPr>
              <a:buNone/>
            </a:pPr>
            <a:r>
              <a:rPr lang="en-US" dirty="0"/>
              <a:t>Observed with clothes removed in standing and sitting</a:t>
            </a:r>
          </a:p>
          <a:p>
            <a:pPr>
              <a:buNone/>
            </a:pPr>
            <a:r>
              <a:rPr lang="en-US" dirty="0"/>
              <a:t>Loss of lumbar curve and increased thoracic curve</a:t>
            </a:r>
          </a:p>
          <a:p>
            <a:pPr>
              <a:buNone/>
            </a:pPr>
            <a:r>
              <a:rPr lang="en-US" dirty="0"/>
              <a:t>Hips and knees flexed</a:t>
            </a:r>
          </a:p>
          <a:p>
            <a:pPr>
              <a:buNone/>
            </a:pPr>
            <a:r>
              <a:rPr lang="en-US" dirty="0"/>
              <a:t>Loss of cervical curve leads to hyperextension at </a:t>
            </a:r>
            <a:r>
              <a:rPr lang="en-US" dirty="0" err="1"/>
              <a:t>atlanto</a:t>
            </a:r>
            <a:r>
              <a:rPr lang="en-US" dirty="0"/>
              <a:t>-occipital joint and protrusion of jaw</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pPr>
              <a:buNone/>
            </a:pPr>
            <a:r>
              <a:rPr lang="en-US" dirty="0"/>
              <a:t>At the end of the session the student should be able to </a:t>
            </a:r>
          </a:p>
          <a:p>
            <a:r>
              <a:rPr lang="en-US" dirty="0"/>
              <a:t>Define </a:t>
            </a:r>
            <a:r>
              <a:rPr lang="en-US" dirty="0" err="1"/>
              <a:t>Ankylosing</a:t>
            </a:r>
            <a:r>
              <a:rPr lang="en-US" dirty="0"/>
              <a:t> </a:t>
            </a:r>
            <a:r>
              <a:rPr lang="en-US" dirty="0" err="1"/>
              <a:t>spondilitis</a:t>
            </a:r>
            <a:endParaRPr lang="en-US" dirty="0"/>
          </a:p>
          <a:p>
            <a:r>
              <a:rPr lang="en-US" dirty="0"/>
              <a:t>Enumerate clinical features of </a:t>
            </a:r>
            <a:r>
              <a:rPr lang="en-US" dirty="0" err="1"/>
              <a:t>Ankylosing</a:t>
            </a:r>
            <a:r>
              <a:rPr lang="en-US" dirty="0"/>
              <a:t> </a:t>
            </a:r>
            <a:r>
              <a:rPr lang="en-US" dirty="0" err="1"/>
              <a:t>spondilitis</a:t>
            </a:r>
            <a:endParaRPr lang="en-US" dirty="0"/>
          </a:p>
          <a:p>
            <a:r>
              <a:rPr lang="en-US" dirty="0"/>
              <a:t>List the important points of assessment</a:t>
            </a:r>
          </a:p>
          <a:p>
            <a:r>
              <a:rPr lang="en-US" dirty="0"/>
              <a:t>Enumerate the principles of treatment</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Spinal Posture</a:t>
            </a:r>
            <a:br>
              <a:rPr lang="en-US" dirty="0"/>
            </a:br>
            <a:endParaRPr lang="en-US" dirty="0"/>
          </a:p>
        </p:txBody>
      </p:sp>
      <p:sp>
        <p:nvSpPr>
          <p:cNvPr id="3" name="Content Placeholder 2"/>
          <p:cNvSpPr>
            <a:spLocks noGrp="1"/>
          </p:cNvSpPr>
          <p:nvPr>
            <p:ph idx="1"/>
          </p:nvPr>
        </p:nvSpPr>
        <p:spPr/>
        <p:txBody>
          <a:bodyPr/>
          <a:lstStyle/>
          <a:p>
            <a:r>
              <a:rPr lang="en-US" dirty="0"/>
              <a:t>Loss of secondary spinal curves-1</a:t>
            </a:r>
            <a:r>
              <a:rPr lang="en-US" baseline="30000" dirty="0"/>
              <a:t>st</a:t>
            </a:r>
            <a:r>
              <a:rPr lang="en-US" dirty="0"/>
              <a:t> lumbar and then cervical</a:t>
            </a:r>
          </a:p>
          <a:p>
            <a:r>
              <a:rPr lang="en-US" dirty="0"/>
              <a:t>Thoracic curve exaggerated and spine becomes progressively rounded</a:t>
            </a:r>
          </a:p>
          <a:p>
            <a:r>
              <a:rPr lang="en-US" dirty="0"/>
              <a:t>Lateral deviations are rare</a:t>
            </a:r>
          </a:p>
          <a:p>
            <a:r>
              <a:rPr lang="en-US" dirty="0"/>
              <a:t>Serial clinical photographs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2994025" y="2419350"/>
            <a:ext cx="4381500" cy="28575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Spinal Mobility</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Cervical spine-active and passive all ranges</a:t>
            </a:r>
          </a:p>
          <a:p>
            <a:r>
              <a:rPr lang="en-US" dirty="0" err="1"/>
              <a:t>Thoraco</a:t>
            </a:r>
            <a:r>
              <a:rPr lang="en-US" dirty="0"/>
              <a:t>-lumbar flexion and extension</a:t>
            </a:r>
          </a:p>
          <a:p>
            <a:r>
              <a:rPr lang="en-US" dirty="0"/>
              <a:t>Lumbar flexion and extension-</a:t>
            </a:r>
            <a:r>
              <a:rPr lang="en-US" dirty="0" err="1"/>
              <a:t>Schober’s</a:t>
            </a:r>
            <a:r>
              <a:rPr lang="en-US" dirty="0"/>
              <a:t> Method</a:t>
            </a:r>
          </a:p>
          <a:p>
            <a:r>
              <a:rPr lang="en-US" dirty="0"/>
              <a:t>Lateral flexion-Finger-tip to floor distance. Rotation must be prevented</a:t>
            </a:r>
          </a:p>
          <a:p>
            <a:r>
              <a:rPr lang="en-US" dirty="0"/>
              <a:t>Rotation-Sitting or lying with hips and knees flexed and pelvis rotated</a:t>
            </a:r>
          </a:p>
          <a:p>
            <a:r>
              <a:rPr lang="en-US" dirty="0"/>
              <a:t>Hip, knees shoulders and TM joints-active and passive ranges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Respiratory function</a:t>
            </a:r>
            <a:br>
              <a:rPr lang="en-US" dirty="0"/>
            </a:br>
            <a:endParaRPr lang="en-US" dirty="0"/>
          </a:p>
        </p:txBody>
      </p:sp>
      <p:sp>
        <p:nvSpPr>
          <p:cNvPr id="3" name="Content Placeholder 2"/>
          <p:cNvSpPr>
            <a:spLocks noGrp="1"/>
          </p:cNvSpPr>
          <p:nvPr>
            <p:ph idx="1"/>
          </p:nvPr>
        </p:nvSpPr>
        <p:spPr/>
        <p:txBody>
          <a:bodyPr>
            <a:normAutofit/>
          </a:bodyPr>
          <a:lstStyle/>
          <a:p>
            <a:r>
              <a:rPr lang="en-US" dirty="0" err="1"/>
              <a:t>Costovertebral</a:t>
            </a:r>
            <a:r>
              <a:rPr lang="en-US" dirty="0"/>
              <a:t> joints are affected at an early stage</a:t>
            </a:r>
          </a:p>
          <a:p>
            <a:r>
              <a:rPr lang="en-US" dirty="0"/>
              <a:t>Chest expansion at two levels:</a:t>
            </a:r>
          </a:p>
          <a:p>
            <a:r>
              <a:rPr lang="en-US" dirty="0"/>
              <a:t>Nipple level (4</a:t>
            </a:r>
            <a:r>
              <a:rPr lang="en-US" baseline="30000" dirty="0"/>
              <a:t>th</a:t>
            </a:r>
            <a:r>
              <a:rPr lang="en-US" dirty="0"/>
              <a:t> rib) and </a:t>
            </a:r>
            <a:r>
              <a:rPr lang="en-US" dirty="0" err="1"/>
              <a:t>Xiphoid</a:t>
            </a:r>
            <a:r>
              <a:rPr lang="en-US" dirty="0"/>
              <a:t> process (7</a:t>
            </a:r>
            <a:r>
              <a:rPr lang="en-US" baseline="30000" dirty="0"/>
              <a:t>th</a:t>
            </a:r>
            <a:r>
              <a:rPr lang="en-US" dirty="0"/>
              <a:t> rib)</a:t>
            </a:r>
          </a:p>
          <a:p>
            <a:r>
              <a:rPr lang="en-US" dirty="0"/>
              <a:t>Measurements should be noted at full expiration and full inspiration</a:t>
            </a:r>
          </a:p>
          <a:p>
            <a:r>
              <a:rPr lang="en-US" dirty="0"/>
              <a:t>Vital capacity, Peak flow and FEV1 are taken regularly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Physiotherapy Management</a:t>
            </a:r>
          </a:p>
        </p:txBody>
      </p:sp>
      <p:sp>
        <p:nvSpPr>
          <p:cNvPr id="3" name="Content Placeholder 2"/>
          <p:cNvSpPr>
            <a:spLocks noGrp="1"/>
          </p:cNvSpPr>
          <p:nvPr>
            <p:ph idx="1"/>
          </p:nvPr>
        </p:nvSpPr>
        <p:spPr/>
        <p:txBody>
          <a:bodyPr/>
          <a:lstStyle/>
          <a:p>
            <a:r>
              <a:rPr lang="en-US" dirty="0"/>
              <a:t>Aimed at maintaining back posture</a:t>
            </a:r>
          </a:p>
          <a:p>
            <a:r>
              <a:rPr lang="en-US" dirty="0"/>
              <a:t>It is characteristic of this disease that patients find their symptoms improve with exercise</a:t>
            </a:r>
          </a:p>
          <a:p>
            <a:r>
              <a:rPr lang="en-US" dirty="0"/>
              <a:t>Regular exercise programs can be carried out only within the limits of pain</a:t>
            </a:r>
          </a:p>
          <a:p>
            <a:r>
              <a:rPr lang="en-US" dirty="0"/>
              <a:t>Swimming should be encouraged in </a:t>
            </a:r>
            <a:r>
              <a:rPr lang="en-US"/>
              <a:t>warm water</a:t>
            </a:r>
            <a:endParaRPr lang="en-US"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With appropriate treatment patients are able to retain a high level of functional independence</a:t>
            </a:r>
          </a:p>
          <a:p>
            <a:r>
              <a:rPr lang="en-US" dirty="0"/>
              <a:t>Physical therapy aims to retain spinal mobility, </a:t>
            </a:r>
            <a:r>
              <a:rPr lang="en-US" dirty="0" err="1"/>
              <a:t>minimise</a:t>
            </a:r>
            <a:r>
              <a:rPr lang="en-US" dirty="0"/>
              <a:t> spinal deformity, relieve pain and improve endurance</a:t>
            </a:r>
          </a:p>
          <a:p>
            <a:r>
              <a:rPr lang="en-US" dirty="0"/>
              <a:t>Hospital sessions are in addition to the home program taught.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Home program should be simple, specific, and require minimum apparatus for performance</a:t>
            </a:r>
          </a:p>
          <a:p>
            <a:r>
              <a:rPr lang="en-US" dirty="0"/>
              <a:t>These include </a:t>
            </a:r>
            <a:r>
              <a:rPr lang="en-US" dirty="0" smtClean="0"/>
              <a:t>mobilizing </a:t>
            </a:r>
            <a:r>
              <a:rPr lang="en-US" dirty="0" err="1"/>
              <a:t>exs</a:t>
            </a:r>
            <a:r>
              <a:rPr lang="en-US" dirty="0"/>
              <a:t> for spine, hips, and thoracic cage, posture correction and activities to improve muscle performance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Maintenance of mobility</a:t>
            </a:r>
          </a:p>
        </p:txBody>
      </p:sp>
      <p:sp>
        <p:nvSpPr>
          <p:cNvPr id="3" name="Content Placeholder 2"/>
          <p:cNvSpPr>
            <a:spLocks noGrp="1"/>
          </p:cNvSpPr>
          <p:nvPr>
            <p:ph idx="1"/>
          </p:nvPr>
        </p:nvSpPr>
        <p:spPr/>
        <p:txBody>
          <a:bodyPr/>
          <a:lstStyle/>
          <a:p>
            <a:r>
              <a:rPr lang="en-US" dirty="0"/>
              <a:t>Movement of affected joints will retard the rate of </a:t>
            </a:r>
            <a:r>
              <a:rPr lang="en-US" dirty="0" err="1"/>
              <a:t>ankylosis</a:t>
            </a:r>
            <a:r>
              <a:rPr lang="en-US" dirty="0"/>
              <a:t>, but will not prevent it </a:t>
            </a:r>
            <a:r>
              <a:rPr lang="en-US" dirty="0" smtClean="0"/>
              <a:t>occurring</a:t>
            </a:r>
            <a:endParaRPr lang="en-US" dirty="0"/>
          </a:p>
          <a:p>
            <a:r>
              <a:rPr lang="en-US" dirty="0"/>
              <a:t>All joints must be moved daily through their fullest range of movement.</a:t>
            </a:r>
          </a:p>
          <a:p>
            <a:r>
              <a:rPr lang="en-US" dirty="0" smtClean="0"/>
              <a:t>Mobilization </a:t>
            </a:r>
            <a:r>
              <a:rPr lang="en-US" dirty="0"/>
              <a:t>techniques can be used when in a state of exacerbation </a:t>
            </a:r>
            <a:r>
              <a:rPr lang="en-US" dirty="0" smtClean="0"/>
              <a:t>to </a:t>
            </a:r>
            <a:r>
              <a:rPr lang="en-US" dirty="0"/>
              <a:t>free movement within the existing range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The grade and type of </a:t>
            </a:r>
            <a:r>
              <a:rPr lang="en-US" dirty="0" smtClean="0"/>
              <a:t>mobilization </a:t>
            </a:r>
            <a:r>
              <a:rPr lang="en-US" dirty="0"/>
              <a:t>is determined by the degree of disease activity.</a:t>
            </a:r>
          </a:p>
          <a:p>
            <a:r>
              <a:rPr lang="en-US" dirty="0"/>
              <a:t>Vigorous active exercises are performed wherever possible.</a:t>
            </a:r>
          </a:p>
          <a:p>
            <a:r>
              <a:rPr lang="en-US" dirty="0"/>
              <a:t>In suspension therapy, as body weight is supported, muscular effort is solely devoted to producing movements.</a:t>
            </a:r>
          </a:p>
          <a:p>
            <a:r>
              <a:rPr lang="en-US" dirty="0"/>
              <a:t>Specifically lumbar and hip </a:t>
            </a:r>
            <a:r>
              <a:rPr lang="en-US" dirty="0" err="1"/>
              <a:t>movts</a:t>
            </a:r>
            <a:r>
              <a:rPr lang="en-US" dirty="0"/>
              <a:t> should be encouraged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82562"/>
          </a:xfrm>
        </p:spPr>
        <p:txBody>
          <a:bodyPr>
            <a:normAutofit fontScale="90000"/>
          </a:bodyPr>
          <a:lstStyle/>
          <a:p>
            <a:endParaRPr lang="en-US" dirty="0"/>
          </a:p>
        </p:txBody>
      </p:sp>
      <p:sp>
        <p:nvSpPr>
          <p:cNvPr id="3" name="Content Placeholder 2"/>
          <p:cNvSpPr>
            <a:spLocks noGrp="1"/>
          </p:cNvSpPr>
          <p:nvPr>
            <p:ph idx="1"/>
          </p:nvPr>
        </p:nvSpPr>
        <p:spPr>
          <a:xfrm>
            <a:off x="1435608" y="685800"/>
            <a:ext cx="7498080" cy="5562600"/>
          </a:xfrm>
        </p:spPr>
        <p:txBody>
          <a:bodyPr>
            <a:normAutofit lnSpcReduction="10000"/>
          </a:bodyPr>
          <a:lstStyle/>
          <a:p>
            <a:r>
              <a:rPr lang="en-US" dirty="0"/>
              <a:t>Pool therapy encourages joint mobility.</a:t>
            </a:r>
          </a:p>
          <a:p>
            <a:r>
              <a:rPr lang="en-US" dirty="0"/>
              <a:t>Warmth of water reduces protective muscle guarding</a:t>
            </a:r>
          </a:p>
          <a:p>
            <a:r>
              <a:rPr lang="en-US" dirty="0"/>
              <a:t>Swimming is encouraged as it not only improves endurance but also encourages extension of the spine, </a:t>
            </a:r>
            <a:r>
              <a:rPr lang="en-US" dirty="0" err="1"/>
              <a:t>mobilisation</a:t>
            </a:r>
            <a:r>
              <a:rPr lang="en-US" dirty="0"/>
              <a:t> of hip and shoulder girdle. Especially breast stroke and front crawl.</a:t>
            </a:r>
          </a:p>
          <a:p>
            <a:r>
              <a:rPr lang="en-US" dirty="0" err="1" smtClean="0"/>
              <a:t>Exs</a:t>
            </a:r>
            <a:r>
              <a:rPr lang="en-US" dirty="0" smtClean="0"/>
              <a:t> </a:t>
            </a:r>
            <a:r>
              <a:rPr lang="en-US" dirty="0"/>
              <a:t>to improve </a:t>
            </a:r>
            <a:r>
              <a:rPr lang="en-US" dirty="0" err="1"/>
              <a:t>movts</a:t>
            </a:r>
            <a:r>
              <a:rPr lang="en-US" dirty="0"/>
              <a:t> of thoracic cage and breathing </a:t>
            </a:r>
            <a:r>
              <a:rPr lang="en-US" dirty="0" err="1"/>
              <a:t>exs</a:t>
            </a:r>
            <a:r>
              <a:rPr lang="en-US" dirty="0"/>
              <a:t> to improve respiratory excursion will be required.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p:txBody>
          <a:bodyPr/>
          <a:lstStyle/>
          <a:p>
            <a:r>
              <a:rPr lang="en-US" dirty="0"/>
              <a:t>It is an inflammatory condition affecting the spine, </a:t>
            </a:r>
            <a:r>
              <a:rPr lang="en-US" dirty="0" err="1"/>
              <a:t>sacro</a:t>
            </a:r>
            <a:r>
              <a:rPr lang="en-US" dirty="0"/>
              <a:t>-iliac joints, and sometimes, especially in the younger patient, peripheral joints.</a:t>
            </a:r>
          </a:p>
          <a:p>
            <a:r>
              <a:rPr lang="en-US" dirty="0" err="1"/>
              <a:t>Ankylosis</a:t>
            </a:r>
            <a:r>
              <a:rPr lang="en-US" dirty="0"/>
              <a:t>-fusion</a:t>
            </a:r>
          </a:p>
          <a:p>
            <a:r>
              <a:rPr lang="en-US" dirty="0" err="1"/>
              <a:t>Spondilitis</a:t>
            </a:r>
            <a:r>
              <a:rPr lang="en-US" dirty="0"/>
              <a:t>-inflammation</a:t>
            </a:r>
          </a:p>
          <a:p>
            <a:pPr>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Minimizing deformity</a:t>
            </a:r>
          </a:p>
        </p:txBody>
      </p:sp>
      <p:sp>
        <p:nvSpPr>
          <p:cNvPr id="3" name="Content Placeholder 2"/>
          <p:cNvSpPr>
            <a:spLocks noGrp="1"/>
          </p:cNvSpPr>
          <p:nvPr>
            <p:ph idx="1"/>
          </p:nvPr>
        </p:nvSpPr>
        <p:spPr/>
        <p:txBody>
          <a:bodyPr>
            <a:normAutofit fontScale="92500" lnSpcReduction="10000"/>
          </a:bodyPr>
          <a:lstStyle/>
          <a:p>
            <a:r>
              <a:rPr lang="en-US" dirty="0"/>
              <a:t>When </a:t>
            </a:r>
            <a:r>
              <a:rPr lang="en-US" dirty="0" err="1"/>
              <a:t>ankylosis</a:t>
            </a:r>
            <a:r>
              <a:rPr lang="en-US" dirty="0"/>
              <a:t> occurs, if the patient’s posture is markedly flexed he will be at a disadvantage.</a:t>
            </a:r>
          </a:p>
          <a:p>
            <a:r>
              <a:rPr lang="en-US" dirty="0"/>
              <a:t>Early and continued attention to good positioning is essential</a:t>
            </a:r>
          </a:p>
          <a:p>
            <a:r>
              <a:rPr lang="en-US" dirty="0"/>
              <a:t>Sleeping on a firm mattress is encouraged, with the help of only one pillow to retain the extended spinal position.</a:t>
            </a:r>
          </a:p>
          <a:p>
            <a:r>
              <a:rPr lang="en-US" dirty="0"/>
              <a:t>Adjustment of height of chairs and work surfaces will reduce the tendency to stoop.</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At all the times the patient must actively retain an ERECT POSTURE</a:t>
            </a:r>
          </a:p>
          <a:p>
            <a:r>
              <a:rPr lang="en-US" dirty="0"/>
              <a:t>A period of prone or supine lying will preserve hip extension, but the wearing of spinal supports or prolonged bed rest is discouraged as extensor muscles will weaken and extended position will not be retained.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Relief of Pain</a:t>
            </a:r>
          </a:p>
        </p:txBody>
      </p:sp>
      <p:sp>
        <p:nvSpPr>
          <p:cNvPr id="3" name="Content Placeholder 2"/>
          <p:cNvSpPr>
            <a:spLocks noGrp="1"/>
          </p:cNvSpPr>
          <p:nvPr>
            <p:ph idx="1"/>
          </p:nvPr>
        </p:nvSpPr>
        <p:spPr/>
        <p:txBody>
          <a:bodyPr/>
          <a:lstStyle/>
          <a:p>
            <a:r>
              <a:rPr lang="en-US" dirty="0"/>
              <a:t>Not significant but will present when joints are in a phase of exacerbation</a:t>
            </a:r>
          </a:p>
          <a:p>
            <a:r>
              <a:rPr lang="en-US" dirty="0"/>
              <a:t>Application of heat to decrease pain and muscle spasm</a:t>
            </a:r>
          </a:p>
          <a:p>
            <a:r>
              <a:rPr lang="en-US" dirty="0"/>
              <a:t>Hot packs, radiant heat and SWD are effective. But SWD may aggravate symptoms when inflammation is present</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Maintenance of Muscle Power &amp; Endurance</a:t>
            </a:r>
          </a:p>
        </p:txBody>
      </p:sp>
      <p:sp>
        <p:nvSpPr>
          <p:cNvPr id="3" name="Content Placeholder 2"/>
          <p:cNvSpPr>
            <a:spLocks noGrp="1"/>
          </p:cNvSpPr>
          <p:nvPr>
            <p:ph idx="1"/>
          </p:nvPr>
        </p:nvSpPr>
        <p:spPr/>
        <p:txBody>
          <a:bodyPr/>
          <a:lstStyle/>
          <a:p>
            <a:r>
              <a:rPr lang="en-US" dirty="0"/>
              <a:t>Muscle weakness not a significant feature, so increase of muscle power is not an essential part of </a:t>
            </a:r>
            <a:r>
              <a:rPr lang="en-US" dirty="0" err="1"/>
              <a:t>Exs</a:t>
            </a:r>
            <a:r>
              <a:rPr lang="en-US" dirty="0"/>
              <a:t> program.</a:t>
            </a:r>
          </a:p>
          <a:p>
            <a:r>
              <a:rPr lang="en-US" dirty="0"/>
              <a:t>Muscle power is retained by working the muscles against maximal resistance for short time, resistance being offered manually or mechanically through springs, weights or water.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Endurance is improved by working the muscles against </a:t>
            </a:r>
            <a:r>
              <a:rPr lang="en-US" dirty="0" err="1"/>
              <a:t>submaximal</a:t>
            </a:r>
            <a:r>
              <a:rPr lang="en-US" dirty="0"/>
              <a:t> resistance for progressively longer time</a:t>
            </a:r>
          </a:p>
          <a:p>
            <a:r>
              <a:rPr lang="en-US" dirty="0"/>
              <a:t>Group treatment fosters improved motivation, competition which encourages more effort. </a:t>
            </a:r>
          </a:p>
          <a:p>
            <a:r>
              <a:rPr lang="en-US" dirty="0"/>
              <a:t>A full day program should include group activities, individual ex against spring or mech. Resistance, posture correction, games, circuits and pool therapy.</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What is the effect of exercises in overall well-being in AS?</a:t>
            </a:r>
          </a:p>
          <a:p>
            <a:r>
              <a:rPr lang="en-US" dirty="0"/>
              <a:t>P- AS patients</a:t>
            </a:r>
          </a:p>
          <a:p>
            <a:r>
              <a:rPr lang="en-US" dirty="0"/>
              <a:t>I- Exercises</a:t>
            </a:r>
          </a:p>
          <a:p>
            <a:r>
              <a:rPr lang="en-US" dirty="0"/>
              <a:t>C- None</a:t>
            </a:r>
          </a:p>
          <a:p>
            <a:r>
              <a:rPr lang="en-US" dirty="0"/>
              <a:t>O- well-being</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Exercise for </a:t>
            </a:r>
            <a:r>
              <a:rPr lang="en-US" sz="2000" dirty="0" err="1"/>
              <a:t>ankylosing</a:t>
            </a:r>
            <a:r>
              <a:rPr lang="en-US" sz="2000" dirty="0"/>
              <a:t> </a:t>
            </a:r>
            <a:r>
              <a:rPr lang="en-US" sz="2000" dirty="0" err="1"/>
              <a:t>spondylitis</a:t>
            </a:r>
            <a:r>
              <a:rPr lang="en-US" sz="2000" dirty="0"/>
              <a:t>: An evidence-based consensus statement</a:t>
            </a:r>
          </a:p>
        </p:txBody>
      </p:sp>
      <p:graphicFrame>
        <p:nvGraphicFramePr>
          <p:cNvPr id="4" name="Content Placeholder 3"/>
          <p:cNvGraphicFramePr>
            <a:graphicFrameLocks noGrp="1"/>
          </p:cNvGraphicFramePr>
          <p:nvPr>
            <p:ph idx="1"/>
          </p:nvPr>
        </p:nvGraphicFramePr>
        <p:xfrm>
          <a:off x="1435100" y="1447800"/>
          <a:ext cx="7099300" cy="5105400"/>
        </p:xfrm>
        <a:graphic>
          <a:graphicData uri="http://schemas.openxmlformats.org/drawingml/2006/table">
            <a:tbl>
              <a:tblPr firstRow="1" bandRow="1">
                <a:tableStyleId>{5C22544A-7EE6-4342-B048-85BDC9FD1C3A}</a:tableStyleId>
              </a:tblPr>
              <a:tblGrid>
                <a:gridCol w="1457731">
                  <a:extLst>
                    <a:ext uri="{9D8B030D-6E8A-4147-A177-3AD203B41FA5}">
                      <a16:colId xmlns="" xmlns:a16="http://schemas.microsoft.com/office/drawing/2014/main" val="20000"/>
                    </a:ext>
                  </a:extLst>
                </a:gridCol>
                <a:gridCol w="1442703">
                  <a:extLst>
                    <a:ext uri="{9D8B030D-6E8A-4147-A177-3AD203B41FA5}">
                      <a16:colId xmlns="" xmlns:a16="http://schemas.microsoft.com/office/drawing/2014/main" val="20001"/>
                    </a:ext>
                  </a:extLst>
                </a:gridCol>
                <a:gridCol w="2424041">
                  <a:extLst>
                    <a:ext uri="{9D8B030D-6E8A-4147-A177-3AD203B41FA5}">
                      <a16:colId xmlns="" xmlns:a16="http://schemas.microsoft.com/office/drawing/2014/main" val="20002"/>
                    </a:ext>
                  </a:extLst>
                </a:gridCol>
                <a:gridCol w="1774825">
                  <a:extLst>
                    <a:ext uri="{9D8B030D-6E8A-4147-A177-3AD203B41FA5}">
                      <a16:colId xmlns="" xmlns:a16="http://schemas.microsoft.com/office/drawing/2014/main" val="20003"/>
                    </a:ext>
                  </a:extLst>
                </a:gridCol>
              </a:tblGrid>
              <a:tr h="5105400">
                <a:tc>
                  <a:txBody>
                    <a:bodyPr/>
                    <a:lstStyle/>
                    <a:p>
                      <a:r>
                        <a:rPr lang="en-US" dirty="0"/>
                        <a:t>Evidence </a:t>
                      </a:r>
                      <a:r>
                        <a:rPr lang="en-US" sz="1800" dirty="0"/>
                        <a:t>based consensus statement</a:t>
                      </a:r>
                    </a:p>
                    <a:p>
                      <a:endParaRPr lang="en-US" sz="1800" dirty="0"/>
                    </a:p>
                    <a:p>
                      <a:r>
                        <a:rPr lang="en-US" sz="1800" dirty="0"/>
                        <a:t>Level of Evidence-Medium</a:t>
                      </a:r>
                      <a:endParaRPr lang="en-US" dirty="0"/>
                    </a:p>
                  </a:txBody>
                  <a:tcPr/>
                </a:tc>
                <a:tc>
                  <a:txBody>
                    <a:bodyPr/>
                    <a:lstStyle/>
                    <a:p>
                      <a:r>
                        <a:rPr kumimoji="0" lang="en-US" sz="1800" b="1" kern="1200" baseline="0" dirty="0">
                          <a:solidFill>
                            <a:schemeClr val="lt1"/>
                          </a:solidFill>
                          <a:latin typeface="+mn-lt"/>
                          <a:ea typeface="+mn-ea"/>
                          <a:cs typeface="+mn-cs"/>
                        </a:rPr>
                        <a:t>Janet </a:t>
                      </a:r>
                      <a:r>
                        <a:rPr kumimoji="0" lang="en-US" sz="1800" b="1" kern="1200" baseline="0" dirty="0" err="1">
                          <a:solidFill>
                            <a:schemeClr val="lt1"/>
                          </a:solidFill>
                          <a:latin typeface="+mn-lt"/>
                          <a:ea typeface="+mn-ea"/>
                          <a:cs typeface="+mn-cs"/>
                        </a:rPr>
                        <a:t>R.Millner</a:t>
                      </a:r>
                      <a:r>
                        <a:rPr kumimoji="0" lang="en-US" sz="1800" b="1" kern="1200" baseline="0" dirty="0">
                          <a:solidFill>
                            <a:schemeClr val="lt1"/>
                          </a:solidFill>
                          <a:latin typeface="+mn-lt"/>
                          <a:ea typeface="+mn-ea"/>
                          <a:cs typeface="+mn-cs"/>
                        </a:rPr>
                        <a:t>, </a:t>
                      </a:r>
                      <a:r>
                        <a:rPr kumimoji="0" lang="en-US" sz="1800" b="1" kern="1200" baseline="0" dirty="0" err="1">
                          <a:solidFill>
                            <a:schemeClr val="lt1"/>
                          </a:solidFill>
                          <a:latin typeface="+mn-lt"/>
                          <a:ea typeface="+mn-ea"/>
                          <a:cs typeface="+mn-cs"/>
                        </a:rPr>
                        <a:t>KirstyM.Beinke</a:t>
                      </a:r>
                      <a:r>
                        <a:rPr kumimoji="0" lang="en-US" sz="1800" b="1" kern="1200" baseline="0" dirty="0">
                          <a:solidFill>
                            <a:schemeClr val="lt1"/>
                          </a:solidFill>
                          <a:latin typeface="+mn-lt"/>
                          <a:ea typeface="+mn-ea"/>
                          <a:cs typeface="+mn-cs"/>
                        </a:rPr>
                        <a:t>, Rachael </a:t>
                      </a:r>
                      <a:r>
                        <a:rPr kumimoji="0" lang="en-US" sz="1800" b="1" kern="1200" baseline="0" dirty="0" err="1">
                          <a:solidFill>
                            <a:schemeClr val="lt1"/>
                          </a:solidFill>
                          <a:latin typeface="+mn-lt"/>
                          <a:ea typeface="+mn-ea"/>
                          <a:cs typeface="+mn-cs"/>
                        </a:rPr>
                        <a:t>BrionyE.Chasle</a:t>
                      </a:r>
                      <a:r>
                        <a:rPr kumimoji="0" lang="en-US" sz="1800" b="1" kern="1200" baseline="0" dirty="0">
                          <a:solidFill>
                            <a:schemeClr val="lt1"/>
                          </a:solidFill>
                          <a:latin typeface="+mn-lt"/>
                          <a:ea typeface="+mn-ea"/>
                          <a:cs typeface="+mn-cs"/>
                        </a:rPr>
                        <a:t>, </a:t>
                      </a:r>
                      <a:r>
                        <a:rPr kumimoji="0" lang="en-US" sz="1800" b="1" kern="1200" baseline="0" dirty="0" err="1">
                          <a:solidFill>
                            <a:schemeClr val="lt1"/>
                          </a:solidFill>
                          <a:latin typeface="+mn-lt"/>
                          <a:ea typeface="+mn-ea"/>
                          <a:cs typeface="+mn-cs"/>
                        </a:rPr>
                        <a:t>LindsayJ.Dutton</a:t>
                      </a:r>
                      <a:r>
                        <a:rPr kumimoji="0" lang="en-US" sz="1800" b="1" kern="1200" baseline="0" dirty="0">
                          <a:solidFill>
                            <a:schemeClr val="lt1"/>
                          </a:solidFill>
                          <a:latin typeface="+mn-lt"/>
                          <a:ea typeface="+mn-ea"/>
                          <a:cs typeface="+mn-cs"/>
                        </a:rPr>
                        <a:t>, </a:t>
                      </a:r>
                      <a:r>
                        <a:rPr kumimoji="0" lang="en-US" sz="1800" b="1" kern="1200" baseline="0" dirty="0" err="1">
                          <a:solidFill>
                            <a:schemeClr val="lt1"/>
                          </a:solidFill>
                          <a:latin typeface="+mn-lt"/>
                          <a:ea typeface="+mn-ea"/>
                          <a:cs typeface="+mn-cs"/>
                        </a:rPr>
                        <a:t>MargaretA.Lewington</a:t>
                      </a:r>
                      <a:r>
                        <a:rPr kumimoji="0" lang="en-US" sz="1800" b="1" kern="1200" baseline="0" dirty="0">
                          <a:solidFill>
                            <a:schemeClr val="lt1"/>
                          </a:solidFill>
                          <a:latin typeface="+mn-lt"/>
                          <a:ea typeface="+mn-ea"/>
                          <a:cs typeface="+mn-cs"/>
                        </a:rPr>
                        <a:t>, </a:t>
                      </a:r>
                      <a:r>
                        <a:rPr kumimoji="0" lang="en-US" sz="1800" b="1" kern="1200" baseline="0" dirty="0" err="1">
                          <a:solidFill>
                            <a:schemeClr val="lt1"/>
                          </a:solidFill>
                          <a:latin typeface="+mn-lt"/>
                          <a:ea typeface="+mn-ea"/>
                          <a:cs typeface="+mn-cs"/>
                        </a:rPr>
                        <a:t>TaniaWinzenberg</a:t>
                      </a:r>
                      <a:r>
                        <a:rPr kumimoji="0" lang="en-US" sz="1800" b="1" kern="1200" baseline="0" dirty="0">
                          <a:solidFill>
                            <a:schemeClr val="lt1"/>
                          </a:solidFill>
                          <a:latin typeface="+mn-lt"/>
                          <a:ea typeface="+mn-ea"/>
                          <a:cs typeface="+mn-cs"/>
                        </a:rPr>
                        <a:t>, Jane </a:t>
                      </a:r>
                      <a:r>
                        <a:rPr kumimoji="0" lang="en-US" sz="1800" b="1" kern="1200" baseline="0" dirty="0" err="1">
                          <a:solidFill>
                            <a:schemeClr val="lt1"/>
                          </a:solidFill>
                          <a:latin typeface="+mn-lt"/>
                          <a:ea typeface="+mn-ea"/>
                          <a:cs typeface="+mn-cs"/>
                        </a:rPr>
                        <a:t>Zochling</a:t>
                      </a:r>
                      <a:r>
                        <a:rPr kumimoji="0" lang="en-US" sz="1800" b="1" kern="1200" baseline="0" dirty="0">
                          <a:solidFill>
                            <a:schemeClr val="lt1"/>
                          </a:solidFill>
                          <a:latin typeface="+mn-lt"/>
                          <a:ea typeface="+mn-ea"/>
                          <a:cs typeface="+mn-cs"/>
                        </a:rPr>
                        <a:t>,</a:t>
                      </a:r>
                      <a:endParaRPr lang="en-US" dirty="0"/>
                    </a:p>
                  </a:txBody>
                  <a:tcPr/>
                </a:tc>
                <a:tc>
                  <a:txBody>
                    <a:bodyPr/>
                    <a:lstStyle/>
                    <a:p>
                      <a:r>
                        <a:rPr kumimoji="0" lang="en-US" sz="1800" b="1" kern="1200" baseline="0" dirty="0">
                          <a:solidFill>
                            <a:schemeClr val="lt1"/>
                          </a:solidFill>
                          <a:latin typeface="+mn-lt"/>
                          <a:ea typeface="+mn-ea"/>
                          <a:cs typeface="+mn-cs"/>
                        </a:rPr>
                        <a:t>10 clinical questions were  generated and a systematic literature review was conducted .Draft recommendations were developed at on the integration of evidence summaries and expert opinion.</a:t>
                      </a:r>
                      <a:endParaRPr lang="en-US" dirty="0"/>
                    </a:p>
                  </a:txBody>
                  <a:tcPr/>
                </a:tc>
                <a:tc>
                  <a:txBody>
                    <a:bodyPr/>
                    <a:lstStyle/>
                    <a:p>
                      <a:r>
                        <a:rPr lang="en-US" dirty="0"/>
                        <a:t>Assessment, Monitoring,</a:t>
                      </a:r>
                      <a:r>
                        <a:rPr lang="en-US" baseline="0" dirty="0"/>
                        <a:t> safety, disease management,  mobility, other </a:t>
                      </a:r>
                      <a:r>
                        <a:rPr lang="en-US" baseline="0" dirty="0" err="1"/>
                        <a:t>exs</a:t>
                      </a:r>
                      <a:r>
                        <a:rPr lang="en-US" baseline="0" dirty="0"/>
                        <a:t>, adherence were recommended.</a:t>
                      </a:r>
                      <a:endParaRPr lang="en-US" dirty="0"/>
                    </a:p>
                  </a:txBody>
                  <a:tcPr/>
                </a:tc>
                <a:extLst>
                  <a:ext uri="{0D108BD9-81ED-4DB2-BD59-A6C34878D82A}">
                    <a16:rowId xmlns="" xmlns:a16="http://schemas.microsoft.com/office/drawing/2014/main" val="10000"/>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normAutofit fontScale="90000"/>
          </a:bodyPr>
          <a:lstStyle/>
          <a:p>
            <a:pPr algn="ctr"/>
            <a:r>
              <a:rPr lang="en-US" dirty="0"/>
              <a:t>MCQs</a:t>
            </a:r>
          </a:p>
        </p:txBody>
      </p:sp>
      <p:sp>
        <p:nvSpPr>
          <p:cNvPr id="3" name="Content Placeholder 2"/>
          <p:cNvSpPr>
            <a:spLocks noGrp="1"/>
          </p:cNvSpPr>
          <p:nvPr>
            <p:ph idx="1"/>
          </p:nvPr>
        </p:nvSpPr>
        <p:spPr>
          <a:xfrm>
            <a:off x="1435608" y="914400"/>
            <a:ext cx="7498080" cy="5334000"/>
          </a:xfrm>
        </p:spPr>
        <p:txBody>
          <a:bodyPr>
            <a:normAutofit fontScale="92500" lnSpcReduction="10000"/>
          </a:bodyPr>
          <a:lstStyle/>
          <a:p>
            <a:pPr marL="596646" indent="-514350">
              <a:buAutoNum type="arabicPeriod"/>
            </a:pPr>
            <a:r>
              <a:rPr lang="en-US" dirty="0"/>
              <a:t>AS affects ____</a:t>
            </a:r>
          </a:p>
          <a:p>
            <a:pPr marL="596646" indent="-514350">
              <a:buAutoNum type="alphaLcPeriod"/>
            </a:pPr>
            <a:r>
              <a:rPr lang="en-US" dirty="0"/>
              <a:t>Females more than males</a:t>
            </a:r>
          </a:p>
          <a:p>
            <a:pPr marL="596646" indent="-514350">
              <a:buAutoNum type="alphaLcPeriod"/>
            </a:pPr>
            <a:r>
              <a:rPr lang="en-US" dirty="0"/>
              <a:t>males more than females</a:t>
            </a:r>
          </a:p>
          <a:p>
            <a:pPr marL="596646" indent="-514350">
              <a:buAutoNum type="alphaLcPeriod"/>
            </a:pPr>
            <a:r>
              <a:rPr lang="en-US" dirty="0"/>
              <a:t>Females and males equally</a:t>
            </a:r>
          </a:p>
          <a:p>
            <a:pPr marL="596646" indent="-514350">
              <a:buNone/>
            </a:pPr>
            <a:endParaRPr lang="en-US" dirty="0"/>
          </a:p>
          <a:p>
            <a:pPr marL="596646" indent="-514350">
              <a:buNone/>
            </a:pPr>
            <a:r>
              <a:rPr lang="en-US" dirty="0"/>
              <a:t>2. Common site for </a:t>
            </a:r>
            <a:r>
              <a:rPr lang="en-US" dirty="0" err="1"/>
              <a:t>syndesmophyte</a:t>
            </a:r>
            <a:r>
              <a:rPr lang="en-US" dirty="0"/>
              <a:t> formation is ___</a:t>
            </a:r>
          </a:p>
          <a:p>
            <a:pPr marL="596646" indent="-514350">
              <a:buAutoNum type="alphaLcPeriod"/>
            </a:pPr>
            <a:r>
              <a:rPr lang="en-US" dirty="0" err="1"/>
              <a:t>cervico</a:t>
            </a:r>
            <a:r>
              <a:rPr lang="en-US" dirty="0"/>
              <a:t>-dorsal region</a:t>
            </a:r>
          </a:p>
          <a:p>
            <a:pPr marL="596646" indent="-514350">
              <a:buAutoNum type="alphaLcPeriod"/>
            </a:pPr>
            <a:r>
              <a:rPr lang="en-US" dirty="0" err="1"/>
              <a:t>dorso</a:t>
            </a:r>
            <a:r>
              <a:rPr lang="en-US" dirty="0"/>
              <a:t>-lumbar region.</a:t>
            </a:r>
          </a:p>
          <a:p>
            <a:pPr marL="596646" indent="-514350">
              <a:buAutoNum type="alphaLcPeriod"/>
            </a:pPr>
            <a:r>
              <a:rPr lang="en-US" dirty="0" err="1"/>
              <a:t>Lumbosacral</a:t>
            </a:r>
            <a:r>
              <a:rPr lang="en-US" dirty="0"/>
              <a:t> region</a:t>
            </a:r>
          </a:p>
          <a:p>
            <a:pPr marL="596646" indent="-514350">
              <a:buAutoNum type="alphaLcPeriod"/>
            </a:pPr>
            <a:r>
              <a:rPr lang="en-US" dirty="0"/>
              <a:t>all</a:t>
            </a:r>
          </a:p>
          <a:p>
            <a:pPr marL="596646" indent="-514350">
              <a:buAutoNum type="alphaLcPeriod"/>
            </a:pPr>
            <a:endParaRPr lang="en-US" dirty="0"/>
          </a:p>
          <a:p>
            <a:pPr marL="596646" indent="-514350">
              <a:buNone/>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258762"/>
          </a:xfrm>
        </p:spPr>
        <p:txBody>
          <a:bodyPr>
            <a:normAutofit fontScale="90000"/>
          </a:bodyPr>
          <a:lstStyle/>
          <a:p>
            <a:endParaRPr lang="en-US" dirty="0"/>
          </a:p>
        </p:txBody>
      </p:sp>
      <p:sp>
        <p:nvSpPr>
          <p:cNvPr id="3" name="Content Placeholder 2"/>
          <p:cNvSpPr>
            <a:spLocks noGrp="1"/>
          </p:cNvSpPr>
          <p:nvPr>
            <p:ph idx="1"/>
          </p:nvPr>
        </p:nvSpPr>
        <p:spPr>
          <a:xfrm>
            <a:off x="1435608" y="685800"/>
            <a:ext cx="7498080" cy="5562600"/>
          </a:xfrm>
        </p:spPr>
        <p:txBody>
          <a:bodyPr>
            <a:normAutofit fontScale="92500" lnSpcReduction="10000"/>
          </a:bodyPr>
          <a:lstStyle/>
          <a:p>
            <a:pPr>
              <a:buNone/>
            </a:pPr>
            <a:r>
              <a:rPr lang="en-US" dirty="0"/>
              <a:t>3. _____ is characteristic of AS</a:t>
            </a:r>
          </a:p>
          <a:p>
            <a:pPr marL="596646" indent="-514350">
              <a:buAutoNum type="alphaLcPeriod"/>
            </a:pPr>
            <a:r>
              <a:rPr lang="en-US" dirty="0"/>
              <a:t>Tendinitis</a:t>
            </a:r>
          </a:p>
          <a:p>
            <a:pPr marL="596646" indent="-514350">
              <a:buAutoNum type="alphaLcPeriod"/>
            </a:pPr>
            <a:r>
              <a:rPr lang="en-US" dirty="0" err="1"/>
              <a:t>Osteitis</a:t>
            </a:r>
            <a:endParaRPr lang="en-US" dirty="0"/>
          </a:p>
          <a:p>
            <a:pPr marL="596646" indent="-514350">
              <a:buAutoNum type="alphaLcPeriod"/>
            </a:pPr>
            <a:r>
              <a:rPr lang="en-US" dirty="0" err="1"/>
              <a:t>Enthesopathy</a:t>
            </a:r>
            <a:endParaRPr lang="en-US" dirty="0"/>
          </a:p>
          <a:p>
            <a:pPr marL="596646" indent="-514350">
              <a:buAutoNum type="alphaLcPeriod"/>
            </a:pPr>
            <a:r>
              <a:rPr lang="en-US" dirty="0"/>
              <a:t>None</a:t>
            </a:r>
          </a:p>
          <a:p>
            <a:pPr marL="596646" indent="-514350">
              <a:buNone/>
            </a:pPr>
            <a:r>
              <a:rPr lang="en-US" dirty="0"/>
              <a:t>4. ____ exercises should be emphasized more than ____</a:t>
            </a:r>
          </a:p>
          <a:p>
            <a:pPr marL="596646" indent="-514350">
              <a:buAutoNum type="alphaLcPeriod"/>
            </a:pPr>
            <a:r>
              <a:rPr lang="en-US" dirty="0"/>
              <a:t>Flexion, Extension</a:t>
            </a:r>
          </a:p>
          <a:p>
            <a:pPr marL="596646" indent="-514350">
              <a:buAutoNum type="alphaLcPeriod"/>
            </a:pPr>
            <a:r>
              <a:rPr lang="en-US" dirty="0"/>
              <a:t>Extension, flexion</a:t>
            </a:r>
          </a:p>
          <a:p>
            <a:pPr marL="596646" indent="-514350">
              <a:buAutoNum type="alphaLcPeriod"/>
            </a:pPr>
            <a:r>
              <a:rPr lang="en-US" dirty="0"/>
              <a:t>Supine lying, prone lying</a:t>
            </a:r>
          </a:p>
          <a:p>
            <a:pPr marL="596646" indent="-514350">
              <a:buAutoNum type="alphaLcPeriod"/>
            </a:pPr>
            <a:r>
              <a:rPr lang="en-US" dirty="0"/>
              <a:t>none</a:t>
            </a:r>
          </a:p>
          <a:p>
            <a:pPr marL="596646" indent="-514350">
              <a:buAutoNum type="alphaLcPeriod"/>
            </a:pP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5. HLA B27 antigen is diagnostic of AS</a:t>
            </a:r>
          </a:p>
          <a:p>
            <a:pPr marL="596646" indent="-514350">
              <a:buAutoNum type="alphaLcPeriod"/>
            </a:pPr>
            <a:r>
              <a:rPr lang="en-US" dirty="0"/>
              <a:t>True</a:t>
            </a:r>
          </a:p>
          <a:p>
            <a:pPr marL="596646" indent="-514350">
              <a:buAutoNum type="alphaLcPeriod"/>
            </a:pPr>
            <a:r>
              <a:rPr lang="en-US" dirty="0"/>
              <a:t>False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Peripheral joint involvement occurs in </a:t>
            </a:r>
            <a:r>
              <a:rPr lang="en-US" dirty="0" err="1"/>
              <a:t>upto</a:t>
            </a:r>
            <a:r>
              <a:rPr lang="en-US" dirty="0"/>
              <a:t> 60% patients</a:t>
            </a:r>
          </a:p>
          <a:p>
            <a:r>
              <a:rPr lang="en-US" dirty="0"/>
              <a:t>Large joints (hips and shoulders) are most commonly affected.</a:t>
            </a:r>
          </a:p>
          <a:p>
            <a:r>
              <a:rPr lang="en-US" dirty="0"/>
              <a:t>In the young patient (12-20)peripheral picture may </a:t>
            </a:r>
            <a:r>
              <a:rPr lang="en-US" dirty="0" smtClean="0"/>
              <a:t>characterize </a:t>
            </a:r>
            <a:r>
              <a:rPr lang="en-US" dirty="0"/>
              <a:t>the presentation with the axial features becoming predominant at a later stage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Answers</a:t>
            </a:r>
          </a:p>
        </p:txBody>
      </p:sp>
      <p:sp>
        <p:nvSpPr>
          <p:cNvPr id="3" name="Content Placeholder 2"/>
          <p:cNvSpPr>
            <a:spLocks noGrp="1"/>
          </p:cNvSpPr>
          <p:nvPr>
            <p:ph idx="1"/>
          </p:nvPr>
        </p:nvSpPr>
        <p:spPr/>
        <p:txBody>
          <a:bodyPr/>
          <a:lstStyle/>
          <a:p>
            <a:pPr>
              <a:buNone/>
            </a:pPr>
            <a:r>
              <a:rPr lang="en-US" dirty="0"/>
              <a:t>1-b</a:t>
            </a:r>
          </a:p>
          <a:p>
            <a:pPr>
              <a:buNone/>
            </a:pPr>
            <a:r>
              <a:rPr lang="en-US" dirty="0"/>
              <a:t>2-b</a:t>
            </a:r>
          </a:p>
          <a:p>
            <a:pPr>
              <a:buNone/>
            </a:pPr>
            <a:r>
              <a:rPr lang="en-US" dirty="0"/>
              <a:t>3-c</a:t>
            </a:r>
          </a:p>
          <a:p>
            <a:pPr>
              <a:buNone/>
            </a:pPr>
            <a:r>
              <a:rPr lang="en-US" dirty="0"/>
              <a:t>4-b</a:t>
            </a:r>
          </a:p>
          <a:p>
            <a:pPr>
              <a:buNone/>
            </a:pPr>
            <a:r>
              <a:rPr lang="en-US" dirty="0"/>
              <a:t>5-b</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Incidence</a:t>
            </a:r>
          </a:p>
        </p:txBody>
      </p:sp>
      <p:sp>
        <p:nvSpPr>
          <p:cNvPr id="3" name="Content Placeholder 2"/>
          <p:cNvSpPr>
            <a:spLocks noGrp="1"/>
          </p:cNvSpPr>
          <p:nvPr>
            <p:ph idx="1"/>
          </p:nvPr>
        </p:nvSpPr>
        <p:spPr/>
        <p:txBody>
          <a:bodyPr/>
          <a:lstStyle/>
          <a:p>
            <a:r>
              <a:rPr lang="en-US" dirty="0"/>
              <a:t>Young men&gt;&gt; Women (9:1 or 4:1)</a:t>
            </a:r>
          </a:p>
          <a:p>
            <a:r>
              <a:rPr lang="en-US" dirty="0"/>
              <a:t>Usually starting in the 3</a:t>
            </a:r>
            <a:r>
              <a:rPr lang="en-US" baseline="30000" dirty="0"/>
              <a:t>rd</a:t>
            </a:r>
            <a:r>
              <a:rPr lang="en-US" dirty="0"/>
              <a:t> decade of life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a:t>
            </a:r>
            <a:endParaRPr lang="en-US" dirty="0"/>
          </a:p>
        </p:txBody>
      </p:sp>
      <p:sp>
        <p:nvSpPr>
          <p:cNvPr id="3" name="Content Placeholder 2"/>
          <p:cNvSpPr>
            <a:spLocks noGrp="1"/>
          </p:cNvSpPr>
          <p:nvPr>
            <p:ph idx="1"/>
          </p:nvPr>
        </p:nvSpPr>
        <p:spPr/>
        <p:txBody>
          <a:bodyPr/>
          <a:lstStyle/>
          <a:p>
            <a:r>
              <a:rPr lang="en-US" dirty="0"/>
              <a:t>Genetic predisposition for the disease</a:t>
            </a:r>
          </a:p>
          <a:p>
            <a:r>
              <a:rPr lang="en-US" dirty="0"/>
              <a:t>HLA B27 antigen present in over 90% patients.</a:t>
            </a:r>
          </a:p>
          <a:p>
            <a:r>
              <a:rPr lang="en-US" dirty="0"/>
              <a:t>7% of normal population are also B27 positive</a:t>
            </a:r>
          </a:p>
          <a:p>
            <a:r>
              <a:rPr lang="en-US" dirty="0"/>
              <a:t>50% of </a:t>
            </a:r>
            <a:r>
              <a:rPr lang="en-US" dirty="0" smtClean="0"/>
              <a:t>off spring </a:t>
            </a:r>
            <a:r>
              <a:rPr lang="en-US" dirty="0"/>
              <a:t>will also carry HLA B27 antigen but only 1 in 5 will develop the disease.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Pathology</a:t>
            </a:r>
          </a:p>
        </p:txBody>
      </p:sp>
      <p:sp>
        <p:nvSpPr>
          <p:cNvPr id="3" name="Content Placeholder 2"/>
          <p:cNvSpPr>
            <a:spLocks noGrp="1"/>
          </p:cNvSpPr>
          <p:nvPr>
            <p:ph idx="1"/>
          </p:nvPr>
        </p:nvSpPr>
        <p:spPr/>
        <p:txBody>
          <a:bodyPr>
            <a:normAutofit/>
          </a:bodyPr>
          <a:lstStyle/>
          <a:p>
            <a:endParaRPr lang="en-US" dirty="0"/>
          </a:p>
          <a:p>
            <a:r>
              <a:rPr lang="en-US" dirty="0"/>
              <a:t>Involvement of </a:t>
            </a:r>
            <a:r>
              <a:rPr lang="en-US" dirty="0" err="1"/>
              <a:t>synovium</a:t>
            </a:r>
            <a:r>
              <a:rPr lang="en-US" dirty="0"/>
              <a:t>, </a:t>
            </a:r>
            <a:r>
              <a:rPr lang="en-US" dirty="0" err="1"/>
              <a:t>articular</a:t>
            </a:r>
            <a:r>
              <a:rPr lang="en-US" dirty="0"/>
              <a:t> capsule and ligaments where attached to bones.</a:t>
            </a:r>
          </a:p>
          <a:p>
            <a:r>
              <a:rPr lang="en-US" dirty="0"/>
              <a:t>Inflammation at the site of attachment of ligaments to bone is known as </a:t>
            </a:r>
            <a:r>
              <a:rPr lang="en-US" dirty="0" err="1">
                <a:solidFill>
                  <a:srgbClr val="00B050"/>
                </a:solidFill>
              </a:rPr>
              <a:t>enthesopathy</a:t>
            </a:r>
            <a:r>
              <a:rPr lang="en-US" dirty="0">
                <a:solidFill>
                  <a:srgbClr val="00B050"/>
                </a:solidFill>
              </a:rPr>
              <a:t> </a:t>
            </a:r>
            <a:r>
              <a:rPr lang="en-US" dirty="0"/>
              <a:t>and is characteristic of AS.</a:t>
            </a:r>
          </a:p>
          <a:p>
            <a:r>
              <a:rPr lang="en-US" dirty="0"/>
              <a:t>Occurs especially in spine and pelvis</a:t>
            </a:r>
          </a:p>
          <a:p>
            <a:pPr>
              <a:buNone/>
            </a:pPr>
            <a:endParaRPr lang="en-US" dirty="0">
              <a:solidFill>
                <a:srgbClr val="00B05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Inflammation </a:t>
            </a:r>
            <a:r>
              <a:rPr lang="en-US" dirty="0">
                <a:sym typeface="Wingdings" pitchFamily="2" charset="2"/>
              </a:rPr>
              <a:t> reactive bone </a:t>
            </a:r>
            <a:r>
              <a:rPr lang="en-US" dirty="0" smtClean="0">
                <a:sym typeface="Wingdings" pitchFamily="2" charset="2"/>
              </a:rPr>
              <a:t>formation </a:t>
            </a:r>
            <a:r>
              <a:rPr lang="en-US" dirty="0">
                <a:sym typeface="Wingdings" pitchFamily="2" charset="2"/>
              </a:rPr>
              <a:t>Spinal fusion (bamboo-spine) due to involvement of Anterior and Posterior Longitudinal ligament</a:t>
            </a:r>
            <a:endParaRPr lang="en-US" dirty="0"/>
          </a:p>
          <a:p>
            <a:r>
              <a:rPr lang="en-US" dirty="0"/>
              <a:t>Common site for </a:t>
            </a:r>
            <a:r>
              <a:rPr lang="en-US" dirty="0" err="1" smtClean="0"/>
              <a:t>syndesmophyte</a:t>
            </a:r>
            <a:r>
              <a:rPr lang="en-US" dirty="0" smtClean="0"/>
              <a:t>(formation of bone in ligament) </a:t>
            </a:r>
            <a:r>
              <a:rPr lang="en-US" dirty="0"/>
              <a:t>formation-</a:t>
            </a:r>
            <a:r>
              <a:rPr lang="en-US" dirty="0" err="1"/>
              <a:t>dorso</a:t>
            </a:r>
            <a:r>
              <a:rPr lang="en-US" dirty="0"/>
              <a:t>-lumbar region.</a:t>
            </a:r>
          </a:p>
          <a:p>
            <a:r>
              <a:rPr lang="en-US" dirty="0" err="1"/>
              <a:t>Atlanto</a:t>
            </a:r>
            <a:r>
              <a:rPr lang="en-US" dirty="0"/>
              <a:t>-axial </a:t>
            </a:r>
            <a:r>
              <a:rPr lang="en-US" dirty="0" err="1"/>
              <a:t>subluxation</a:t>
            </a:r>
            <a:r>
              <a:rPr lang="en-US" dirty="0"/>
              <a:t> may occur.</a:t>
            </a:r>
          </a:p>
          <a:p>
            <a:r>
              <a:rPr lang="en-US" dirty="0"/>
              <a:t>Neurological </a:t>
            </a:r>
            <a:r>
              <a:rPr lang="en-US" dirty="0" err="1"/>
              <a:t>sequelae</a:t>
            </a:r>
            <a:r>
              <a:rPr lang="en-US" dirty="0"/>
              <a:t> is rare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cstate="print"/>
          <a:srcRect/>
          <a:stretch>
            <a:fillRect/>
          </a:stretch>
        </p:blipFill>
        <p:spPr bwMode="auto">
          <a:xfrm>
            <a:off x="2994025" y="2419350"/>
            <a:ext cx="4381500" cy="2857500"/>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412</TotalTime>
  <Words>1504</Words>
  <Application>Microsoft Office PowerPoint</Application>
  <PresentationFormat>On-screen Show (4:3)</PresentationFormat>
  <Paragraphs>190</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Solstice</vt:lpstr>
      <vt:lpstr>ANKYLOSING SPONDILITIS</vt:lpstr>
      <vt:lpstr>Objectives</vt:lpstr>
      <vt:lpstr>Definition</vt:lpstr>
      <vt:lpstr>PowerPoint Presentation</vt:lpstr>
      <vt:lpstr>Incidence</vt:lpstr>
      <vt:lpstr>Etiology</vt:lpstr>
      <vt:lpstr>Pathology</vt:lpstr>
      <vt:lpstr>PowerPoint Presentation</vt:lpstr>
      <vt:lpstr>PowerPoint Presentation</vt:lpstr>
      <vt:lpstr> </vt:lpstr>
      <vt:lpstr>PowerPoint Presentation</vt:lpstr>
      <vt:lpstr>Signs &amp; Symptoms</vt:lpstr>
      <vt:lpstr>PowerPoint Presentation</vt:lpstr>
      <vt:lpstr>PowerPoint Presentation</vt:lpstr>
      <vt:lpstr>Course</vt:lpstr>
      <vt:lpstr>Complications</vt:lpstr>
      <vt:lpstr>Investigations</vt:lpstr>
      <vt:lpstr>Treatment</vt:lpstr>
      <vt:lpstr>Physiotherapy-Assessment</vt:lpstr>
      <vt:lpstr>Spinal Posture </vt:lpstr>
      <vt:lpstr>PowerPoint Presentation</vt:lpstr>
      <vt:lpstr>Spinal Mobility </vt:lpstr>
      <vt:lpstr>Respiratory function </vt:lpstr>
      <vt:lpstr>Physiotherapy Management</vt:lpstr>
      <vt:lpstr>PowerPoint Presentation</vt:lpstr>
      <vt:lpstr>PowerPoint Presentation</vt:lpstr>
      <vt:lpstr>Maintenance of mobility</vt:lpstr>
      <vt:lpstr>PowerPoint Presentation</vt:lpstr>
      <vt:lpstr>PowerPoint Presentation</vt:lpstr>
      <vt:lpstr>Minimizing deformity</vt:lpstr>
      <vt:lpstr>PowerPoint Presentation</vt:lpstr>
      <vt:lpstr>Relief of Pain</vt:lpstr>
      <vt:lpstr>Maintenance of Muscle Power &amp; Endurance</vt:lpstr>
      <vt:lpstr>PowerPoint Presentation</vt:lpstr>
      <vt:lpstr>PowerPoint Presentation</vt:lpstr>
      <vt:lpstr>Exercise for ankylosing spondylitis: An evidence-based consensus statement</vt:lpstr>
      <vt:lpstr>MCQs</vt:lpstr>
      <vt:lpstr>PowerPoint Presentation</vt:lpstr>
      <vt:lpstr>PowerPoint Presentation</vt:lpstr>
      <vt:lpstr>Answers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Neha Ranveer</dc:creator>
  <cp:lastModifiedBy>Maitri Shukla</cp:lastModifiedBy>
  <cp:revision>56</cp:revision>
  <dcterms:created xsi:type="dcterms:W3CDTF">2006-08-16T00:00:00Z</dcterms:created>
  <dcterms:modified xsi:type="dcterms:W3CDTF">2020-08-13T06:06:01Z</dcterms:modified>
</cp:coreProperties>
</file>