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342" r:id="rId3"/>
    <p:sldId id="325" r:id="rId4"/>
    <p:sldId id="278" r:id="rId5"/>
    <p:sldId id="277" r:id="rId6"/>
    <p:sldId id="266" r:id="rId7"/>
    <p:sldId id="267" r:id="rId8"/>
    <p:sldId id="257" r:id="rId9"/>
    <p:sldId id="258" r:id="rId10"/>
    <p:sldId id="259" r:id="rId11"/>
    <p:sldId id="268" r:id="rId12"/>
    <p:sldId id="269" r:id="rId13"/>
    <p:sldId id="270" r:id="rId14"/>
    <p:sldId id="279" r:id="rId15"/>
    <p:sldId id="260" r:id="rId16"/>
    <p:sldId id="275" r:id="rId17"/>
    <p:sldId id="261" r:id="rId18"/>
    <p:sldId id="276" r:id="rId19"/>
    <p:sldId id="271" r:id="rId20"/>
    <p:sldId id="272" r:id="rId21"/>
    <p:sldId id="326" r:id="rId22"/>
    <p:sldId id="327" r:id="rId23"/>
    <p:sldId id="328" r:id="rId24"/>
    <p:sldId id="273" r:id="rId25"/>
    <p:sldId id="329" r:id="rId26"/>
    <p:sldId id="330" r:id="rId27"/>
    <p:sldId id="331" r:id="rId28"/>
    <p:sldId id="332" r:id="rId29"/>
    <p:sldId id="333" r:id="rId30"/>
    <p:sldId id="341" r:id="rId31"/>
    <p:sldId id="334" r:id="rId32"/>
    <p:sldId id="335" r:id="rId33"/>
    <p:sldId id="336" r:id="rId34"/>
    <p:sldId id="337" r:id="rId35"/>
    <p:sldId id="338" r:id="rId36"/>
    <p:sldId id="339" r:id="rId37"/>
    <p:sldId id="340" r:id="rId38"/>
    <p:sldId id="274" r:id="rId39"/>
    <p:sldId id="262"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63" r:id="rId53"/>
    <p:sldId id="264" r:id="rId54"/>
    <p:sldId id="265" r:id="rId55"/>
    <p:sldId id="292" r:id="rId56"/>
    <p:sldId id="293" r:id="rId57"/>
    <p:sldId id="294" r:id="rId58"/>
    <p:sldId id="295" r:id="rId59"/>
    <p:sldId id="300" r:id="rId60"/>
    <p:sldId id="302" r:id="rId61"/>
    <p:sldId id="303" r:id="rId62"/>
    <p:sldId id="306" r:id="rId63"/>
    <p:sldId id="307" r:id="rId64"/>
    <p:sldId id="308" r:id="rId65"/>
    <p:sldId id="309" r:id="rId66"/>
    <p:sldId id="310" r:id="rId67"/>
    <p:sldId id="304" r:id="rId68"/>
    <p:sldId id="296" r:id="rId69"/>
    <p:sldId id="297" r:id="rId70"/>
    <p:sldId id="299" r:id="rId71"/>
    <p:sldId id="301" r:id="rId72"/>
    <p:sldId id="298" r:id="rId73"/>
    <p:sldId id="311" r:id="rId74"/>
    <p:sldId id="312" r:id="rId75"/>
    <p:sldId id="313" r:id="rId76"/>
    <p:sldId id="314" r:id="rId77"/>
    <p:sldId id="315" r:id="rId78"/>
    <p:sldId id="320" r:id="rId79"/>
    <p:sldId id="321" r:id="rId80"/>
    <p:sldId id="322" r:id="rId81"/>
    <p:sldId id="316" r:id="rId82"/>
    <p:sldId id="317" r:id="rId83"/>
    <p:sldId id="318" r:id="rId84"/>
    <p:sldId id="319" r:id="rId85"/>
    <p:sldId id="305" r:id="rId86"/>
    <p:sldId id="323" r:id="rId87"/>
    <p:sldId id="32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C159D8-E2FF-4A6D-BA0D-8694D8A0B374}">
          <p14:sldIdLst>
            <p14:sldId id="256"/>
            <p14:sldId id="342"/>
            <p14:sldId id="325"/>
            <p14:sldId id="278"/>
            <p14:sldId id="277"/>
            <p14:sldId id="266"/>
            <p14:sldId id="267"/>
            <p14:sldId id="257"/>
            <p14:sldId id="258"/>
            <p14:sldId id="259"/>
            <p14:sldId id="268"/>
            <p14:sldId id="269"/>
            <p14:sldId id="270"/>
            <p14:sldId id="279"/>
            <p14:sldId id="260"/>
            <p14:sldId id="275"/>
            <p14:sldId id="261"/>
            <p14:sldId id="276"/>
            <p14:sldId id="271"/>
            <p14:sldId id="272"/>
            <p14:sldId id="326"/>
            <p14:sldId id="327"/>
            <p14:sldId id="328"/>
            <p14:sldId id="273"/>
            <p14:sldId id="329"/>
            <p14:sldId id="330"/>
            <p14:sldId id="331"/>
            <p14:sldId id="332"/>
            <p14:sldId id="333"/>
            <p14:sldId id="341"/>
            <p14:sldId id="334"/>
            <p14:sldId id="335"/>
            <p14:sldId id="336"/>
            <p14:sldId id="337"/>
            <p14:sldId id="338"/>
            <p14:sldId id="339"/>
            <p14:sldId id="340"/>
            <p14:sldId id="274"/>
            <p14:sldId id="262"/>
            <p14:sldId id="280"/>
            <p14:sldId id="281"/>
            <p14:sldId id="282"/>
            <p14:sldId id="283"/>
            <p14:sldId id="284"/>
            <p14:sldId id="285"/>
            <p14:sldId id="286"/>
            <p14:sldId id="287"/>
            <p14:sldId id="288"/>
            <p14:sldId id="289"/>
            <p14:sldId id="290"/>
            <p14:sldId id="291"/>
            <p14:sldId id="263"/>
            <p14:sldId id="264"/>
            <p14:sldId id="265"/>
            <p14:sldId id="292"/>
            <p14:sldId id="293"/>
            <p14:sldId id="294"/>
            <p14:sldId id="295"/>
            <p14:sldId id="300"/>
            <p14:sldId id="302"/>
            <p14:sldId id="303"/>
            <p14:sldId id="306"/>
            <p14:sldId id="307"/>
            <p14:sldId id="308"/>
            <p14:sldId id="309"/>
            <p14:sldId id="310"/>
          </p14:sldIdLst>
        </p14:section>
        <p14:section name="Untitled Section" id="{FA252835-3FF4-4E91-A1CB-5FDF057BD674}">
          <p14:sldIdLst>
            <p14:sldId id="304"/>
            <p14:sldId id="296"/>
            <p14:sldId id="297"/>
            <p14:sldId id="299"/>
            <p14:sldId id="301"/>
            <p14:sldId id="298"/>
            <p14:sldId id="311"/>
            <p14:sldId id="312"/>
            <p14:sldId id="313"/>
            <p14:sldId id="314"/>
            <p14:sldId id="315"/>
            <p14:sldId id="320"/>
            <p14:sldId id="321"/>
            <p14:sldId id="322"/>
            <p14:sldId id="316"/>
            <p14:sldId id="317"/>
            <p14:sldId id="318"/>
            <p14:sldId id="319"/>
            <p14:sldId id="305"/>
            <p14:sldId id="323"/>
            <p14:sldId id="3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7" autoAdjust="0"/>
    <p:restoredTop sz="96447" autoAdjust="0"/>
  </p:normalViewPr>
  <p:slideViewPr>
    <p:cSldViewPr>
      <p:cViewPr varScale="1">
        <p:scale>
          <a:sx n="72" d="100"/>
          <a:sy n="72" d="100"/>
        </p:scale>
        <p:origin x="12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767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816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200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8750"/>
            <a:ext cx="8229600" cy="1258888"/>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p:cNvSpPr>
            <a:spLocks noGrp="1" noChangeArrowheads="1"/>
          </p:cNvSpPr>
          <p:nvPr>
            <p:ph type="dt" sz="half" idx="10"/>
          </p:nvPr>
        </p:nvSpPr>
        <p:spPr>
          <a:ln/>
        </p:spPr>
        <p:txBody>
          <a:bodyPr/>
          <a:lstStyle>
            <a:lvl1pPr>
              <a:defRPr/>
            </a:lvl1pPr>
          </a:lstStyle>
          <a:p>
            <a:endParaRPr lang="en-US"/>
          </a:p>
        </p:txBody>
      </p:sp>
      <p:sp>
        <p:nvSpPr>
          <p:cNvPr id="8" name="Rectangle 44"/>
          <p:cNvSpPr>
            <a:spLocks noGrp="1" noChangeArrowheads="1"/>
          </p:cNvSpPr>
          <p:nvPr>
            <p:ph type="ftr" sz="quarter" idx="11"/>
          </p:nvPr>
        </p:nvSpPr>
        <p:spPr>
          <a:ln/>
        </p:spPr>
        <p:txBody>
          <a:bodyPr/>
          <a:lstStyle>
            <a:lvl1pPr>
              <a:defRPr/>
            </a:lvl1pPr>
          </a:lstStyle>
          <a:p>
            <a:endParaRPr lang="en-US"/>
          </a:p>
        </p:txBody>
      </p:sp>
      <p:sp>
        <p:nvSpPr>
          <p:cNvPr id="9" name="Rectangle 45"/>
          <p:cNvSpPr>
            <a:spLocks noGrp="1" noChangeArrowheads="1"/>
          </p:cNvSpPr>
          <p:nvPr>
            <p:ph type="sldNum" sz="quarter" idx="12"/>
          </p:nvPr>
        </p:nvSpPr>
        <p:spPr>
          <a:ln/>
        </p:spPr>
        <p:txBody>
          <a:bodyPr/>
          <a:lstStyle>
            <a:lvl1pPr>
              <a:defRPr/>
            </a:lvl1pPr>
          </a:lstStyle>
          <a:p>
            <a:fld id="{3C695541-AE21-4165-992E-5DE668457F5F}" type="slidenum">
              <a:rPr lang="en-US"/>
              <a:pPr/>
              <a:t>‹#›</a:t>
            </a:fld>
            <a:endParaRPr lang="en-US"/>
          </a:p>
        </p:txBody>
      </p:sp>
    </p:spTree>
    <p:extLst>
      <p:ext uri="{BB962C8B-B14F-4D97-AF65-F5344CB8AC3E}">
        <p14:creationId xmlns:p14="http://schemas.microsoft.com/office/powerpoint/2010/main" val="220657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014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04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984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283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430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013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025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19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689955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3200400"/>
          </a:xfrm>
        </p:spPr>
        <p:txBody>
          <a:bodyPr/>
          <a:lstStyle/>
          <a:p>
            <a:r>
              <a:rPr lang="en-US" sz="5400" b="1" dirty="0"/>
              <a:t>Cardiac Rehabilitation</a:t>
            </a:r>
            <a:br>
              <a:rPr lang="en-US" sz="5400" b="1" dirty="0"/>
            </a:br>
            <a:endParaRPr lang="en-US" b="1" dirty="0"/>
          </a:p>
        </p:txBody>
      </p:sp>
      <p:sp>
        <p:nvSpPr>
          <p:cNvPr id="3" name="TextBox 2">
            <a:extLst>
              <a:ext uri="{FF2B5EF4-FFF2-40B4-BE49-F238E27FC236}">
                <a16:creationId xmlns:a16="http://schemas.microsoft.com/office/drawing/2014/main" id="{56953AEA-BF92-4663-8985-E0BBFD526FC9}"/>
              </a:ext>
            </a:extLst>
          </p:cNvPr>
          <p:cNvSpPr txBox="1"/>
          <p:nvPr/>
        </p:nvSpPr>
        <p:spPr>
          <a:xfrm>
            <a:off x="6400800" y="5638800"/>
            <a:ext cx="1861151" cy="369332"/>
          </a:xfrm>
          <a:prstGeom prst="rect">
            <a:avLst/>
          </a:prstGeom>
          <a:noFill/>
        </p:spPr>
        <p:txBody>
          <a:bodyPr wrap="none" rtlCol="0">
            <a:spAutoFit/>
          </a:bodyPr>
          <a:lstStyle/>
          <a:p>
            <a:r>
              <a:rPr lang="en-US" dirty="0"/>
              <a:t>By, Kalpesh Satani</a:t>
            </a:r>
            <a:endParaRPr lang="en-IN" dirty="0"/>
          </a:p>
        </p:txBody>
      </p:sp>
    </p:spTree>
    <p:extLst>
      <p:ext uri="{BB962C8B-B14F-4D97-AF65-F5344CB8AC3E}">
        <p14:creationId xmlns:p14="http://schemas.microsoft.com/office/powerpoint/2010/main" val="256425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077200" cy="5181600"/>
          </a:xfrm>
        </p:spPr>
        <p:txBody>
          <a:bodyPr>
            <a:normAutofit lnSpcReduction="10000"/>
          </a:bodyPr>
          <a:lstStyle/>
          <a:p>
            <a:pPr marL="0" indent="0">
              <a:buNone/>
            </a:pPr>
            <a:r>
              <a:rPr lang="en-US" sz="3100" u="sng" dirty="0"/>
              <a:t>Patients with risk factors for cardiovascular disease</a:t>
            </a:r>
          </a:p>
          <a:p>
            <a:r>
              <a:rPr lang="en-US" sz="2600" dirty="0"/>
              <a:t> </a:t>
            </a:r>
            <a:r>
              <a:rPr lang="en-US" sz="2600" dirty="0">
                <a:cs typeface="Times New Roman" pitchFamily="18" charset="0"/>
              </a:rPr>
              <a:t>Hypertension</a:t>
            </a:r>
          </a:p>
          <a:p>
            <a:r>
              <a:rPr lang="en-US" sz="2600" dirty="0">
                <a:cs typeface="Times New Roman" pitchFamily="18" charset="0"/>
              </a:rPr>
              <a:t> Dyslipidemia</a:t>
            </a:r>
          </a:p>
          <a:p>
            <a:r>
              <a:rPr lang="en-US" sz="2600" dirty="0">
                <a:cs typeface="Times New Roman" pitchFamily="18" charset="0"/>
              </a:rPr>
              <a:t> Smoking</a:t>
            </a:r>
          </a:p>
          <a:p>
            <a:r>
              <a:rPr lang="en-US" sz="2600" dirty="0">
                <a:cs typeface="Times New Roman" pitchFamily="18" charset="0"/>
              </a:rPr>
              <a:t> Diabetes</a:t>
            </a:r>
          </a:p>
          <a:p>
            <a:r>
              <a:rPr lang="en-US" sz="2600" dirty="0">
                <a:cs typeface="Times New Roman" pitchFamily="18" charset="0"/>
              </a:rPr>
              <a:t> Obesity</a:t>
            </a:r>
          </a:p>
          <a:p>
            <a:r>
              <a:rPr lang="en-US" sz="2600" dirty="0">
                <a:cs typeface="Times New Roman" pitchFamily="18" charset="0"/>
              </a:rPr>
              <a:t> Sedentary lifestyle</a:t>
            </a:r>
          </a:p>
          <a:p>
            <a:r>
              <a:rPr lang="en-US" sz="2600" dirty="0">
                <a:cs typeface="Times New Roman" pitchFamily="18" charset="0"/>
              </a:rPr>
              <a:t> Strong positive family history for cardiovascular disease</a:t>
            </a:r>
          </a:p>
          <a:p>
            <a:r>
              <a:rPr lang="en-US" sz="2600" dirty="0">
                <a:cs typeface="Times New Roman" pitchFamily="18" charset="0"/>
              </a:rPr>
              <a:t> Post-menopausal women without hormone replacement therapy</a:t>
            </a:r>
          </a:p>
        </p:txBody>
      </p:sp>
    </p:spTree>
    <p:extLst>
      <p:ext uri="{BB962C8B-B14F-4D97-AF65-F5344CB8AC3E}">
        <p14:creationId xmlns:p14="http://schemas.microsoft.com/office/powerpoint/2010/main" val="33995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 of the program</a:t>
            </a:r>
          </a:p>
        </p:txBody>
      </p:sp>
      <p:sp>
        <p:nvSpPr>
          <p:cNvPr id="3" name="Content Placeholder 2"/>
          <p:cNvSpPr>
            <a:spLocks noGrp="1"/>
          </p:cNvSpPr>
          <p:nvPr>
            <p:ph idx="1"/>
          </p:nvPr>
        </p:nvSpPr>
        <p:spPr/>
        <p:txBody>
          <a:bodyPr/>
          <a:lstStyle/>
          <a:p>
            <a:r>
              <a:rPr lang="en-US" dirty="0"/>
              <a:t> </a:t>
            </a:r>
            <a:r>
              <a:rPr lang="en-US" sz="2600" dirty="0"/>
              <a:t>When to start</a:t>
            </a:r>
          </a:p>
          <a:p>
            <a:pPr>
              <a:buFontTx/>
              <a:buChar char="-"/>
            </a:pPr>
            <a:r>
              <a:rPr lang="en-US" sz="2600" dirty="0"/>
              <a:t> Start according to physicians</a:t>
            </a:r>
          </a:p>
          <a:p>
            <a:pPr>
              <a:buFontTx/>
              <a:buChar char="-"/>
            </a:pPr>
            <a:r>
              <a:rPr lang="en-US" sz="2600" dirty="0"/>
              <a:t> Usually (24-48hours) after the acute event</a:t>
            </a:r>
          </a:p>
          <a:p>
            <a:r>
              <a:rPr lang="en-US" sz="2600" dirty="0"/>
              <a:t> Ex program</a:t>
            </a:r>
          </a:p>
          <a:p>
            <a:pPr>
              <a:buFontTx/>
              <a:buChar char="-"/>
            </a:pPr>
            <a:r>
              <a:rPr lang="en-US" sz="2600" dirty="0"/>
              <a:t> Low level exercise program</a:t>
            </a:r>
          </a:p>
          <a:p>
            <a:r>
              <a:rPr lang="en-US" sz="2600" dirty="0"/>
              <a:t> exercise testing</a:t>
            </a:r>
          </a:p>
        </p:txBody>
      </p:sp>
    </p:spTree>
    <p:extLst>
      <p:ext uri="{BB962C8B-B14F-4D97-AF65-F5344CB8AC3E}">
        <p14:creationId xmlns:p14="http://schemas.microsoft.com/office/powerpoint/2010/main" val="415961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178800" cy="5181600"/>
          </a:xfrm>
        </p:spPr>
        <p:txBody>
          <a:bodyPr/>
          <a:lstStyle/>
          <a:p>
            <a:pPr marL="0" indent="0">
              <a:buNone/>
            </a:pPr>
            <a:r>
              <a:rPr lang="en-US" u="sng" dirty="0"/>
              <a:t>Low level exercise testing</a:t>
            </a:r>
          </a:p>
          <a:p>
            <a:r>
              <a:rPr lang="en-US" sz="2400" u="sng" dirty="0"/>
              <a:t>Possible end points</a:t>
            </a:r>
          </a:p>
          <a:p>
            <a:pPr>
              <a:buFont typeface="Wingdings" pitchFamily="2" charset="2"/>
              <a:buChar char="§"/>
            </a:pPr>
            <a:r>
              <a:rPr lang="en-US" sz="2400" dirty="0"/>
              <a:t>20-30 beats/min above resting HR</a:t>
            </a:r>
          </a:p>
          <a:p>
            <a:pPr>
              <a:buFont typeface="Wingdings" pitchFamily="2" charset="2"/>
              <a:buChar char="§"/>
            </a:pPr>
            <a:r>
              <a:rPr lang="en-US" sz="2400" dirty="0"/>
              <a:t>A max HR of 120-140</a:t>
            </a:r>
          </a:p>
          <a:p>
            <a:pPr>
              <a:buFont typeface="Wingdings" pitchFamily="2" charset="2"/>
              <a:buChar char="§"/>
            </a:pPr>
            <a:r>
              <a:rPr lang="en-US" sz="2400" dirty="0"/>
              <a:t>70-75% of age estimated MHR</a:t>
            </a:r>
          </a:p>
          <a:p>
            <a:pPr>
              <a:buFont typeface="Wingdings" pitchFamily="2" charset="2"/>
              <a:buChar char="§"/>
            </a:pPr>
            <a:r>
              <a:rPr lang="en-US" sz="2400" dirty="0"/>
              <a:t>For pts on b-blockers, RPE of hard may be suggested as end-points</a:t>
            </a:r>
          </a:p>
          <a:p>
            <a:pPr>
              <a:buFont typeface="Wingdings" pitchFamily="2" charset="2"/>
              <a:buChar char="v"/>
            </a:pPr>
            <a:r>
              <a:rPr lang="en-US" sz="2400" dirty="0"/>
              <a:t> Testing from 3-days to 3-weeks after an event </a:t>
            </a:r>
          </a:p>
          <a:p>
            <a:pPr>
              <a:buFont typeface="Wingdings" pitchFamily="2" charset="2"/>
              <a:buChar char="v"/>
            </a:pPr>
            <a:r>
              <a:rPr lang="en-US" sz="2400" dirty="0"/>
              <a:t> Pts who respond well to early ex testing &amp; in whom CI of exercise do not appear are good candidates for continuation of physical therapy at home or supervised phase-2 program</a:t>
            </a:r>
          </a:p>
        </p:txBody>
      </p:sp>
    </p:spTree>
    <p:extLst>
      <p:ext uri="{BB962C8B-B14F-4D97-AF65-F5344CB8AC3E}">
        <p14:creationId xmlns:p14="http://schemas.microsoft.com/office/powerpoint/2010/main" val="360570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178800" cy="4819650"/>
          </a:xfrm>
        </p:spPr>
        <p:txBody>
          <a:bodyPr/>
          <a:lstStyle/>
          <a:p>
            <a:r>
              <a:rPr lang="en-US" sz="2800" dirty="0">
                <a:latin typeface="+mj-lt"/>
                <a:cs typeface="Times New Roman" pitchFamily="18" charset="0"/>
              </a:rPr>
              <a:t>Pts who respond poorly to early ex testing will need to be assessed thoroughly &amp; progress cautiously</a:t>
            </a:r>
          </a:p>
          <a:p>
            <a:pPr>
              <a:buFontTx/>
              <a:buChar char="-"/>
            </a:pPr>
            <a:r>
              <a:rPr lang="en-US" sz="2600" u="sng" dirty="0">
                <a:latin typeface="+mj-lt"/>
                <a:cs typeface="Times New Roman" pitchFamily="18" charset="0"/>
              </a:rPr>
              <a:t>Prior to ex, pt. is evaluated for</a:t>
            </a:r>
          </a:p>
          <a:p>
            <a:pPr>
              <a:buFont typeface="Wingdings" pitchFamily="2" charset="2"/>
              <a:buChar char="§"/>
            </a:pPr>
            <a:r>
              <a:rPr lang="en-US" sz="2600" dirty="0">
                <a:latin typeface="+mj-lt"/>
                <a:cs typeface="Times New Roman" pitchFamily="18" charset="0"/>
              </a:rPr>
              <a:t>Pulse</a:t>
            </a:r>
          </a:p>
          <a:p>
            <a:pPr>
              <a:buFont typeface="Wingdings" pitchFamily="2" charset="2"/>
              <a:buChar char="§"/>
            </a:pPr>
            <a:r>
              <a:rPr lang="en-US" sz="2600" dirty="0">
                <a:latin typeface="+mj-lt"/>
                <a:cs typeface="Times New Roman" pitchFamily="18" charset="0"/>
              </a:rPr>
              <a:t>BP</a:t>
            </a:r>
          </a:p>
          <a:p>
            <a:pPr>
              <a:buFont typeface="Wingdings" pitchFamily="2" charset="2"/>
              <a:buChar char="§"/>
            </a:pPr>
            <a:r>
              <a:rPr lang="en-US" sz="2600" dirty="0">
                <a:latin typeface="+mj-lt"/>
                <a:cs typeface="Times New Roman" pitchFamily="18" charset="0"/>
              </a:rPr>
              <a:t>ECG</a:t>
            </a:r>
          </a:p>
          <a:p>
            <a:pPr>
              <a:buFont typeface="Wingdings" pitchFamily="2" charset="2"/>
              <a:buChar char="§"/>
            </a:pPr>
            <a:r>
              <a:rPr lang="en-US" sz="2600" dirty="0">
                <a:latin typeface="+mj-lt"/>
                <a:cs typeface="Times New Roman" pitchFamily="18" charset="0"/>
              </a:rPr>
              <a:t>Muscular and joint limitation </a:t>
            </a:r>
          </a:p>
          <a:p>
            <a:pPr>
              <a:buFont typeface="Wingdings" pitchFamily="2" charset="2"/>
              <a:buChar char="§"/>
            </a:pPr>
            <a:r>
              <a:rPr lang="en-US" sz="2600" dirty="0">
                <a:latin typeface="+mj-lt"/>
                <a:cs typeface="Times New Roman" pitchFamily="18" charset="0"/>
              </a:rPr>
              <a:t>Dizziness</a:t>
            </a:r>
          </a:p>
          <a:p>
            <a:pPr>
              <a:buFont typeface="Wingdings" pitchFamily="2" charset="2"/>
              <a:buChar char="§"/>
            </a:pPr>
            <a:r>
              <a:rPr lang="en-US" sz="2600" dirty="0">
                <a:latin typeface="+mj-lt"/>
                <a:cs typeface="Times New Roman" pitchFamily="18" charset="0"/>
              </a:rPr>
              <a:t>General appearance</a:t>
            </a:r>
          </a:p>
          <a:p>
            <a:pPr>
              <a:buFont typeface="Wingdings" pitchFamily="2" charset="2"/>
              <a:buChar char="§"/>
            </a:pPr>
            <a:r>
              <a:rPr lang="en-US" sz="2600" dirty="0">
                <a:latin typeface="+mj-lt"/>
                <a:cs typeface="Times New Roman" pitchFamily="18" charset="0"/>
              </a:rPr>
              <a:t>Any associated symptoms</a:t>
            </a:r>
          </a:p>
        </p:txBody>
      </p:sp>
    </p:spTree>
    <p:extLst>
      <p:ext uri="{BB962C8B-B14F-4D97-AF65-F5344CB8AC3E}">
        <p14:creationId xmlns:p14="http://schemas.microsoft.com/office/powerpoint/2010/main" val="318737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143000"/>
          </a:xfrm>
        </p:spPr>
        <p:txBody>
          <a:bodyPr/>
          <a:lstStyle/>
          <a:p>
            <a:r>
              <a:rPr lang="en-US" dirty="0"/>
              <a:t>Exercise program </a:t>
            </a:r>
          </a:p>
        </p:txBody>
      </p:sp>
    </p:spTree>
    <p:extLst>
      <p:ext uri="{BB962C8B-B14F-4D97-AF65-F5344CB8AC3E}">
        <p14:creationId xmlns:p14="http://schemas.microsoft.com/office/powerpoint/2010/main" val="411040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r>
              <a:rPr lang="en-US" dirty="0"/>
              <a:t>Absolute CI to exercise training</a:t>
            </a:r>
          </a:p>
        </p:txBody>
      </p:sp>
      <p:sp>
        <p:nvSpPr>
          <p:cNvPr id="3" name="Content Placeholder 2"/>
          <p:cNvSpPr>
            <a:spLocks noGrp="1"/>
          </p:cNvSpPr>
          <p:nvPr>
            <p:ph idx="1"/>
          </p:nvPr>
        </p:nvSpPr>
        <p:spPr>
          <a:xfrm>
            <a:off x="457200" y="1447800"/>
            <a:ext cx="8229600" cy="4876800"/>
          </a:xfrm>
        </p:spPr>
        <p:txBody>
          <a:bodyPr>
            <a:normAutofit/>
          </a:bodyPr>
          <a:lstStyle/>
          <a:p>
            <a:r>
              <a:rPr lang="en-US" sz="2600" dirty="0"/>
              <a:t>A recent significant change in the resting ECG suggesting infarction or other acute cardiac event</a:t>
            </a:r>
          </a:p>
          <a:p>
            <a:r>
              <a:rPr lang="en-US" sz="2600" dirty="0"/>
              <a:t>Recent complicated myocardial infarction (unless participant is stable and pain-free)</a:t>
            </a:r>
          </a:p>
          <a:p>
            <a:r>
              <a:rPr lang="en-US" sz="2600" dirty="0"/>
              <a:t>Unstable angina</a:t>
            </a:r>
          </a:p>
          <a:p>
            <a:r>
              <a:rPr lang="en-US" sz="2600" dirty="0"/>
              <a:t>Heart failure- acute and decompensated</a:t>
            </a:r>
          </a:p>
          <a:p>
            <a:r>
              <a:rPr lang="en-US" sz="2600" dirty="0"/>
              <a:t>Uncontrolled ventricular arrhythmia</a:t>
            </a:r>
          </a:p>
          <a:p>
            <a:r>
              <a:rPr lang="en-US" sz="2600" dirty="0"/>
              <a:t>Uncontrolled atrial arrhythmia that compromises cardiac function</a:t>
            </a:r>
          </a:p>
          <a:p>
            <a:r>
              <a:rPr lang="en-US" sz="2600" dirty="0"/>
              <a:t>Third-degree AV heart block without pacemaker</a:t>
            </a:r>
          </a:p>
        </p:txBody>
      </p:sp>
    </p:spTree>
    <p:extLst>
      <p:ext uri="{BB962C8B-B14F-4D97-AF65-F5344CB8AC3E}">
        <p14:creationId xmlns:p14="http://schemas.microsoft.com/office/powerpoint/2010/main" val="240363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772400" cy="4038600"/>
          </a:xfrm>
        </p:spPr>
        <p:txBody>
          <a:bodyPr/>
          <a:lstStyle/>
          <a:p>
            <a:r>
              <a:rPr lang="en-US" sz="2600" dirty="0"/>
              <a:t>Acute congestive heart failure</a:t>
            </a:r>
          </a:p>
          <a:p>
            <a:r>
              <a:rPr lang="en-US" sz="2600" dirty="0"/>
              <a:t>Severe aortic stenosis</a:t>
            </a:r>
          </a:p>
          <a:p>
            <a:r>
              <a:rPr lang="en-US" sz="2600" dirty="0"/>
              <a:t>Suspected or known dissecting aneurysm</a:t>
            </a:r>
          </a:p>
          <a:p>
            <a:r>
              <a:rPr lang="en-US" sz="2600" dirty="0"/>
              <a:t>Active or suspected myocarditis or pericarditis</a:t>
            </a:r>
          </a:p>
          <a:p>
            <a:r>
              <a:rPr lang="en-US" sz="2600" dirty="0"/>
              <a:t>Thrombophlebitis  or </a:t>
            </a:r>
            <a:r>
              <a:rPr lang="en-US" sz="2600" dirty="0" err="1"/>
              <a:t>intracardiac</a:t>
            </a:r>
            <a:r>
              <a:rPr lang="en-US" sz="2600" dirty="0"/>
              <a:t> thrombi</a:t>
            </a:r>
          </a:p>
          <a:p>
            <a:r>
              <a:rPr lang="en-US" sz="2600" dirty="0"/>
              <a:t>Recent systemic or pulmonary embolus</a:t>
            </a:r>
          </a:p>
          <a:p>
            <a:r>
              <a:rPr lang="en-US" sz="2600" dirty="0"/>
              <a:t>Acute infections</a:t>
            </a:r>
          </a:p>
          <a:p>
            <a:r>
              <a:rPr lang="en-US" sz="2600" dirty="0"/>
              <a:t>Significant emotional distress (psychosis)</a:t>
            </a:r>
          </a:p>
          <a:p>
            <a:endParaRPr lang="en-US" dirty="0"/>
          </a:p>
        </p:txBody>
      </p:sp>
    </p:spTree>
    <p:extLst>
      <p:ext uri="{BB962C8B-B14F-4D97-AF65-F5344CB8AC3E}">
        <p14:creationId xmlns:p14="http://schemas.microsoft.com/office/powerpoint/2010/main" val="340721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normAutofit/>
          </a:bodyPr>
          <a:lstStyle/>
          <a:p>
            <a:r>
              <a:rPr lang="en-US" dirty="0"/>
              <a:t>Relative CI to exercise training</a:t>
            </a:r>
          </a:p>
        </p:txBody>
      </p:sp>
      <p:sp>
        <p:nvSpPr>
          <p:cNvPr id="3" name="Content Placeholder 2"/>
          <p:cNvSpPr>
            <a:spLocks noGrp="1"/>
          </p:cNvSpPr>
          <p:nvPr>
            <p:ph idx="1"/>
          </p:nvPr>
        </p:nvSpPr>
        <p:spPr>
          <a:xfrm>
            <a:off x="457200" y="1524000"/>
            <a:ext cx="8229600" cy="4267200"/>
          </a:xfrm>
        </p:spPr>
        <p:txBody>
          <a:bodyPr>
            <a:normAutofit/>
          </a:bodyPr>
          <a:lstStyle/>
          <a:p>
            <a:r>
              <a:rPr lang="en-US" sz="2600" dirty="0"/>
              <a:t>Resting DBP&gt;115 mm Hg or resting SBP&gt;200 mm Hg</a:t>
            </a:r>
          </a:p>
          <a:p>
            <a:r>
              <a:rPr lang="en-US" sz="2600" dirty="0"/>
              <a:t>Moderate valvular heart disease</a:t>
            </a:r>
          </a:p>
          <a:p>
            <a:r>
              <a:rPr lang="en-US" sz="2600" dirty="0"/>
              <a:t>Known electrolyte abnormalities (e.g., hypokalemia, hypomagnesaemia)</a:t>
            </a:r>
          </a:p>
          <a:p>
            <a:r>
              <a:rPr lang="en-US" sz="2600" dirty="0"/>
              <a:t>Pacer-dependent, fixed-rate pacemaker</a:t>
            </a:r>
          </a:p>
          <a:p>
            <a:r>
              <a:rPr lang="en-US" sz="2600" dirty="0"/>
              <a:t>Exercise-induced ventricular tachycardia</a:t>
            </a:r>
          </a:p>
          <a:p>
            <a:r>
              <a:rPr lang="en-US" sz="2600" dirty="0"/>
              <a:t>Ventricular aneurysm</a:t>
            </a:r>
          </a:p>
          <a:p>
            <a:r>
              <a:rPr lang="en-US" sz="2600" dirty="0"/>
              <a:t>Uncontrolled metabolic disease (e.g., diabetes, thyrotoxicosis, myxedema)</a:t>
            </a:r>
          </a:p>
        </p:txBody>
      </p:sp>
    </p:spTree>
    <p:extLst>
      <p:ext uri="{BB962C8B-B14F-4D97-AF65-F5344CB8AC3E}">
        <p14:creationId xmlns:p14="http://schemas.microsoft.com/office/powerpoint/2010/main" val="139408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4114800"/>
          </a:xfrm>
        </p:spPr>
        <p:txBody>
          <a:bodyPr/>
          <a:lstStyle/>
          <a:p>
            <a:r>
              <a:rPr lang="en-US" sz="2600" dirty="0"/>
              <a:t>Chronic infectious disease (e.g., mononucleosis, hepatitis, AIDS)</a:t>
            </a:r>
          </a:p>
          <a:p>
            <a:r>
              <a:rPr lang="en-US" sz="2600" dirty="0"/>
              <a:t>Neuromuscular, musculoskeletal or rheumatoid disorders that are exacerbated by exercise</a:t>
            </a:r>
          </a:p>
          <a:p>
            <a:r>
              <a:rPr lang="en-US" sz="2600" dirty="0"/>
              <a:t>Advanced or complicated pregnancy</a:t>
            </a:r>
          </a:p>
          <a:p>
            <a:r>
              <a:rPr lang="en-US" sz="2600" dirty="0"/>
              <a:t>Cognitive impairment relative to safety issues</a:t>
            </a:r>
          </a:p>
          <a:p>
            <a:r>
              <a:rPr lang="en-US" sz="2600" dirty="0"/>
              <a:t>Congenital heart disease with fixed cardiac output (or cyanotic)</a:t>
            </a:r>
          </a:p>
          <a:p>
            <a:r>
              <a:rPr lang="en-US" sz="2600" dirty="0"/>
              <a:t>Resting ST-segment depression (&gt;3 mm)</a:t>
            </a:r>
          </a:p>
          <a:p>
            <a:pPr marL="0" indent="0">
              <a:buNone/>
            </a:pPr>
            <a:endParaRPr lang="en-US" dirty="0"/>
          </a:p>
        </p:txBody>
      </p:sp>
    </p:spTree>
    <p:extLst>
      <p:ext uri="{BB962C8B-B14F-4D97-AF65-F5344CB8AC3E}">
        <p14:creationId xmlns:p14="http://schemas.microsoft.com/office/powerpoint/2010/main" val="215313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phase-1</a:t>
            </a:r>
          </a:p>
        </p:txBody>
      </p:sp>
      <p:sp>
        <p:nvSpPr>
          <p:cNvPr id="3" name="Content Placeholder 2"/>
          <p:cNvSpPr>
            <a:spLocks noGrp="1"/>
          </p:cNvSpPr>
          <p:nvPr>
            <p:ph idx="1"/>
          </p:nvPr>
        </p:nvSpPr>
        <p:spPr/>
        <p:txBody>
          <a:bodyPr/>
          <a:lstStyle/>
          <a:p>
            <a:r>
              <a:rPr lang="en-US" dirty="0"/>
              <a:t>The extend of knowledge</a:t>
            </a:r>
          </a:p>
          <a:p>
            <a:r>
              <a:rPr lang="en-US" dirty="0"/>
              <a:t>Effect of behavioral modification</a:t>
            </a:r>
          </a:p>
          <a:p>
            <a:r>
              <a:rPr lang="en-US" dirty="0"/>
              <a:t>Reliability and validity of self-administered questionnaire</a:t>
            </a:r>
          </a:p>
          <a:p>
            <a:r>
              <a:rPr lang="en-US" dirty="0"/>
              <a:t>Readiness of the pt. for intervention &amp; benefits of phase-1</a:t>
            </a:r>
          </a:p>
        </p:txBody>
      </p:sp>
    </p:spTree>
    <p:extLst>
      <p:ext uri="{BB962C8B-B14F-4D97-AF65-F5344CB8AC3E}">
        <p14:creationId xmlns:p14="http://schemas.microsoft.com/office/powerpoint/2010/main" val="348114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What is CR?</a:t>
            </a:r>
          </a:p>
          <a:p>
            <a:r>
              <a:rPr lang="en-US" dirty="0"/>
              <a:t>Phases of CR</a:t>
            </a:r>
          </a:p>
          <a:p>
            <a:r>
              <a:rPr lang="en-US" dirty="0"/>
              <a:t>Exercise protocols</a:t>
            </a:r>
          </a:p>
          <a:p>
            <a:r>
              <a:rPr lang="en-US" dirty="0"/>
              <a:t>Difference in protocol in </a:t>
            </a:r>
            <a:r>
              <a:rPr lang="en-US"/>
              <a:t>each phase</a:t>
            </a:r>
          </a:p>
        </p:txBody>
      </p:sp>
    </p:spTree>
    <p:extLst>
      <p:ext uri="{BB962C8B-B14F-4D97-AF65-F5344CB8AC3E}">
        <p14:creationId xmlns:p14="http://schemas.microsoft.com/office/powerpoint/2010/main" val="3067894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dirty="0"/>
              <a:t>Facilities </a:t>
            </a:r>
          </a:p>
        </p:txBody>
      </p:sp>
      <p:sp>
        <p:nvSpPr>
          <p:cNvPr id="3" name="Content Placeholder 2"/>
          <p:cNvSpPr>
            <a:spLocks noGrp="1"/>
          </p:cNvSpPr>
          <p:nvPr>
            <p:ph idx="1"/>
          </p:nvPr>
        </p:nvSpPr>
        <p:spPr>
          <a:xfrm>
            <a:off x="685800" y="2133600"/>
            <a:ext cx="7772400" cy="3352800"/>
          </a:xfrm>
        </p:spPr>
        <p:txBody>
          <a:bodyPr/>
          <a:lstStyle/>
          <a:p>
            <a:r>
              <a:rPr lang="en-US" sz="2600" dirty="0"/>
              <a:t>Most of the program at bed-side and adjacent corridors &amp; stairs</a:t>
            </a:r>
          </a:p>
          <a:p>
            <a:r>
              <a:rPr lang="en-US" sz="2600" dirty="0"/>
              <a:t>Special facility in some hospitals</a:t>
            </a:r>
          </a:p>
          <a:p>
            <a:r>
              <a:rPr lang="en-US" sz="2600" dirty="0"/>
              <a:t>Separate room for individual and group counseling</a:t>
            </a:r>
          </a:p>
          <a:p>
            <a:r>
              <a:rPr lang="en-US" sz="2600" dirty="0"/>
              <a:t>Sufficient space that accommodate 5-10 persons</a:t>
            </a:r>
          </a:p>
          <a:p>
            <a:r>
              <a:rPr lang="en-US" sz="2600" dirty="0"/>
              <a:t>Teaching and counseling room should be well lighted, pleasantly decorated &amp; easily accommodate</a:t>
            </a:r>
          </a:p>
          <a:p>
            <a:endParaRPr lang="en-US" dirty="0"/>
          </a:p>
        </p:txBody>
      </p:sp>
    </p:spTree>
    <p:extLst>
      <p:ext uri="{BB962C8B-B14F-4D97-AF65-F5344CB8AC3E}">
        <p14:creationId xmlns:p14="http://schemas.microsoft.com/office/powerpoint/2010/main" val="107169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sz="quarter"/>
          </p:nvPr>
        </p:nvSpPr>
        <p:spPr/>
        <p:txBody>
          <a:bodyPr/>
          <a:lstStyle/>
          <a:p>
            <a:pPr eaLnBrk="1" hangingPunct="1">
              <a:defRPr/>
            </a:pPr>
            <a:r>
              <a:rPr lang="en-US"/>
              <a:t>Facility</a:t>
            </a:r>
          </a:p>
        </p:txBody>
      </p:sp>
      <p:pic>
        <p:nvPicPr>
          <p:cNvPr id="11267" name="Picture 4" descr="IMG_0909"/>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524000"/>
            <a:ext cx="3124200" cy="4267200"/>
          </a:xfrm>
          <a:noFill/>
          <a:extLst>
            <a:ext uri="{909E8E84-426E-40DD-AFC4-6F175D3DCCD1}">
              <a14:hiddenFill xmlns:a14="http://schemas.microsoft.com/office/drawing/2010/main">
                <a:solidFill>
                  <a:srgbClr val="FFFFFF"/>
                </a:solidFill>
              </a14:hiddenFill>
            </a:ext>
          </a:extLst>
        </p:spPr>
      </p:pic>
      <p:sp>
        <p:nvSpPr>
          <p:cNvPr id="75788" name="Rectangle 12"/>
          <p:cNvSpPr>
            <a:spLocks noGrp="1" noChangeArrowheads="1"/>
          </p:cNvSpPr>
          <p:nvPr>
            <p:ph sz="quarter" idx="3"/>
          </p:nvPr>
        </p:nvSpPr>
        <p:spPr>
          <a:xfrm>
            <a:off x="4267200" y="5791200"/>
            <a:ext cx="228600" cy="339725"/>
          </a:xfrm>
        </p:spPr>
        <p:txBody>
          <a:bodyPr>
            <a:normAutofit fontScale="77500" lnSpcReduction="20000"/>
          </a:bodyPr>
          <a:lstStyle/>
          <a:p>
            <a:pPr eaLnBrk="1" hangingPunct="1"/>
            <a:endParaRPr lang="en-US" sz="2400"/>
          </a:p>
        </p:txBody>
      </p:sp>
      <p:sp>
        <p:nvSpPr>
          <p:cNvPr id="75789" name="Rectangle 13"/>
          <p:cNvSpPr>
            <a:spLocks noGrp="1" noChangeArrowheads="1"/>
          </p:cNvSpPr>
          <p:nvPr>
            <p:ph sz="quarter" idx="4"/>
          </p:nvPr>
        </p:nvSpPr>
        <p:spPr>
          <a:xfrm>
            <a:off x="8001000" y="5791200"/>
            <a:ext cx="685800" cy="339725"/>
          </a:xfrm>
        </p:spPr>
        <p:txBody>
          <a:bodyPr>
            <a:normAutofit fontScale="77500" lnSpcReduction="20000"/>
          </a:bodyPr>
          <a:lstStyle/>
          <a:p>
            <a:pPr eaLnBrk="1" hangingPunct="1"/>
            <a:endParaRPr lang="en-US" sz="2400"/>
          </a:p>
        </p:txBody>
      </p:sp>
      <p:pic>
        <p:nvPicPr>
          <p:cNvPr id="11270" name="Picture 16" descr="cvc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5800" y="1600200"/>
            <a:ext cx="39624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157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pPr eaLnBrk="1" hangingPunct="1">
              <a:defRPr/>
            </a:pPr>
            <a:r>
              <a:rPr lang="en-US"/>
              <a:t>Rehab</a:t>
            </a:r>
          </a:p>
        </p:txBody>
      </p:sp>
      <p:pic>
        <p:nvPicPr>
          <p:cNvPr id="12291" name="Picture 7" descr="rehab roo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752600"/>
            <a:ext cx="4038600" cy="4191000"/>
          </a:xfrm>
          <a:noFill/>
          <a:extLst>
            <a:ext uri="{909E8E84-426E-40DD-AFC4-6F175D3DCCD1}">
              <a14:hiddenFill xmlns:a14="http://schemas.microsoft.com/office/drawing/2010/main">
                <a:solidFill>
                  <a:srgbClr val="FFFFFF"/>
                </a:solidFill>
              </a14:hiddenFill>
            </a:ext>
          </a:extLst>
        </p:spPr>
      </p:pic>
      <p:pic>
        <p:nvPicPr>
          <p:cNvPr id="12292" name="Picture 8" descr="IMG_090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76400"/>
            <a:ext cx="4038600" cy="4343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pPr eaLnBrk="1" hangingPunct="1"/>
            <a:endParaRPr lang="en-US"/>
          </a:p>
        </p:txBody>
      </p:sp>
      <p:pic>
        <p:nvPicPr>
          <p:cNvPr id="13315" name="Picture 7" descr="IMG_090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685800"/>
            <a:ext cx="3946525" cy="5638800"/>
          </a:xfrm>
          <a:noFill/>
          <a:extLst>
            <a:ext uri="{909E8E84-426E-40DD-AFC4-6F175D3DCCD1}">
              <a14:hiddenFill xmlns:a14="http://schemas.microsoft.com/office/drawing/2010/main">
                <a:solidFill>
                  <a:srgbClr val="FFFFFF"/>
                </a:solidFill>
              </a14:hiddenFill>
            </a:ext>
          </a:extLst>
        </p:spPr>
      </p:pic>
      <p:pic>
        <p:nvPicPr>
          <p:cNvPr id="13316" name="Picture 8" descr="IMG_09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685800"/>
            <a:ext cx="4267200" cy="5562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6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Equipments </a:t>
            </a:r>
          </a:p>
        </p:txBody>
      </p:sp>
      <p:sp>
        <p:nvSpPr>
          <p:cNvPr id="3" name="Content Placeholder 2"/>
          <p:cNvSpPr>
            <a:spLocks noGrp="1"/>
          </p:cNvSpPr>
          <p:nvPr>
            <p:ph idx="1"/>
          </p:nvPr>
        </p:nvSpPr>
        <p:spPr>
          <a:xfrm>
            <a:off x="685800" y="1219200"/>
            <a:ext cx="7772400" cy="5486400"/>
          </a:xfrm>
        </p:spPr>
        <p:txBody>
          <a:bodyPr/>
          <a:lstStyle/>
          <a:p>
            <a:r>
              <a:rPr lang="en-US" sz="2400" dirty="0"/>
              <a:t>Relatively lesser equipments</a:t>
            </a:r>
          </a:p>
          <a:p>
            <a:r>
              <a:rPr lang="en-US" sz="2400" dirty="0"/>
              <a:t>Light weights (1-2 pounds)</a:t>
            </a:r>
          </a:p>
          <a:p>
            <a:r>
              <a:rPr lang="en-US" sz="2400" dirty="0"/>
              <a:t>BP apparatus</a:t>
            </a:r>
          </a:p>
          <a:p>
            <a:r>
              <a:rPr lang="en-US" sz="2400" dirty="0"/>
              <a:t>Stop watch</a:t>
            </a:r>
          </a:p>
          <a:p>
            <a:r>
              <a:rPr lang="en-US" sz="2400" dirty="0"/>
              <a:t>Small game balls</a:t>
            </a:r>
          </a:p>
          <a:p>
            <a:r>
              <a:rPr lang="en-US" sz="2400" dirty="0"/>
              <a:t>Audio-visual equipments for education and life-style modification that includes-</a:t>
            </a:r>
          </a:p>
          <a:p>
            <a:pPr lvl="2">
              <a:buFont typeface="Wingdings" pitchFamily="2" charset="2"/>
              <a:buChar char="ü"/>
            </a:pPr>
            <a:r>
              <a:rPr lang="en-US" sz="1600" dirty="0"/>
              <a:t>Camera</a:t>
            </a:r>
          </a:p>
          <a:p>
            <a:pPr lvl="2">
              <a:buFont typeface="Wingdings" pitchFamily="2" charset="2"/>
              <a:buChar char="ü"/>
            </a:pPr>
            <a:r>
              <a:rPr lang="en-US" sz="1600" dirty="0"/>
              <a:t>Audio-visual tapes and recorder</a:t>
            </a:r>
          </a:p>
          <a:p>
            <a:pPr lvl="2">
              <a:buFont typeface="Wingdings" pitchFamily="2" charset="2"/>
              <a:buChar char="ü"/>
            </a:pPr>
            <a:r>
              <a:rPr lang="en-US" sz="1600" dirty="0"/>
              <a:t>Slides</a:t>
            </a:r>
          </a:p>
          <a:p>
            <a:pPr lvl="2">
              <a:buFont typeface="Wingdings" pitchFamily="2" charset="2"/>
              <a:buChar char="ü"/>
            </a:pPr>
            <a:r>
              <a:rPr lang="en-US" sz="1600" dirty="0"/>
              <a:t>Flip charts</a:t>
            </a:r>
          </a:p>
          <a:p>
            <a:pPr lvl="2">
              <a:buFont typeface="Wingdings" pitchFamily="2" charset="2"/>
              <a:buChar char="ü"/>
            </a:pPr>
            <a:r>
              <a:rPr lang="en-US" sz="1600" dirty="0"/>
              <a:t>Manuals</a:t>
            </a:r>
          </a:p>
          <a:p>
            <a:pPr lvl="2">
              <a:buFont typeface="Wingdings" pitchFamily="2" charset="2"/>
              <a:buChar char="ü"/>
            </a:pPr>
            <a:r>
              <a:rPr lang="en-US" sz="1600" dirty="0"/>
              <a:t>Books</a:t>
            </a:r>
          </a:p>
          <a:p>
            <a:pPr lvl="2">
              <a:buFont typeface="Wingdings" pitchFamily="2" charset="2"/>
              <a:buChar char="ü"/>
            </a:pPr>
            <a:r>
              <a:rPr lang="en-US" sz="1600" dirty="0"/>
              <a:t>Film slips</a:t>
            </a:r>
          </a:p>
          <a:p>
            <a:pPr lvl="2">
              <a:buFont typeface="Wingdings" pitchFamily="2" charset="2"/>
              <a:buChar char="ü"/>
            </a:pPr>
            <a:r>
              <a:rPr lang="en-US" sz="1600" dirty="0"/>
              <a:t>Variety of hand out materials</a:t>
            </a:r>
          </a:p>
          <a:p>
            <a:pPr>
              <a:buFont typeface="Wingdings" pitchFamily="2" charset="2"/>
              <a:buChar char="ü"/>
            </a:pPr>
            <a:endParaRPr lang="en-US" sz="2400" dirty="0"/>
          </a:p>
          <a:p>
            <a:pPr>
              <a:buFont typeface="Wingdings" pitchFamily="2" charset="2"/>
              <a:buChar char="ü"/>
            </a:pPr>
            <a:endParaRPr lang="en-US" dirty="0"/>
          </a:p>
          <a:p>
            <a:pPr>
              <a:buFont typeface="Wingdings" pitchFamily="2" charset="2"/>
              <a:buChar char="ü"/>
            </a:pPr>
            <a:endParaRPr lang="en-US" dirty="0"/>
          </a:p>
          <a:p>
            <a:pPr>
              <a:buFont typeface="Wingdings" pitchFamily="2" charset="2"/>
              <a:buChar char="ü"/>
            </a:pPr>
            <a:endParaRPr lang="en-US" dirty="0"/>
          </a:p>
          <a:p>
            <a:pPr marL="0" indent="0">
              <a:buNone/>
            </a:pPr>
            <a:endParaRPr lang="en-US" dirty="0"/>
          </a:p>
        </p:txBody>
      </p:sp>
    </p:spTree>
    <p:extLst>
      <p:ext uri="{BB962C8B-B14F-4D97-AF65-F5344CB8AC3E}">
        <p14:creationId xmlns:p14="http://schemas.microsoft.com/office/powerpoint/2010/main" val="1754029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85000" lnSpcReduction="10000"/>
          </a:bodyPr>
          <a:lstStyle/>
          <a:p>
            <a:pPr>
              <a:buNone/>
            </a:pPr>
            <a:r>
              <a:rPr lang="en-US" u="sng" dirty="0"/>
              <a:t>American Association of Cardiovascular and Pulmonary Rehabilitation (AACVPR) Parameters for Inpatient Cardiac Rehabilitation Daily Ambulation </a:t>
            </a:r>
          </a:p>
          <a:p>
            <a:r>
              <a:rPr lang="en-US" dirty="0"/>
              <a:t>No new or recurrent chest pain in previous 8 hours</a:t>
            </a:r>
          </a:p>
          <a:p>
            <a:r>
              <a:rPr lang="en-US" dirty="0"/>
              <a:t>Stable or falling </a:t>
            </a:r>
            <a:r>
              <a:rPr lang="en-US" dirty="0" err="1"/>
              <a:t>creatine</a:t>
            </a:r>
            <a:r>
              <a:rPr lang="en-US" dirty="0"/>
              <a:t> </a:t>
            </a:r>
            <a:r>
              <a:rPr lang="en-US" dirty="0" err="1"/>
              <a:t>kinase</a:t>
            </a:r>
            <a:r>
              <a:rPr lang="en-US" dirty="0"/>
              <a:t> and </a:t>
            </a:r>
            <a:r>
              <a:rPr lang="en-US" dirty="0" err="1"/>
              <a:t>troponin</a:t>
            </a:r>
            <a:r>
              <a:rPr lang="en-US" dirty="0"/>
              <a:t> values</a:t>
            </a:r>
          </a:p>
          <a:p>
            <a:r>
              <a:rPr lang="en-US" dirty="0"/>
              <a:t>No indication of </a:t>
            </a:r>
            <a:r>
              <a:rPr lang="en-US" dirty="0" err="1"/>
              <a:t>decompensated</a:t>
            </a:r>
            <a:r>
              <a:rPr lang="en-US" dirty="0"/>
              <a:t> heart failure (</a:t>
            </a:r>
            <a:r>
              <a:rPr lang="en-US" i="1" dirty="0"/>
              <a:t>e.g., resting </a:t>
            </a:r>
            <a:r>
              <a:rPr lang="en-US" i="1" dirty="0" err="1"/>
              <a:t>dyspnea</a:t>
            </a:r>
            <a:r>
              <a:rPr lang="en-US" i="1" dirty="0"/>
              <a:t> and </a:t>
            </a:r>
            <a:r>
              <a:rPr lang="en-US" dirty="0"/>
              <a:t>bibasilar </a:t>
            </a:r>
            <a:r>
              <a:rPr lang="en-US" dirty="0" err="1"/>
              <a:t>rales</a:t>
            </a:r>
            <a:r>
              <a:rPr lang="en-US" dirty="0"/>
              <a:t>)</a:t>
            </a:r>
          </a:p>
          <a:p>
            <a:r>
              <a:rPr lang="en-US" dirty="0"/>
              <a:t>Normal cardiac rhythm and stable electrocardiogram for previous 8 hours</a:t>
            </a:r>
          </a:p>
        </p:txBody>
      </p:sp>
    </p:spTree>
    <p:extLst>
      <p:ext uri="{BB962C8B-B14F-4D97-AF65-F5344CB8AC3E}">
        <p14:creationId xmlns:p14="http://schemas.microsoft.com/office/powerpoint/2010/main" val="204254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78513542"/>
              </p:ext>
            </p:extLst>
          </p:nvPr>
        </p:nvGraphicFramePr>
        <p:xfrm>
          <a:off x="0" y="1371600"/>
          <a:ext cx="9144000" cy="536829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685800">
                <a:tc>
                  <a:txBody>
                    <a:bodyPr/>
                    <a:lstStyle/>
                    <a:p>
                      <a:pPr algn="ctr"/>
                      <a:r>
                        <a:rPr lang="en-US" sz="2000" dirty="0"/>
                        <a:t>STEPS</a:t>
                      </a:r>
                    </a:p>
                  </a:txBody>
                  <a:tcPr/>
                </a:tc>
                <a:tc>
                  <a:txBody>
                    <a:bodyPr/>
                    <a:lstStyle/>
                    <a:p>
                      <a:pPr algn="ctr"/>
                      <a:r>
                        <a:rPr lang="en-US" sz="2000" dirty="0"/>
                        <a:t>CARDIAC REHABILITATION/</a:t>
                      </a:r>
                    </a:p>
                    <a:p>
                      <a:pPr algn="ctr"/>
                      <a:r>
                        <a:rPr lang="en-US" sz="2000" dirty="0"/>
                        <a:t>PHYSICAL THERAPY</a:t>
                      </a:r>
                    </a:p>
                  </a:txBody>
                  <a:tcPr/>
                </a:tc>
                <a:tc>
                  <a:txBody>
                    <a:bodyPr/>
                    <a:lstStyle/>
                    <a:p>
                      <a:pPr algn="ctr"/>
                      <a:r>
                        <a:rPr lang="en-US" sz="2000" dirty="0"/>
                        <a:t>WARD ACTIVITY</a:t>
                      </a:r>
                    </a:p>
                  </a:txBody>
                  <a:tcPr/>
                </a:tc>
                <a:tc>
                  <a:txBody>
                    <a:bodyPr/>
                    <a:lstStyle/>
                    <a:p>
                      <a:pPr algn="ctr"/>
                      <a:r>
                        <a:rPr lang="en-US" sz="2000" dirty="0"/>
                        <a:t>PATIENT EDUCATION</a:t>
                      </a:r>
                    </a:p>
                  </a:txBody>
                  <a:tcPr/>
                </a:tc>
                <a:extLst>
                  <a:ext uri="{0D108BD9-81ED-4DB2-BD59-A6C34878D82A}">
                    <a16:rowId xmlns:a16="http://schemas.microsoft.com/office/drawing/2014/main" val="10000"/>
                  </a:ext>
                </a:extLst>
              </a:tr>
              <a:tr h="4667250">
                <a:tc>
                  <a:txBody>
                    <a:bodyPr/>
                    <a:lstStyle/>
                    <a:p>
                      <a:r>
                        <a:rPr lang="en-US" sz="2400" dirty="0"/>
                        <a:t>Step 1:</a:t>
                      </a:r>
                    </a:p>
                    <a:p>
                      <a:r>
                        <a:rPr lang="en-US" sz="2400" dirty="0"/>
                        <a:t>1-1.5 METs</a:t>
                      </a:r>
                    </a:p>
                  </a:txBody>
                  <a:tcPr/>
                </a:tc>
                <a:tc>
                  <a:txBody>
                    <a:bodyPr/>
                    <a:lstStyle/>
                    <a:p>
                      <a:r>
                        <a:rPr lang="en-US" sz="2400" baseline="0" dirty="0"/>
                        <a:t>Deep breathing ex, </a:t>
                      </a:r>
                      <a:r>
                        <a:rPr lang="en-US" sz="2400" dirty="0"/>
                        <a:t>Sitting</a:t>
                      </a:r>
                      <a:r>
                        <a:rPr lang="en-US" sz="2400" baseline="0" dirty="0"/>
                        <a:t> with feet supported, active assistive to active ROM  exercise of major muscle groups, active scapular elevation/depression, protraction/retraction 3-5 reps, deep breathing ex.</a:t>
                      </a:r>
                      <a:endParaRPr lang="en-US" sz="2400" dirty="0"/>
                    </a:p>
                  </a:txBody>
                  <a:tcPr/>
                </a:tc>
                <a:tc>
                  <a:txBody>
                    <a:bodyPr/>
                    <a:lstStyle/>
                    <a:p>
                      <a:r>
                        <a:rPr lang="en-US" sz="2400" dirty="0"/>
                        <a:t>Begin sitting in chair(when stable) several times a day for 10-30 min.</a:t>
                      </a:r>
                    </a:p>
                    <a:p>
                      <a:r>
                        <a:rPr lang="en-US" sz="2400" dirty="0"/>
                        <a:t>May</a:t>
                      </a:r>
                      <a:r>
                        <a:rPr lang="en-US" sz="2400" baseline="0" dirty="0"/>
                        <a:t> ambulate 100-200 ft with assistance, 1-2 times daily. </a:t>
                      </a:r>
                      <a:endParaRPr lang="en-US" sz="2400" dirty="0"/>
                    </a:p>
                  </a:txBody>
                  <a:tcPr/>
                </a:tc>
                <a:tc>
                  <a:txBody>
                    <a:bodyPr/>
                    <a:lstStyle/>
                    <a:p>
                      <a:r>
                        <a:rPr lang="en-US" sz="2400" dirty="0"/>
                        <a:t>Orient</a:t>
                      </a:r>
                      <a:r>
                        <a:rPr lang="en-US" sz="2400" baseline="0" dirty="0"/>
                        <a:t> to Cardiac ICU, reinforce purpose of physical therapy and deep breathing exercise.</a:t>
                      </a:r>
                    </a:p>
                    <a:p>
                      <a:r>
                        <a:rPr lang="en-US" sz="2400" baseline="0" dirty="0"/>
                        <a:t>Orient to exercise component of rehabilitation program.</a:t>
                      </a:r>
                    </a:p>
                    <a:p>
                      <a:r>
                        <a:rPr lang="en-US" sz="2400" baseline="0" dirty="0"/>
                        <a:t>Answer patient and family questions regarding progress.</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2898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91342862"/>
              </p:ext>
            </p:extLst>
          </p:nvPr>
        </p:nvGraphicFramePr>
        <p:xfrm>
          <a:off x="-1" y="1371600"/>
          <a:ext cx="8991600" cy="3868535"/>
        </p:xfrm>
        <a:graphic>
          <a:graphicData uri="http://schemas.openxmlformats.org/drawingml/2006/table">
            <a:tbl>
              <a:tblPr firstRow="1" bandRow="1">
                <a:tableStyleId>{5C22544A-7EE6-4342-B048-85BDC9FD1C3A}</a:tableStyleId>
              </a:tblPr>
              <a:tblGrid>
                <a:gridCol w="1295401">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799">
                  <a:extLst>
                    <a:ext uri="{9D8B030D-6E8A-4147-A177-3AD203B41FA5}">
                      <a16:colId xmlns:a16="http://schemas.microsoft.com/office/drawing/2014/main" val="20003"/>
                    </a:ext>
                  </a:extLst>
                </a:gridCol>
              </a:tblGrid>
              <a:tr h="685800">
                <a:tc>
                  <a:txBody>
                    <a:bodyPr/>
                    <a:lstStyle/>
                    <a:p>
                      <a:pPr algn="ctr"/>
                      <a:r>
                        <a:rPr lang="en-US" sz="2000" dirty="0"/>
                        <a:t>STEP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CARDIAC REHABILITATION/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PHYSICAL THERAPY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WARD ACTIVITY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PATIENT EDUCATION</a:t>
                      </a:r>
                    </a:p>
                  </a:txBody>
                  <a:tcPr/>
                </a:tc>
                <a:extLst>
                  <a:ext uri="{0D108BD9-81ED-4DB2-BD59-A6C34878D82A}">
                    <a16:rowId xmlns:a16="http://schemas.microsoft.com/office/drawing/2014/main" val="10000"/>
                  </a:ext>
                </a:extLst>
              </a:tr>
              <a:tr h="3167495">
                <a:tc>
                  <a:txBody>
                    <a:bodyPr/>
                    <a:lstStyle/>
                    <a:p>
                      <a:r>
                        <a:rPr lang="en-US" sz="2400" dirty="0"/>
                        <a:t>Step 2:</a:t>
                      </a:r>
                    </a:p>
                    <a:p>
                      <a:r>
                        <a:rPr lang="en-US" sz="2400" dirty="0"/>
                        <a:t>1.5 METs</a:t>
                      </a:r>
                    </a:p>
                  </a:txBody>
                  <a:tcPr/>
                </a:tc>
                <a:tc>
                  <a:txBody>
                    <a:bodyPr/>
                    <a:lstStyle/>
                    <a:p>
                      <a:r>
                        <a:rPr lang="en-US" sz="2400" dirty="0"/>
                        <a:t>Sitting: repeat</a:t>
                      </a:r>
                      <a:r>
                        <a:rPr lang="en-US" sz="2400" baseline="0" dirty="0"/>
                        <a:t> exercises from step 1 and increase repetitions to 5-10, deep breathing twice daily, monitored ambulation of 200ft with assistance as tolerated (stress on correct posture) twice daily.</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Continue activities</a:t>
                      </a:r>
                      <a:r>
                        <a:rPr lang="en-US" sz="2400" baseline="0" dirty="0"/>
                        <a:t> from step 1</a:t>
                      </a:r>
                      <a:endParaRPr lang="en-US" sz="2400" dirty="0"/>
                    </a:p>
                    <a:p>
                      <a:endParaRPr lang="en-US" sz="2400" dirty="0"/>
                    </a:p>
                  </a:txBody>
                  <a:tcPr/>
                </a:tc>
                <a:tc>
                  <a:txBody>
                    <a:bodyPr/>
                    <a:lstStyle/>
                    <a:p>
                      <a:r>
                        <a:rPr lang="en-US" sz="2400" dirty="0"/>
                        <a:t>As step</a:t>
                      </a:r>
                      <a:r>
                        <a:rPr lang="en-US" sz="2400" baseline="0" dirty="0"/>
                        <a:t> 1</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235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79261868"/>
              </p:ext>
            </p:extLst>
          </p:nvPr>
        </p:nvGraphicFramePr>
        <p:xfrm>
          <a:off x="0" y="1371600"/>
          <a:ext cx="9144000" cy="48768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762000">
                <a:tc>
                  <a:txBody>
                    <a:bodyPr/>
                    <a:lstStyle/>
                    <a:p>
                      <a:pPr algn="ctr"/>
                      <a:r>
                        <a:rPr lang="en-US" sz="2000" dirty="0"/>
                        <a:t>STEP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CARDIAC REHABILITATION/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PHYSICAL THERAPY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WARD ACTIVITY</a:t>
                      </a:r>
                    </a:p>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PATIENT EDUCATION</a:t>
                      </a:r>
                    </a:p>
                  </a:txBody>
                  <a:tcPr/>
                </a:tc>
                <a:extLst>
                  <a:ext uri="{0D108BD9-81ED-4DB2-BD59-A6C34878D82A}">
                    <a16:rowId xmlns:a16="http://schemas.microsoft.com/office/drawing/2014/main" val="10000"/>
                  </a:ext>
                </a:extLst>
              </a:tr>
              <a:tr h="3591385">
                <a:tc>
                  <a:txBody>
                    <a:bodyPr/>
                    <a:lstStyle/>
                    <a:p>
                      <a:r>
                        <a:rPr lang="en-US" sz="2400" dirty="0"/>
                        <a:t>Step 3:</a:t>
                      </a:r>
                    </a:p>
                    <a:p>
                      <a:r>
                        <a:rPr lang="en-US" sz="2400" dirty="0"/>
                        <a:t>1.5-2 METs</a:t>
                      </a:r>
                    </a:p>
                  </a:txBody>
                  <a:tcPr/>
                </a:tc>
                <a:tc>
                  <a:txBody>
                    <a:bodyPr/>
                    <a:lstStyle/>
                    <a:p>
                      <a:r>
                        <a:rPr lang="en-US" sz="2400" dirty="0"/>
                        <a:t>Standing: begin active UE and trunk exercise without</a:t>
                      </a:r>
                      <a:r>
                        <a:rPr lang="en-US" sz="2400" baseline="0" dirty="0"/>
                        <a:t> resistance (shoulder flexion, abduction, internal/external rotation, circumduction backward, hyperextension, elbow flexion, trunk flexion, lateral flexion and rotation, knee extension (if appropriate), ankle exercise;      5-10 reps, twice daily.</a:t>
                      </a:r>
                      <a:endParaRPr lang="en-US" sz="2400" dirty="0"/>
                    </a:p>
                  </a:txBody>
                  <a:tcPr/>
                </a:tc>
                <a:tc>
                  <a:txBody>
                    <a:bodyPr/>
                    <a:lstStyle/>
                    <a:p>
                      <a:r>
                        <a:rPr lang="en-US" sz="2400" dirty="0"/>
                        <a:t>Increase ambulation to 300ft or approximately 3 corridor lengths at slow pace with assistance twice daily</a:t>
                      </a:r>
                    </a:p>
                  </a:txBody>
                  <a:tcPr/>
                </a:tc>
                <a:tc>
                  <a:txBody>
                    <a:bodyPr/>
                    <a:lstStyle/>
                    <a:p>
                      <a:r>
                        <a:rPr lang="en-US" sz="2400" dirty="0"/>
                        <a:t>Begin pulse –taking instruction</a:t>
                      </a:r>
                      <a:r>
                        <a:rPr lang="en-US" sz="2400" baseline="0" dirty="0"/>
                        <a:t> when appropriate and explain RPE scale, answer questions of patient and family .</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0609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79579"/>
              </p:ext>
            </p:extLst>
          </p:nvPr>
        </p:nvGraphicFramePr>
        <p:xfrm>
          <a:off x="-1" y="1371600"/>
          <a:ext cx="9144000" cy="2560320"/>
        </p:xfrm>
        <a:graphic>
          <a:graphicData uri="http://schemas.openxmlformats.org/drawingml/2006/table">
            <a:tbl>
              <a:tblPr firstRow="1" bandRow="1">
                <a:tableStyleId>{5C22544A-7EE6-4342-B048-85BDC9FD1C3A}</a:tableStyleId>
              </a:tblPr>
              <a:tblGrid>
                <a:gridCol w="1676401">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tblGrid>
              <a:tr h="370840">
                <a:tc>
                  <a:txBody>
                    <a:bodyPr/>
                    <a:lstStyle/>
                    <a:p>
                      <a:pPr algn="ctr"/>
                      <a:r>
                        <a:rPr lang="en-US" sz="2000" dirty="0"/>
                        <a:t>STEP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CARDIAC REHABILITATION/PHYSICAL THERAPY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WARD ACTIVITY</a:t>
                      </a:r>
                    </a:p>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PATIENT EDUCATION</a:t>
                      </a:r>
                    </a:p>
                    <a:p>
                      <a:pPr algn="ctr"/>
                      <a:endParaRPr lang="en-US" sz="2000" dirty="0"/>
                    </a:p>
                  </a:txBody>
                  <a:tcPr/>
                </a:tc>
                <a:extLst>
                  <a:ext uri="{0D108BD9-81ED-4DB2-BD59-A6C34878D82A}">
                    <a16:rowId xmlns:a16="http://schemas.microsoft.com/office/drawing/2014/main" val="10000"/>
                  </a:ext>
                </a:extLst>
              </a:tr>
              <a:tr h="370840">
                <a:tc>
                  <a:txBody>
                    <a:bodyPr/>
                    <a:lstStyle/>
                    <a:p>
                      <a:r>
                        <a:rPr lang="en-US" sz="2400" dirty="0"/>
                        <a:t>Step 4: </a:t>
                      </a:r>
                    </a:p>
                    <a:p>
                      <a:r>
                        <a:rPr lang="en-US" sz="2400" dirty="0"/>
                        <a:t>1.5-2 METs</a:t>
                      </a:r>
                    </a:p>
                  </a:txBody>
                  <a:tcPr/>
                </a:tc>
                <a:tc>
                  <a:txBody>
                    <a:bodyPr/>
                    <a:lstStyle/>
                    <a:p>
                      <a:r>
                        <a:rPr lang="en-US" sz="2400" dirty="0"/>
                        <a:t>Standing- active exercise as step 3;</a:t>
                      </a:r>
                    </a:p>
                    <a:p>
                      <a:r>
                        <a:rPr lang="en-US" sz="2400" dirty="0"/>
                        <a:t>10-15 reps</a:t>
                      </a:r>
                      <a:r>
                        <a:rPr lang="en-US" sz="2400" baseline="0" dirty="0"/>
                        <a:t>, twice daily.</a:t>
                      </a:r>
                    </a:p>
                    <a:p>
                      <a:r>
                        <a:rPr lang="en-US" sz="2400" baseline="0" dirty="0"/>
                        <a:t>Monitored ambulation. </a:t>
                      </a:r>
                      <a:endParaRPr lang="en-US" sz="2400" dirty="0"/>
                    </a:p>
                  </a:txBody>
                  <a:tcPr/>
                </a:tc>
                <a:tc>
                  <a:txBody>
                    <a:bodyPr/>
                    <a:lstStyle/>
                    <a:p>
                      <a:r>
                        <a:rPr lang="en-US" sz="2400" dirty="0"/>
                        <a:t>Increase ambulation to 1 lap</a:t>
                      </a:r>
                      <a:r>
                        <a:rPr lang="en-US" sz="2400" baseline="0" dirty="0"/>
                        <a:t> at slow pace with assistance twice daily</a:t>
                      </a:r>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398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Cardiac rehabilitation is a medically-supervised program consisting of exercise training, education on heart-healthy living, counseling to reduce stress, and helping patients return to an active lifestyle and recover sooner. (AHA)</a:t>
            </a:r>
          </a:p>
        </p:txBody>
      </p:sp>
    </p:spTree>
    <p:extLst>
      <p:ext uri="{BB962C8B-B14F-4D97-AF65-F5344CB8AC3E}">
        <p14:creationId xmlns:p14="http://schemas.microsoft.com/office/powerpoint/2010/main" val="4216341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31837359"/>
              </p:ext>
            </p:extLst>
          </p:nvPr>
        </p:nvGraphicFramePr>
        <p:xfrm>
          <a:off x="-2" y="1371600"/>
          <a:ext cx="9144001" cy="5410200"/>
        </p:xfrm>
        <a:graphic>
          <a:graphicData uri="http://schemas.openxmlformats.org/drawingml/2006/table">
            <a:tbl>
              <a:tblPr firstRow="1" bandRow="1">
                <a:tableStyleId>{5C22544A-7EE6-4342-B048-85BDC9FD1C3A}</a:tableStyleId>
              </a:tblPr>
              <a:tblGrid>
                <a:gridCol w="1219202">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828799">
                  <a:extLst>
                    <a:ext uri="{9D8B030D-6E8A-4147-A177-3AD203B41FA5}">
                      <a16:colId xmlns:a16="http://schemas.microsoft.com/office/drawing/2014/main" val="20003"/>
                    </a:ext>
                  </a:extLst>
                </a:gridCol>
              </a:tblGrid>
              <a:tr h="731968">
                <a:tc>
                  <a:txBody>
                    <a:bodyPr/>
                    <a:lstStyle/>
                    <a:p>
                      <a:pPr algn="ctr"/>
                      <a:r>
                        <a:rPr lang="en-US" sz="2000" dirty="0"/>
                        <a:t>STEP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CARDIAC REHABILITATION/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PHYSICAL THERAPY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WARD ACTIVITY</a:t>
                      </a:r>
                    </a:p>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PATIENT EDUCATION</a:t>
                      </a:r>
                    </a:p>
                  </a:txBody>
                  <a:tcPr/>
                </a:tc>
                <a:extLst>
                  <a:ext uri="{0D108BD9-81ED-4DB2-BD59-A6C34878D82A}">
                    <a16:rowId xmlns:a16="http://schemas.microsoft.com/office/drawing/2014/main" val="10000"/>
                  </a:ext>
                </a:extLst>
              </a:tr>
              <a:tr h="4678232">
                <a:tc>
                  <a:txBody>
                    <a:bodyPr/>
                    <a:lstStyle/>
                    <a:p>
                      <a:r>
                        <a:rPr lang="en-US" sz="2400" dirty="0"/>
                        <a:t>Step 5 : </a:t>
                      </a:r>
                    </a:p>
                    <a:p>
                      <a:r>
                        <a:rPr lang="en-US" sz="2400" dirty="0"/>
                        <a:t>1.2-2.5 METs</a:t>
                      </a:r>
                    </a:p>
                  </a:txBody>
                  <a:tcPr/>
                </a:tc>
                <a:tc>
                  <a:txBody>
                    <a:bodyPr/>
                    <a:lstStyle/>
                    <a:p>
                      <a:r>
                        <a:rPr lang="en-US" sz="2400" dirty="0"/>
                        <a:t>Active exercise from step</a:t>
                      </a:r>
                      <a:r>
                        <a:rPr lang="en-US" sz="2400" baseline="0" dirty="0"/>
                        <a:t> </a:t>
                      </a:r>
                      <a:r>
                        <a:rPr lang="en-US" sz="2400" dirty="0"/>
                        <a:t>3, 15 repetitions</a:t>
                      </a:r>
                      <a:r>
                        <a:rPr lang="en-US" sz="2400" baseline="0" dirty="0"/>
                        <a:t>, once daily. monitored ambulation for 5-10 mins. (424-848 ft) as tolerated.</a:t>
                      </a:r>
                    </a:p>
                    <a:p>
                      <a:r>
                        <a:rPr lang="en-US" sz="2400" baseline="0" dirty="0"/>
                        <a:t>Monitored ROM / strengthening exercise from step 3, 15 reps, leg stretching (hamstring and gastrocnemius); treadmill or bicycle 5-10 min.</a:t>
                      </a:r>
                      <a:endParaRPr lang="en-US" sz="2400" dirty="0"/>
                    </a:p>
                  </a:txBody>
                  <a:tcPr/>
                </a:tc>
                <a:tc>
                  <a:txBody>
                    <a:bodyPr/>
                    <a:lstStyle/>
                    <a:p>
                      <a:r>
                        <a:rPr lang="en-US" sz="2400" dirty="0"/>
                        <a:t>Increase</a:t>
                      </a:r>
                      <a:r>
                        <a:rPr lang="en-US" sz="2400" baseline="0" dirty="0"/>
                        <a:t> ambulation up to 3 laps (1,320 ft) daily as tolerated.</a:t>
                      </a:r>
                    </a:p>
                    <a:p>
                      <a:r>
                        <a:rPr lang="en-US" sz="2400" baseline="0" dirty="0"/>
                        <a:t>Begin participating in daily ADL  and personal care as tolerated.</a:t>
                      </a:r>
                    </a:p>
                    <a:p>
                      <a:r>
                        <a:rPr lang="en-US" sz="2400" baseline="0" dirty="0"/>
                        <a:t>Encourage chair sitting with legs crossed.</a:t>
                      </a:r>
                      <a:endParaRPr lang="en-US" sz="2400" dirty="0"/>
                    </a:p>
                  </a:txBody>
                  <a:tcPr/>
                </a:tc>
                <a:tc>
                  <a:txBody>
                    <a:bodyPr/>
                    <a:lstStyle/>
                    <a:p>
                      <a:r>
                        <a:rPr lang="en-US" sz="2400" dirty="0"/>
                        <a:t>Continue instruction in pulse taking and use of RPE</a:t>
                      </a:r>
                      <a:r>
                        <a:rPr lang="en-US" sz="2400" baseline="0" dirty="0"/>
                        <a:t> scale.</a:t>
                      </a:r>
                    </a:p>
                    <a:p>
                      <a:r>
                        <a:rPr lang="en-US" sz="2400" baseline="0" dirty="0"/>
                        <a:t>Explain value of exercise.</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3793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00937761"/>
              </p:ext>
            </p:extLst>
          </p:nvPr>
        </p:nvGraphicFramePr>
        <p:xfrm>
          <a:off x="0" y="1371600"/>
          <a:ext cx="9144000" cy="40843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85800">
                <a:tc>
                  <a:txBody>
                    <a:bodyPr/>
                    <a:lstStyle/>
                    <a:p>
                      <a:pPr algn="ctr"/>
                      <a:r>
                        <a:rPr lang="en-US" sz="2000" dirty="0"/>
                        <a:t>STEP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CARDIAC REHABILITATION/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PHYSICAL THERAPY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WARD ACTIVITY</a:t>
                      </a:r>
                    </a:p>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PATIENT EDUCATION</a:t>
                      </a:r>
                    </a:p>
                  </a:txBody>
                  <a:tcPr/>
                </a:tc>
                <a:extLst>
                  <a:ext uri="{0D108BD9-81ED-4DB2-BD59-A6C34878D82A}">
                    <a16:rowId xmlns:a16="http://schemas.microsoft.com/office/drawing/2014/main" val="10000"/>
                  </a:ext>
                </a:extLst>
              </a:tr>
              <a:tr h="370840">
                <a:tc>
                  <a:txBody>
                    <a:bodyPr/>
                    <a:lstStyle/>
                    <a:p>
                      <a:r>
                        <a:rPr lang="en-US" sz="2400" dirty="0"/>
                        <a:t>Step 6:</a:t>
                      </a:r>
                    </a:p>
                    <a:p>
                      <a:r>
                        <a:rPr lang="en-US" sz="2400" dirty="0"/>
                        <a:t>1.5-2.5 METs</a:t>
                      </a:r>
                    </a:p>
                  </a:txBody>
                  <a:tcPr/>
                </a:tc>
                <a:tc>
                  <a:txBody>
                    <a:bodyPr/>
                    <a:lstStyle/>
                    <a:p>
                      <a:r>
                        <a:rPr lang="en-US" sz="2400" dirty="0"/>
                        <a:t>Standing- active exercise from step 3 with 1-</a:t>
                      </a:r>
                      <a:r>
                        <a:rPr lang="en-US" sz="2400" baseline="0" dirty="0"/>
                        <a:t>lb weight each UE, 15 repetitions, once daily, leg stretching, treadmill/bicycle 15-20 mins and stair climbing (6-12 stairs) with assistance.</a:t>
                      </a:r>
                      <a:endParaRPr lang="en-US" sz="2400" dirty="0"/>
                    </a:p>
                  </a:txBody>
                  <a:tcPr/>
                </a:tc>
                <a:tc>
                  <a:txBody>
                    <a:bodyPr/>
                    <a:lstStyle/>
                    <a:p>
                      <a:r>
                        <a:rPr lang="en-US" sz="2400" dirty="0"/>
                        <a:t>Increase ambulation upto 5 laps (1,980ft) daily.</a:t>
                      </a:r>
                    </a:p>
                    <a:p>
                      <a:r>
                        <a:rPr lang="en-US" sz="2400" dirty="0"/>
                        <a:t>Encourage independence in ADL,</a:t>
                      </a:r>
                      <a:r>
                        <a:rPr lang="en-US" sz="2400" baseline="0" dirty="0"/>
                        <a:t>  encourage chair sitting with legs elevated.</a:t>
                      </a:r>
                      <a:endParaRPr lang="en-US" sz="2400" dirty="0"/>
                    </a:p>
                  </a:txBody>
                  <a:tcPr/>
                </a:tc>
                <a:tc>
                  <a:txBody>
                    <a:bodyPr/>
                    <a:lstStyle/>
                    <a:p>
                      <a:r>
                        <a:rPr lang="en-US" sz="2400" dirty="0"/>
                        <a:t>Discuss about discharge instructions to patient and</a:t>
                      </a:r>
                      <a:r>
                        <a:rPr lang="en-US" sz="2400" baseline="0" dirty="0"/>
                        <a:t> family.</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640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88951332"/>
              </p:ext>
            </p:extLst>
          </p:nvPr>
        </p:nvGraphicFramePr>
        <p:xfrm>
          <a:off x="0" y="1371600"/>
          <a:ext cx="9144000" cy="5011163"/>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685800">
                <a:tc>
                  <a:txBody>
                    <a:bodyPr/>
                    <a:lstStyle/>
                    <a:p>
                      <a:pPr algn="ctr"/>
                      <a:r>
                        <a:rPr lang="en-US" sz="2000" dirty="0"/>
                        <a:t>STEP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CARDIAC REHABILITATION/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PHYSICAL THERAPY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WARD ACTIVITY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PATIENT EDUCATION</a:t>
                      </a:r>
                    </a:p>
                  </a:txBody>
                  <a:tcPr/>
                </a:tc>
                <a:extLst>
                  <a:ext uri="{0D108BD9-81ED-4DB2-BD59-A6C34878D82A}">
                    <a16:rowId xmlns:a16="http://schemas.microsoft.com/office/drawing/2014/main" val="10000"/>
                  </a:ext>
                </a:extLst>
              </a:tr>
              <a:tr h="4310123">
                <a:tc>
                  <a:txBody>
                    <a:bodyPr/>
                    <a:lstStyle/>
                    <a:p>
                      <a:r>
                        <a:rPr lang="en-US" sz="2400" dirty="0"/>
                        <a:t>Step 7:</a:t>
                      </a:r>
                    </a:p>
                    <a:p>
                      <a:r>
                        <a:rPr lang="en-US" sz="2400" dirty="0"/>
                        <a:t>2-3 METs</a:t>
                      </a:r>
                    </a:p>
                  </a:txBody>
                  <a:tcPr/>
                </a:tc>
                <a:tc>
                  <a:txBody>
                    <a:bodyPr/>
                    <a:lstStyle/>
                    <a:p>
                      <a:r>
                        <a:rPr lang="en-US" sz="2400" dirty="0"/>
                        <a:t>Standing: active exercises</a:t>
                      </a:r>
                      <a:r>
                        <a:rPr lang="en-US" sz="2400" baseline="0" dirty="0"/>
                        <a:t> from step 3 with 0.5 kg weight each UE, 15 repetitions, once daily, leg stretching, treadmill/bicycle 20-30 mins and stair climbing (upto 14 stairs) with assistance.</a:t>
                      </a:r>
                      <a:endParaRPr lang="en-US" sz="2400" dirty="0"/>
                    </a:p>
                  </a:txBody>
                  <a:tcPr/>
                </a:tc>
                <a:tc>
                  <a:txBody>
                    <a:bodyPr/>
                    <a:lstStyle/>
                    <a:p>
                      <a:r>
                        <a:rPr lang="en-US" sz="2400" dirty="0"/>
                        <a:t>Continue activities from step 6.</a:t>
                      </a:r>
                    </a:p>
                    <a:p>
                      <a:r>
                        <a:rPr lang="en-US" sz="2400" dirty="0"/>
                        <a:t>Increase ambulation upto 8 laps (</a:t>
                      </a:r>
                      <a:r>
                        <a:rPr lang="en-US" sz="2400" baseline="0" dirty="0"/>
                        <a:t>3,300ft )</a:t>
                      </a:r>
                      <a:r>
                        <a:rPr lang="en-US" sz="2400" dirty="0"/>
                        <a:t> daily</a:t>
                      </a:r>
                    </a:p>
                  </a:txBody>
                  <a:tcPr/>
                </a:tc>
                <a:tc>
                  <a:txBody>
                    <a:bodyPr/>
                    <a:lstStyle/>
                    <a:p>
                      <a:r>
                        <a:rPr lang="en-US" sz="2400" dirty="0"/>
                        <a:t>Discuss and initiate</a:t>
                      </a:r>
                      <a:r>
                        <a:rPr lang="en-US" sz="2400" baseline="0" dirty="0"/>
                        <a:t> referral to phase 2 program if appropriate. Give instruction in home exercise program.</a:t>
                      </a:r>
                    </a:p>
                    <a:p>
                      <a:r>
                        <a:rPr lang="en-US" sz="2400" baseline="0" dirty="0"/>
                        <a:t>Explain pre discharge GXT (Graded exercise test) and upper limit HR</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3354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16741362"/>
              </p:ext>
            </p:extLst>
          </p:nvPr>
        </p:nvGraphicFramePr>
        <p:xfrm>
          <a:off x="-1" y="1371600"/>
          <a:ext cx="9144000" cy="3718560"/>
        </p:xfrm>
        <a:graphic>
          <a:graphicData uri="http://schemas.openxmlformats.org/drawingml/2006/table">
            <a:tbl>
              <a:tblPr firstRow="1" bandRow="1">
                <a:tableStyleId>{5C22544A-7EE6-4342-B048-85BDC9FD1C3A}</a:tableStyleId>
              </a:tblPr>
              <a:tblGrid>
                <a:gridCol w="1066801">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199">
                  <a:extLst>
                    <a:ext uri="{9D8B030D-6E8A-4147-A177-3AD203B41FA5}">
                      <a16:colId xmlns:a16="http://schemas.microsoft.com/office/drawing/2014/main" val="20003"/>
                    </a:ext>
                  </a:extLst>
                </a:gridCol>
              </a:tblGrid>
              <a:tr h="370840">
                <a:tc>
                  <a:txBody>
                    <a:bodyPr/>
                    <a:lstStyle/>
                    <a:p>
                      <a:pPr algn="ctr"/>
                      <a:r>
                        <a:rPr lang="en-US" sz="2000" dirty="0"/>
                        <a:t>STEP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CARDIAC REHABILITATION/PHYSICAL THERAPY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WARD ACTIVITY</a:t>
                      </a:r>
                    </a:p>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PATIENT EDUCATION</a:t>
                      </a:r>
                    </a:p>
                  </a:txBody>
                  <a:tcPr/>
                </a:tc>
                <a:extLst>
                  <a:ext uri="{0D108BD9-81ED-4DB2-BD59-A6C34878D82A}">
                    <a16:rowId xmlns:a16="http://schemas.microsoft.com/office/drawing/2014/main" val="10000"/>
                  </a:ext>
                </a:extLst>
              </a:tr>
              <a:tr h="370840">
                <a:tc>
                  <a:txBody>
                    <a:bodyPr/>
                    <a:lstStyle/>
                    <a:p>
                      <a:r>
                        <a:rPr lang="en-US" sz="2400" dirty="0"/>
                        <a:t>Step 8:</a:t>
                      </a:r>
                    </a:p>
                    <a:p>
                      <a:r>
                        <a:rPr lang="en-US" sz="2400" dirty="0"/>
                        <a:t>2-3 METs</a:t>
                      </a:r>
                    </a:p>
                  </a:txBody>
                  <a:tcPr/>
                </a:tc>
                <a:tc>
                  <a:txBody>
                    <a:bodyPr/>
                    <a:lstStyle/>
                    <a:p>
                      <a:r>
                        <a:rPr lang="en-US" sz="2400" dirty="0"/>
                        <a:t>Standing- Exercise from step 3 with 1 kg weight each UE, 15 reps, once daily. </a:t>
                      </a:r>
                    </a:p>
                    <a:p>
                      <a:r>
                        <a:rPr lang="en-US" sz="2400" dirty="0"/>
                        <a:t>leg stretching, 10 reps , treadmill/bicycle</a:t>
                      </a:r>
                      <a:r>
                        <a:rPr lang="en-US" sz="2400" baseline="0" dirty="0"/>
                        <a:t> 20-30 mins and stair climbing (up to 16 steps)</a:t>
                      </a:r>
                      <a:endParaRPr lang="en-US" sz="2400" dirty="0"/>
                    </a:p>
                  </a:txBody>
                  <a:tcPr/>
                </a:tc>
                <a:tc>
                  <a:txBody>
                    <a:bodyPr/>
                    <a:lstStyle/>
                    <a:p>
                      <a:r>
                        <a:rPr lang="en-US" sz="2400" dirty="0"/>
                        <a:t>Continue</a:t>
                      </a:r>
                      <a:r>
                        <a:rPr lang="en-US" sz="2400" baseline="0" dirty="0"/>
                        <a:t> activities from step 7 , increase ambulation </a:t>
                      </a:r>
                      <a:r>
                        <a:rPr lang="en-US" sz="2400" baseline="0" dirty="0" err="1"/>
                        <a:t>upto</a:t>
                      </a:r>
                      <a:r>
                        <a:rPr lang="en-US" sz="2400" baseline="0" dirty="0"/>
                        <a:t> 9 laps (</a:t>
                      </a:r>
                      <a:r>
                        <a:rPr lang="en-US" sz="2400" baseline="0" dirty="0" err="1"/>
                        <a:t>upto</a:t>
                      </a:r>
                      <a:r>
                        <a:rPr lang="en-US" sz="2400" baseline="0" dirty="0"/>
                        <a:t> 3,746 ft) daily</a:t>
                      </a:r>
                      <a:endParaRPr lang="en-US" sz="2400" dirty="0"/>
                    </a:p>
                  </a:txBody>
                  <a:tcPr/>
                </a:tc>
                <a:tc>
                  <a:txBody>
                    <a:bodyPr/>
                    <a:lstStyle/>
                    <a:p>
                      <a:r>
                        <a:rPr lang="en-US" sz="2400" dirty="0"/>
                        <a:t>Reinforce</a:t>
                      </a:r>
                      <a:r>
                        <a:rPr lang="en-US" sz="2400" baseline="0" dirty="0"/>
                        <a:t> prior teaching</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5799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35807378"/>
              </p:ext>
            </p:extLst>
          </p:nvPr>
        </p:nvGraphicFramePr>
        <p:xfrm>
          <a:off x="0" y="1371600"/>
          <a:ext cx="9144000" cy="371856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STEP</a:t>
                      </a:r>
                    </a:p>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CARDIAC REHABILITATION/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PHYSICAL THERAPY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WARD ACTIVITY</a:t>
                      </a:r>
                    </a:p>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PATIENT EDUCATION</a:t>
                      </a:r>
                    </a:p>
                  </a:txBody>
                  <a:tcPr/>
                </a:tc>
                <a:extLst>
                  <a:ext uri="{0D108BD9-81ED-4DB2-BD59-A6C34878D82A}">
                    <a16:rowId xmlns:a16="http://schemas.microsoft.com/office/drawing/2014/main" val="10000"/>
                  </a:ext>
                </a:extLst>
              </a:tr>
              <a:tr h="2499360">
                <a:tc>
                  <a:txBody>
                    <a:bodyPr/>
                    <a:lstStyle/>
                    <a:p>
                      <a:r>
                        <a:rPr lang="en-US" sz="2400" dirty="0"/>
                        <a:t>Step 9:</a:t>
                      </a:r>
                    </a:p>
                    <a:p>
                      <a:r>
                        <a:rPr lang="en-US" sz="2400" baseline="0" dirty="0"/>
                        <a:t>2-3 METs</a:t>
                      </a:r>
                      <a:endParaRPr lang="en-US" sz="2400" dirty="0"/>
                    </a:p>
                  </a:txBody>
                  <a:tcPr/>
                </a:tc>
                <a:tc>
                  <a:txBody>
                    <a:bodyPr/>
                    <a:lstStyle/>
                    <a:p>
                      <a:r>
                        <a:rPr lang="en-US" sz="2400" dirty="0"/>
                        <a:t>Standing- Exercise</a:t>
                      </a:r>
                      <a:r>
                        <a:rPr lang="en-US" sz="2400" baseline="0" dirty="0"/>
                        <a:t> from step 3 with 1 kg weight each UE,15 reps, once daily,</a:t>
                      </a:r>
                    </a:p>
                    <a:p>
                      <a:r>
                        <a:rPr lang="en-US" sz="2400" baseline="0" dirty="0"/>
                        <a:t>leg stretching, treadmill/bicycle 20-30 mins , stair climbing (upto 18 stairs)</a:t>
                      </a:r>
                      <a:endParaRPr lang="en-US" sz="2400" dirty="0"/>
                    </a:p>
                  </a:txBody>
                  <a:tcPr/>
                </a:tc>
                <a:tc>
                  <a:txBody>
                    <a:bodyPr/>
                    <a:lstStyle/>
                    <a:p>
                      <a:r>
                        <a:rPr lang="en-US" sz="2400" dirty="0"/>
                        <a:t>Continue</a:t>
                      </a:r>
                      <a:r>
                        <a:rPr lang="en-US" sz="2400" baseline="0" dirty="0"/>
                        <a:t> activities from step 8.increase ambulation upto 5060 ft</a:t>
                      </a:r>
                      <a:endParaRPr lang="en-US" sz="2400" dirty="0"/>
                    </a:p>
                  </a:txBody>
                  <a:tcPr/>
                </a:tc>
                <a:tc>
                  <a:txBody>
                    <a:bodyPr/>
                    <a:lstStyle/>
                    <a:p>
                      <a:r>
                        <a:rPr lang="en-US" sz="2400" dirty="0"/>
                        <a:t>Finalize discharge instructions. complete</a:t>
                      </a:r>
                      <a:r>
                        <a:rPr lang="en-US" sz="2400" baseline="0" dirty="0"/>
                        <a:t> referral to phase 2</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1099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98781981"/>
              </p:ext>
            </p:extLst>
          </p:nvPr>
        </p:nvGraphicFramePr>
        <p:xfrm>
          <a:off x="0" y="1371600"/>
          <a:ext cx="9144000" cy="41126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STEP</a:t>
                      </a:r>
                    </a:p>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CARDIAC REHABILITATION/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PHYSICAL THERAPY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WARD ACTIVITY</a:t>
                      </a:r>
                    </a:p>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PATIENT EDUCATION</a:t>
                      </a:r>
                    </a:p>
                  </a:txBody>
                  <a:tcPr/>
                </a:tc>
                <a:extLst>
                  <a:ext uri="{0D108BD9-81ED-4DB2-BD59-A6C34878D82A}">
                    <a16:rowId xmlns:a16="http://schemas.microsoft.com/office/drawing/2014/main" val="10000"/>
                  </a:ext>
                </a:extLst>
              </a:tr>
              <a:tr h="3350620">
                <a:tc>
                  <a:txBody>
                    <a:bodyPr/>
                    <a:lstStyle/>
                    <a:p>
                      <a:r>
                        <a:rPr lang="en-US" sz="2400" dirty="0"/>
                        <a:t>Step 10: </a:t>
                      </a:r>
                    </a:p>
                    <a:p>
                      <a:r>
                        <a:rPr lang="en-US" sz="2400" dirty="0"/>
                        <a:t>2-3 METs</a:t>
                      </a:r>
                    </a:p>
                  </a:txBody>
                  <a:tcPr/>
                </a:tc>
                <a:tc>
                  <a:txBody>
                    <a:bodyPr/>
                    <a:lstStyle/>
                    <a:p>
                      <a:r>
                        <a:rPr lang="en-US" sz="2400" dirty="0"/>
                        <a:t>Standing- Exercise with 1.5 kg weight each UE, 15 reps, once daily.leg stretching , treadmill or</a:t>
                      </a:r>
                      <a:r>
                        <a:rPr lang="en-US" sz="2400" baseline="0" dirty="0"/>
                        <a:t> bicycling 20-30 mins, stair climbing (upto 24 hours).</a:t>
                      </a:r>
                    </a:p>
                    <a:p>
                      <a:r>
                        <a:rPr lang="en-US" sz="2400" baseline="0" dirty="0"/>
                        <a:t>A symptom limited GXT (graded exercise test) is recommended at this time.</a:t>
                      </a:r>
                      <a:endParaRPr lang="en-US" sz="2400" dirty="0"/>
                    </a:p>
                  </a:txBody>
                  <a:tcPr/>
                </a:tc>
                <a:tc>
                  <a:txBody>
                    <a:bodyPr/>
                    <a:lstStyle/>
                    <a:p>
                      <a:r>
                        <a:rPr lang="en-US" sz="2400" dirty="0"/>
                        <a:t>Continue</a:t>
                      </a:r>
                      <a:r>
                        <a:rPr lang="en-US" sz="2400" baseline="0" dirty="0"/>
                        <a:t> activities from step 9.increase ambulation up to 5936 ft daily.</a:t>
                      </a:r>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7185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ACSM guidelines to terminate Phase 1 exercise session</a:t>
            </a:r>
          </a:p>
        </p:txBody>
      </p:sp>
      <p:sp>
        <p:nvSpPr>
          <p:cNvPr id="3" name="Content Placeholder 2"/>
          <p:cNvSpPr>
            <a:spLocks noGrp="1"/>
          </p:cNvSpPr>
          <p:nvPr>
            <p:ph sz="quarter" idx="1"/>
          </p:nvPr>
        </p:nvSpPr>
        <p:spPr/>
        <p:txBody>
          <a:bodyPr>
            <a:normAutofit fontScale="85000" lnSpcReduction="20000"/>
          </a:bodyPr>
          <a:lstStyle/>
          <a:p>
            <a:r>
              <a:rPr lang="en-US" dirty="0"/>
              <a:t>Fatigue	</a:t>
            </a:r>
          </a:p>
          <a:p>
            <a:r>
              <a:rPr lang="en-US" dirty="0"/>
              <a:t>Failure of monitoring equipment</a:t>
            </a:r>
          </a:p>
          <a:p>
            <a:r>
              <a:rPr lang="en-US" dirty="0"/>
              <a:t>Light-headedness , confusion , ataxia , cyanosis , </a:t>
            </a:r>
            <a:r>
              <a:rPr lang="en-US" dirty="0" err="1"/>
              <a:t>dyspnea</a:t>
            </a:r>
            <a:r>
              <a:rPr lang="en-US" dirty="0"/>
              <a:t> , nausea or any peripheral circulatory insufficiency</a:t>
            </a:r>
          </a:p>
          <a:p>
            <a:r>
              <a:rPr lang="en-US" dirty="0"/>
              <a:t>Onset of angina with exercise</a:t>
            </a:r>
          </a:p>
          <a:p>
            <a:r>
              <a:rPr lang="en-US" dirty="0"/>
              <a:t>Symptomatic </a:t>
            </a:r>
            <a:r>
              <a:rPr lang="en-US" dirty="0" err="1"/>
              <a:t>supraventricular</a:t>
            </a:r>
            <a:r>
              <a:rPr lang="en-US" dirty="0"/>
              <a:t> tachycardia</a:t>
            </a:r>
          </a:p>
          <a:p>
            <a:r>
              <a:rPr lang="en-US" dirty="0"/>
              <a:t>ST displacement (3mm) horizontal or downward slopping from rest</a:t>
            </a:r>
          </a:p>
          <a:p>
            <a:r>
              <a:rPr lang="en-US" dirty="0"/>
              <a:t>Ventricular tachycardia</a:t>
            </a:r>
          </a:p>
          <a:p>
            <a:r>
              <a:rPr lang="en-US" dirty="0"/>
              <a:t>Exercise induced LBBB</a:t>
            </a:r>
          </a:p>
        </p:txBody>
      </p:sp>
    </p:spTree>
    <p:extLst>
      <p:ext uri="{BB962C8B-B14F-4D97-AF65-F5344CB8AC3E}">
        <p14:creationId xmlns:p14="http://schemas.microsoft.com/office/powerpoint/2010/main" val="3796459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a:t>Onset of 2</a:t>
            </a:r>
            <a:r>
              <a:rPr lang="en-US" baseline="30000" dirty="0"/>
              <a:t>nd</a:t>
            </a:r>
            <a:r>
              <a:rPr lang="en-US" dirty="0"/>
              <a:t> or 3</a:t>
            </a:r>
            <a:r>
              <a:rPr lang="en-US" baseline="30000" dirty="0"/>
              <a:t>rd</a:t>
            </a:r>
            <a:r>
              <a:rPr lang="en-US" dirty="0"/>
              <a:t> degree AV block</a:t>
            </a:r>
          </a:p>
          <a:p>
            <a:r>
              <a:rPr lang="en-US" dirty="0"/>
              <a:t>R on T PVC</a:t>
            </a:r>
          </a:p>
          <a:p>
            <a:r>
              <a:rPr lang="en-US" dirty="0"/>
              <a:t>Frequent multifocal PVCs(30% of complexes)</a:t>
            </a:r>
          </a:p>
          <a:p>
            <a:r>
              <a:rPr lang="en-US" dirty="0"/>
              <a:t>Excessive hypotension (&gt;20mm Hg drop in SBP during exercise)</a:t>
            </a:r>
          </a:p>
          <a:p>
            <a:r>
              <a:rPr lang="en-US" dirty="0"/>
              <a:t>Excessive BP rise (SBP&gt;220 mmHg or DBP &gt;110mmHg)</a:t>
            </a:r>
          </a:p>
          <a:p>
            <a:r>
              <a:rPr lang="en-US" dirty="0"/>
              <a:t>Inappropriate </a:t>
            </a:r>
            <a:r>
              <a:rPr lang="en-US" dirty="0" err="1"/>
              <a:t>bradycardia</a:t>
            </a:r>
            <a:r>
              <a:rPr lang="en-US" dirty="0"/>
              <a:t> (drop in HR more than 10bpm)with an increase or no change in workload </a:t>
            </a:r>
          </a:p>
        </p:txBody>
      </p:sp>
    </p:spTree>
    <p:extLst>
      <p:ext uri="{BB962C8B-B14F-4D97-AF65-F5344CB8AC3E}">
        <p14:creationId xmlns:p14="http://schemas.microsoft.com/office/powerpoint/2010/main" val="368714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p:txBody>
          <a:bodyPr/>
          <a:lstStyle/>
          <a:p>
            <a:r>
              <a:rPr lang="en-US" sz="2600" dirty="0"/>
              <a:t>Phase-1 consists of combination of low-level physical activity &amp; pt. education</a:t>
            </a:r>
          </a:p>
          <a:p>
            <a:r>
              <a:rPr lang="en-US" sz="2600" dirty="0"/>
              <a:t>The program has been shown to be beneficial although benefits are less documented</a:t>
            </a:r>
          </a:p>
          <a:p>
            <a:r>
              <a:rPr lang="en-US" sz="2600" dirty="0"/>
              <a:t>Most imp objective is to prepare the pt. for the beginning of a life-time commitment to a healthier life-style</a:t>
            </a:r>
          </a:p>
        </p:txBody>
      </p:sp>
    </p:spTree>
    <p:extLst>
      <p:ext uri="{BB962C8B-B14F-4D97-AF65-F5344CB8AC3E}">
        <p14:creationId xmlns:p14="http://schemas.microsoft.com/office/powerpoint/2010/main" val="4009033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 I S K    S T R A T I F I C A T I O N </a:t>
            </a:r>
            <a:endParaRPr lang="en-US" dirty="0"/>
          </a:p>
        </p:txBody>
      </p:sp>
      <p:sp>
        <p:nvSpPr>
          <p:cNvPr id="3" name="Content Placeholder 2"/>
          <p:cNvSpPr>
            <a:spLocks noGrp="1"/>
          </p:cNvSpPr>
          <p:nvPr>
            <p:ph idx="1"/>
          </p:nvPr>
        </p:nvSpPr>
        <p:spPr/>
        <p:txBody>
          <a:bodyPr>
            <a:normAutofit fontScale="77500" lnSpcReduction="20000"/>
          </a:bodyPr>
          <a:lstStyle/>
          <a:p>
            <a:r>
              <a:rPr lang="en-US" dirty="0"/>
              <a:t>Risk stratification by a physician is mandatory upon program entry to adequately match the participant  with the level and type of exercise program (including level of cardiac monitoring available). Participants  should be stratified into low, intermediate,  or high risk as early as possible following hospitalization or upon intake assessment. Risk status is related to the type and pathophysiological severity of cardiovascular disease, especially the degree of left ventricular dysfunction, exercise-induced myocardial ischemia manifested as ST-segment depression, angina pectoris, and a history of malignant cardiac dysrhythmias. Phase II programs should accept low- to high-risk patients upon discretion of the medical director.</a:t>
            </a:r>
          </a:p>
        </p:txBody>
      </p:sp>
    </p:spTree>
    <p:extLst>
      <p:ext uri="{BB962C8B-B14F-4D97-AF65-F5344CB8AC3E}">
        <p14:creationId xmlns:p14="http://schemas.microsoft.com/office/powerpoint/2010/main" val="67307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2514600"/>
          </a:xfrm>
          <a:ln/>
        </p:spPr>
        <p:style>
          <a:lnRef idx="2">
            <a:schemeClr val="dk1">
              <a:shade val="50000"/>
            </a:schemeClr>
          </a:lnRef>
          <a:fillRef idx="1">
            <a:schemeClr val="dk1"/>
          </a:fillRef>
          <a:effectRef idx="0">
            <a:schemeClr val="dk1"/>
          </a:effectRef>
          <a:fontRef idx="minor">
            <a:schemeClr val="lt1"/>
          </a:fontRef>
        </p:style>
        <p:txBody>
          <a:bodyPr/>
          <a:lstStyle/>
          <a:p>
            <a:r>
              <a:rPr lang="en-US" dirty="0"/>
              <a:t>Phase -1 - ICU - max. protection phase</a:t>
            </a:r>
          </a:p>
          <a:p>
            <a:r>
              <a:rPr lang="en-US" dirty="0"/>
              <a:t>Phase -2 - In pt. program</a:t>
            </a:r>
          </a:p>
          <a:p>
            <a:r>
              <a:rPr lang="en-US" dirty="0"/>
              <a:t>Phase -3 - Home program</a:t>
            </a:r>
          </a:p>
          <a:p>
            <a:r>
              <a:rPr lang="en-US" dirty="0"/>
              <a:t>Phase -4 - Community program</a:t>
            </a:r>
          </a:p>
        </p:txBody>
      </p:sp>
    </p:spTree>
    <p:extLst>
      <p:ext uri="{BB962C8B-B14F-4D97-AF65-F5344CB8AC3E}">
        <p14:creationId xmlns:p14="http://schemas.microsoft.com/office/powerpoint/2010/main" val="2110491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077200" cy="2590800"/>
          </a:xfrm>
        </p:spPr>
        <p:txBody>
          <a:bodyPr>
            <a:normAutofit fontScale="90000"/>
          </a:bodyPr>
          <a:lstStyle/>
          <a:p>
            <a:r>
              <a:rPr lang="en-US" dirty="0"/>
              <a:t>Phase-2</a:t>
            </a:r>
            <a:br>
              <a:rPr lang="en-US" dirty="0"/>
            </a:br>
            <a:r>
              <a:rPr lang="en-US" b="1" dirty="0"/>
              <a:t>I M M E D I A T E    </a:t>
            </a:r>
            <a:br>
              <a:rPr lang="en-US" b="1" dirty="0"/>
            </a:br>
            <a:r>
              <a:rPr lang="en-US" b="1" dirty="0"/>
              <a:t>O U T P A T I E N T    </a:t>
            </a:r>
            <a:br>
              <a:rPr lang="en-US" b="1" dirty="0"/>
            </a:br>
            <a:r>
              <a:rPr lang="en-US" b="1" dirty="0"/>
              <a:t>P R O G R A M S </a:t>
            </a:r>
            <a:endParaRPr lang="en-US" dirty="0"/>
          </a:p>
        </p:txBody>
      </p:sp>
      <p:sp>
        <p:nvSpPr>
          <p:cNvPr id="3" name="Content Placeholder 2"/>
          <p:cNvSpPr>
            <a:spLocks noGrp="1"/>
          </p:cNvSpPr>
          <p:nvPr>
            <p:ph idx="1"/>
          </p:nvPr>
        </p:nvSpPr>
        <p:spPr>
          <a:xfrm>
            <a:off x="685800" y="3962400"/>
            <a:ext cx="7772400" cy="1981200"/>
          </a:xfrm>
        </p:spPr>
        <p:txBody>
          <a:bodyPr/>
          <a:lstStyle/>
          <a:p>
            <a:pPr marL="0" indent="0" algn="ctr">
              <a:buNone/>
            </a:pPr>
            <a:r>
              <a:rPr lang="en-US" dirty="0"/>
              <a:t>Pt. education </a:t>
            </a:r>
          </a:p>
          <a:p>
            <a:pPr marL="0" indent="0" algn="ctr">
              <a:buNone/>
            </a:pPr>
            <a:r>
              <a:rPr lang="en-US" dirty="0"/>
              <a:t>+</a:t>
            </a:r>
          </a:p>
          <a:p>
            <a:pPr marL="0" indent="0" algn="ctr">
              <a:buNone/>
            </a:pPr>
            <a:r>
              <a:rPr lang="en-US" dirty="0"/>
              <a:t> life-style modification</a:t>
            </a:r>
          </a:p>
        </p:txBody>
      </p:sp>
    </p:spTree>
    <p:extLst>
      <p:ext uri="{BB962C8B-B14F-4D97-AF65-F5344CB8AC3E}">
        <p14:creationId xmlns:p14="http://schemas.microsoft.com/office/powerpoint/2010/main" val="2157380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458200" cy="4114800"/>
          </a:xfrm>
        </p:spPr>
        <p:txBody>
          <a:bodyPr/>
          <a:lstStyle/>
          <a:p>
            <a:r>
              <a:rPr lang="en-US" dirty="0"/>
              <a:t>Supervised out-pt. program of individually prescribed ex with continuous or intermittent ECG monitoring</a:t>
            </a:r>
          </a:p>
          <a:p>
            <a:r>
              <a:rPr lang="en-US" dirty="0"/>
              <a:t>May be operated at hospital or free standing</a:t>
            </a:r>
          </a:p>
          <a:p>
            <a:r>
              <a:rPr lang="en-US" dirty="0"/>
              <a:t>Ex program is based on individual prescription of intensity, duration, frequency &amp; mode of training.</a:t>
            </a:r>
          </a:p>
        </p:txBody>
      </p:sp>
    </p:spTree>
    <p:extLst>
      <p:ext uri="{BB962C8B-B14F-4D97-AF65-F5344CB8AC3E}">
        <p14:creationId xmlns:p14="http://schemas.microsoft.com/office/powerpoint/2010/main" val="1502886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772400" cy="1447800"/>
          </a:xfrm>
        </p:spPr>
        <p:txBody>
          <a:bodyPr/>
          <a:lstStyle/>
          <a:p>
            <a:r>
              <a:rPr lang="en-US" dirty="0"/>
              <a:t>Pt. education and life-style modification are the integral parts of phase-2</a:t>
            </a:r>
          </a:p>
        </p:txBody>
      </p:sp>
    </p:spTree>
    <p:extLst>
      <p:ext uri="{BB962C8B-B14F-4D97-AF65-F5344CB8AC3E}">
        <p14:creationId xmlns:p14="http://schemas.microsoft.com/office/powerpoint/2010/main" val="1332577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dirty="0"/>
              <a:t>Objectives </a:t>
            </a:r>
          </a:p>
        </p:txBody>
      </p:sp>
      <p:sp>
        <p:nvSpPr>
          <p:cNvPr id="3" name="Content Placeholder 2"/>
          <p:cNvSpPr>
            <a:spLocks noGrp="1"/>
          </p:cNvSpPr>
          <p:nvPr>
            <p:ph idx="1"/>
          </p:nvPr>
        </p:nvSpPr>
        <p:spPr>
          <a:xfrm>
            <a:off x="685800" y="1981200"/>
            <a:ext cx="7772400" cy="4419600"/>
          </a:xfrm>
        </p:spPr>
        <p:txBody>
          <a:bodyPr/>
          <a:lstStyle/>
          <a:p>
            <a:r>
              <a:rPr lang="en-US" sz="2600" dirty="0"/>
              <a:t>To enhance CVS function.</a:t>
            </a:r>
          </a:p>
          <a:p>
            <a:r>
              <a:rPr lang="en-US" sz="2600" dirty="0"/>
              <a:t>To enhance physical work capacity, strength, endurance &amp; flexibility.</a:t>
            </a:r>
          </a:p>
          <a:p>
            <a:r>
              <a:rPr lang="en-US" sz="2600" dirty="0"/>
              <a:t>To detect arrhythmia's &amp; other ECG changes during exercises.</a:t>
            </a:r>
          </a:p>
          <a:p>
            <a:r>
              <a:rPr lang="en-US" sz="2600" dirty="0"/>
              <a:t>To educate the pt. about proper technique of ex.</a:t>
            </a:r>
          </a:p>
          <a:p>
            <a:r>
              <a:rPr lang="en-US" sz="2600" dirty="0"/>
              <a:t>To prepare the pt. for a return to work &amp; familial &amp; social role.</a:t>
            </a:r>
          </a:p>
          <a:p>
            <a:r>
              <a:rPr lang="en-US" sz="2600" dirty="0"/>
              <a:t>To provide pts with guidelines for long term exercises.</a:t>
            </a:r>
          </a:p>
          <a:p>
            <a:endParaRPr lang="en-US" dirty="0"/>
          </a:p>
          <a:p>
            <a:endParaRPr lang="en-US" dirty="0"/>
          </a:p>
        </p:txBody>
      </p:sp>
    </p:spTree>
    <p:extLst>
      <p:ext uri="{BB962C8B-B14F-4D97-AF65-F5344CB8AC3E}">
        <p14:creationId xmlns:p14="http://schemas.microsoft.com/office/powerpoint/2010/main" val="2851050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1143000"/>
          </a:xfrm>
        </p:spPr>
        <p:txBody>
          <a:bodyPr/>
          <a:lstStyle/>
          <a:p>
            <a:r>
              <a:rPr lang="en-US" dirty="0"/>
              <a:t>Eligibility </a:t>
            </a:r>
          </a:p>
        </p:txBody>
      </p:sp>
      <p:sp>
        <p:nvSpPr>
          <p:cNvPr id="3" name="Content Placeholder 2"/>
          <p:cNvSpPr>
            <a:spLocks noGrp="1"/>
          </p:cNvSpPr>
          <p:nvPr>
            <p:ph idx="1"/>
          </p:nvPr>
        </p:nvSpPr>
        <p:spPr>
          <a:xfrm>
            <a:off x="685800" y="2590800"/>
            <a:ext cx="7772400" cy="2667000"/>
          </a:xfrm>
        </p:spPr>
        <p:txBody>
          <a:bodyPr/>
          <a:lstStyle/>
          <a:p>
            <a:r>
              <a:rPr lang="en-US" sz="2600" dirty="0"/>
              <a:t>Documented MI</a:t>
            </a:r>
          </a:p>
          <a:p>
            <a:r>
              <a:rPr lang="en-US" sz="2600" dirty="0"/>
              <a:t>CABG or angioplasty</a:t>
            </a:r>
          </a:p>
          <a:p>
            <a:r>
              <a:rPr lang="en-US" sz="2600" dirty="0"/>
              <a:t>Heart transplantation surgeries.</a:t>
            </a:r>
          </a:p>
          <a:p>
            <a:r>
              <a:rPr lang="en-US" sz="2600" dirty="0"/>
              <a:t>Valvular &amp; congenital heart disease surgeries</a:t>
            </a:r>
          </a:p>
          <a:p>
            <a:r>
              <a:rPr lang="en-US" sz="2600" dirty="0"/>
              <a:t>Stable angina pectoris</a:t>
            </a:r>
          </a:p>
        </p:txBody>
      </p:sp>
    </p:spTree>
    <p:extLst>
      <p:ext uri="{BB962C8B-B14F-4D97-AF65-F5344CB8AC3E}">
        <p14:creationId xmlns:p14="http://schemas.microsoft.com/office/powerpoint/2010/main" val="3551642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01000" cy="914400"/>
          </a:xfrm>
        </p:spPr>
        <p:txBody>
          <a:bodyPr>
            <a:normAutofit fontScale="90000"/>
          </a:bodyPr>
          <a:lstStyle/>
          <a:p>
            <a:r>
              <a:rPr lang="en-US" sz="4000" b="1" dirty="0"/>
              <a:t>I N T A K E    A S S E S S M E N T</a:t>
            </a:r>
            <a:r>
              <a:rPr lang="en-US" b="1" dirty="0"/>
              <a:t>  </a:t>
            </a:r>
            <a:br>
              <a:rPr lang="en-US" dirty="0"/>
            </a:br>
            <a:endParaRPr lang="en-US" dirty="0"/>
          </a:p>
        </p:txBody>
      </p:sp>
      <p:sp>
        <p:nvSpPr>
          <p:cNvPr id="3" name="Content Placeholder 2"/>
          <p:cNvSpPr>
            <a:spLocks noGrp="1"/>
          </p:cNvSpPr>
          <p:nvPr>
            <p:ph idx="1"/>
          </p:nvPr>
        </p:nvSpPr>
        <p:spPr>
          <a:xfrm>
            <a:off x="304800" y="1600200"/>
            <a:ext cx="8382000" cy="4648200"/>
          </a:xfrm>
        </p:spPr>
        <p:txBody>
          <a:bodyPr/>
          <a:lstStyle/>
          <a:p>
            <a:r>
              <a:rPr lang="en-US" sz="2500" dirty="0"/>
              <a:t>Physician assessment</a:t>
            </a:r>
          </a:p>
          <a:p>
            <a:r>
              <a:rPr lang="en-US" sz="2500" dirty="0"/>
              <a:t>Referral prior to participation in an immediate outpatient program. </a:t>
            </a:r>
          </a:p>
          <a:p>
            <a:r>
              <a:rPr lang="en-US" sz="2500" dirty="0"/>
              <a:t>This includes a health history with presenting and past medical history (including pertinent medical records), </a:t>
            </a:r>
          </a:p>
          <a:p>
            <a:r>
              <a:rPr lang="en-US" sz="2500" dirty="0"/>
              <a:t>Physical examination</a:t>
            </a:r>
          </a:p>
          <a:p>
            <a:r>
              <a:rPr lang="en-US" sz="2500" dirty="0"/>
              <a:t>Medication review</a:t>
            </a:r>
          </a:p>
          <a:p>
            <a:r>
              <a:rPr lang="en-US" sz="2500" dirty="0"/>
              <a:t>The intake assessment should use a multidisciplinary team approach with appropriate  case management throughout</a:t>
            </a:r>
          </a:p>
        </p:txBody>
      </p:sp>
    </p:spTree>
    <p:extLst>
      <p:ext uri="{BB962C8B-B14F-4D97-AF65-F5344CB8AC3E}">
        <p14:creationId xmlns:p14="http://schemas.microsoft.com/office/powerpoint/2010/main" val="1361318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Laboratory test results</a:t>
            </a:r>
            <a:endParaRPr lang="en-US" dirty="0"/>
          </a:p>
        </p:txBody>
      </p:sp>
      <p:sp>
        <p:nvSpPr>
          <p:cNvPr id="3" name="Content Placeholder 2"/>
          <p:cNvSpPr>
            <a:spLocks noGrp="1"/>
          </p:cNvSpPr>
          <p:nvPr>
            <p:ph idx="1"/>
          </p:nvPr>
        </p:nvSpPr>
        <p:spPr>
          <a:xfrm>
            <a:off x="685800" y="2209800"/>
            <a:ext cx="7772400" cy="3429000"/>
          </a:xfrm>
        </p:spPr>
        <p:txBody>
          <a:bodyPr/>
          <a:lstStyle/>
          <a:p>
            <a:pPr marL="0" indent="0">
              <a:buNone/>
            </a:pPr>
            <a:r>
              <a:rPr lang="en-US" sz="2600" dirty="0"/>
              <a:t>The following laboratory test results should be included with the records:</a:t>
            </a:r>
          </a:p>
          <a:p>
            <a:r>
              <a:rPr lang="en-US" sz="2600" dirty="0"/>
              <a:t>Symptom-limited graded exercise stress test</a:t>
            </a:r>
          </a:p>
          <a:p>
            <a:r>
              <a:rPr lang="en-US" sz="2600" dirty="0"/>
              <a:t>Lipid profile (taken pre-cardiac event or taken two to three months post-event), which includes total cholesterol, HDL, LDL, and triglycerides</a:t>
            </a:r>
          </a:p>
          <a:p>
            <a:r>
              <a:rPr lang="en-US" sz="2600" dirty="0"/>
              <a:t>Glycosylated hemoglobin (</a:t>
            </a:r>
            <a:r>
              <a:rPr lang="en-US" sz="2600" dirty="0" err="1"/>
              <a:t>Hb</a:t>
            </a:r>
            <a:r>
              <a:rPr lang="en-US" sz="2600" dirty="0"/>
              <a:t> a1c)</a:t>
            </a:r>
          </a:p>
        </p:txBody>
      </p:sp>
    </p:spTree>
    <p:extLst>
      <p:ext uri="{BB962C8B-B14F-4D97-AF65-F5344CB8AC3E}">
        <p14:creationId xmlns:p14="http://schemas.microsoft.com/office/powerpoint/2010/main" val="3433283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i="1" dirty="0"/>
              <a:t>Positive risk factors</a:t>
            </a:r>
            <a:endParaRPr lang="en-US" dirty="0"/>
          </a:p>
        </p:txBody>
      </p:sp>
      <p:sp>
        <p:nvSpPr>
          <p:cNvPr id="3" name="Content Placeholder 2"/>
          <p:cNvSpPr>
            <a:spLocks noGrp="1"/>
          </p:cNvSpPr>
          <p:nvPr>
            <p:ph idx="1"/>
          </p:nvPr>
        </p:nvSpPr>
        <p:spPr>
          <a:xfrm>
            <a:off x="685800" y="990600"/>
            <a:ext cx="7772400" cy="5715000"/>
          </a:xfrm>
        </p:spPr>
        <p:txBody>
          <a:bodyPr>
            <a:normAutofit lnSpcReduction="10000"/>
          </a:bodyPr>
          <a:lstStyle/>
          <a:p>
            <a:pPr marL="0" indent="0">
              <a:buNone/>
            </a:pPr>
            <a:r>
              <a:rPr lang="en-US" sz="2700" dirty="0"/>
              <a:t>A risk-factor review should note positive risk factors</a:t>
            </a:r>
          </a:p>
          <a:p>
            <a:r>
              <a:rPr lang="en-US" sz="2500" dirty="0"/>
              <a:t>Men &gt;45 years of age</a:t>
            </a:r>
          </a:p>
          <a:p>
            <a:r>
              <a:rPr lang="en-US" sz="2500" dirty="0"/>
              <a:t>Women &gt;55 years of age or who exhibit premature menopause without hormone replacement therapy</a:t>
            </a:r>
          </a:p>
          <a:p>
            <a:r>
              <a:rPr lang="en-US" sz="2500" dirty="0"/>
              <a:t>Personal and/or  family history of cardiovascular disease</a:t>
            </a:r>
          </a:p>
          <a:p>
            <a:r>
              <a:rPr lang="en-US" sz="2500" dirty="0"/>
              <a:t>Cigarette smoking</a:t>
            </a:r>
          </a:p>
          <a:p>
            <a:r>
              <a:rPr lang="en-US" sz="2500" dirty="0"/>
              <a:t>Blood pressure &gt;140/90 mm Hg, confirmed by measurements on at least two separate occasions, or participant on antihypertensive medication</a:t>
            </a:r>
          </a:p>
          <a:p>
            <a:r>
              <a:rPr lang="en-US" sz="2500" dirty="0"/>
              <a:t>Dyslipidemia</a:t>
            </a:r>
          </a:p>
          <a:p>
            <a:r>
              <a:rPr lang="en-US" sz="2500" dirty="0"/>
              <a:t>Diabetes mellitus</a:t>
            </a:r>
          </a:p>
          <a:p>
            <a:r>
              <a:rPr lang="en-US" sz="2500" dirty="0"/>
              <a:t>Sedentary lifestyle</a:t>
            </a:r>
          </a:p>
          <a:p>
            <a:r>
              <a:rPr lang="en-US" sz="2500" dirty="0"/>
              <a:t>Obesity</a:t>
            </a:r>
          </a:p>
          <a:p>
            <a:endParaRPr lang="en-US" sz="2500" dirty="0"/>
          </a:p>
        </p:txBody>
      </p:sp>
    </p:spTree>
    <p:extLst>
      <p:ext uri="{BB962C8B-B14F-4D97-AF65-F5344CB8AC3E}">
        <p14:creationId xmlns:p14="http://schemas.microsoft.com/office/powerpoint/2010/main" val="3332716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i="1" dirty="0"/>
              <a:t>Nutritional assessment</a:t>
            </a:r>
            <a:endParaRPr lang="en-US" dirty="0"/>
          </a:p>
        </p:txBody>
      </p:sp>
      <p:sp>
        <p:nvSpPr>
          <p:cNvPr id="3" name="Content Placeholder 2"/>
          <p:cNvSpPr>
            <a:spLocks noGrp="1"/>
          </p:cNvSpPr>
          <p:nvPr>
            <p:ph idx="1"/>
          </p:nvPr>
        </p:nvSpPr>
        <p:spPr>
          <a:xfrm>
            <a:off x="685800" y="2514600"/>
            <a:ext cx="7772400" cy="2514600"/>
          </a:xfrm>
        </p:spPr>
        <p:txBody>
          <a:bodyPr/>
          <a:lstStyle/>
          <a:p>
            <a:r>
              <a:rPr lang="en-US" sz="2600" dirty="0"/>
              <a:t>Weight history</a:t>
            </a:r>
          </a:p>
          <a:p>
            <a:r>
              <a:rPr lang="en-US" sz="2600" dirty="0"/>
              <a:t>Assessment of eating habits, food preparation methods, food choices, and nutritional knowledge</a:t>
            </a:r>
          </a:p>
          <a:p>
            <a:r>
              <a:rPr lang="en-US" sz="2600" dirty="0"/>
              <a:t>Twenty-four hour recall or three-day food record</a:t>
            </a:r>
          </a:p>
          <a:p>
            <a:r>
              <a:rPr lang="en-US" sz="2600" dirty="0"/>
              <a:t>Recommendations for dietary modification</a:t>
            </a:r>
          </a:p>
        </p:txBody>
      </p:sp>
    </p:spTree>
    <p:extLst>
      <p:ext uri="{BB962C8B-B14F-4D97-AF65-F5344CB8AC3E}">
        <p14:creationId xmlns:p14="http://schemas.microsoft.com/office/powerpoint/2010/main" val="3199048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Medication review</a:t>
            </a:r>
            <a:endParaRPr lang="en-US" dirty="0"/>
          </a:p>
        </p:txBody>
      </p:sp>
      <p:sp>
        <p:nvSpPr>
          <p:cNvPr id="3" name="Content Placeholder 2"/>
          <p:cNvSpPr>
            <a:spLocks noGrp="1"/>
          </p:cNvSpPr>
          <p:nvPr>
            <p:ph idx="1"/>
          </p:nvPr>
        </p:nvSpPr>
        <p:spPr/>
        <p:txBody>
          <a:bodyPr/>
          <a:lstStyle/>
          <a:p>
            <a:r>
              <a:rPr lang="en-US" sz="2600" dirty="0"/>
              <a:t>List of medications, including dosages and schedule</a:t>
            </a:r>
          </a:p>
          <a:p>
            <a:r>
              <a:rPr lang="en-US" sz="2600" dirty="0"/>
              <a:t>Participant’s compliance to medication</a:t>
            </a:r>
          </a:p>
          <a:p>
            <a:r>
              <a:rPr lang="en-US" sz="2600" dirty="0"/>
              <a:t>Participant’s knowledge base about the medications being taken</a:t>
            </a:r>
          </a:p>
          <a:p>
            <a:r>
              <a:rPr lang="en-US" sz="2600" dirty="0"/>
              <a:t>Side effects of medications</a:t>
            </a:r>
          </a:p>
        </p:txBody>
      </p:sp>
    </p:spTree>
    <p:extLst>
      <p:ext uri="{BB962C8B-B14F-4D97-AF65-F5344CB8AC3E}">
        <p14:creationId xmlns:p14="http://schemas.microsoft.com/office/powerpoint/2010/main" val="54910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543800" cy="2895600"/>
          </a:xfrm>
        </p:spPr>
        <p:txBody>
          <a:bodyPr/>
          <a:lstStyle/>
          <a:p>
            <a:r>
              <a:rPr lang="en-US" sz="2600" dirty="0"/>
              <a:t>Phase I begins on first day of admission and ends with discharge for patients undergoing invasive procedures or suffering from acute events.</a:t>
            </a:r>
          </a:p>
          <a:p>
            <a:pPr marL="0" indent="0">
              <a:buNone/>
            </a:pPr>
            <a:endParaRPr lang="en-US" sz="2600" dirty="0"/>
          </a:p>
          <a:p>
            <a:r>
              <a:rPr lang="en-US" sz="2600" dirty="0"/>
              <a:t>Phase I programs should form a foundation for subsequent cardiac rehabilitation programs.</a:t>
            </a:r>
          </a:p>
          <a:p>
            <a:endParaRPr lang="en-US" dirty="0"/>
          </a:p>
          <a:p>
            <a:endParaRPr lang="en-US" dirty="0"/>
          </a:p>
        </p:txBody>
      </p:sp>
    </p:spTree>
    <p:extLst>
      <p:ext uri="{BB962C8B-B14F-4D97-AF65-F5344CB8AC3E}">
        <p14:creationId xmlns:p14="http://schemas.microsoft.com/office/powerpoint/2010/main" val="1266246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Psychosocial and educational needs</a:t>
            </a:r>
            <a:endParaRPr lang="en-US" dirty="0"/>
          </a:p>
        </p:txBody>
      </p:sp>
      <p:sp>
        <p:nvSpPr>
          <p:cNvPr id="3" name="Content Placeholder 2"/>
          <p:cNvSpPr>
            <a:spLocks noGrp="1"/>
          </p:cNvSpPr>
          <p:nvPr>
            <p:ph idx="1"/>
          </p:nvPr>
        </p:nvSpPr>
        <p:spPr/>
        <p:txBody>
          <a:bodyPr/>
          <a:lstStyle/>
          <a:p>
            <a:r>
              <a:rPr lang="en-US" sz="2600" dirty="0"/>
              <a:t>Understanding of illness and implications for lifestyle change</a:t>
            </a:r>
          </a:p>
          <a:p>
            <a:r>
              <a:rPr lang="en-US" sz="2600" dirty="0"/>
              <a:t>Verbalization of learning needs in relation to risk modification and treatment</a:t>
            </a:r>
          </a:p>
          <a:p>
            <a:r>
              <a:rPr lang="en-US" sz="2600" dirty="0"/>
              <a:t>Assessment of the impact of heart disease and associated lifestyle changes on the family</a:t>
            </a:r>
          </a:p>
          <a:p>
            <a:r>
              <a:rPr lang="en-US" sz="2600" dirty="0"/>
              <a:t>Assessment of coping responses, both positive and adverse, using selected indices as appropriate</a:t>
            </a:r>
          </a:p>
          <a:p>
            <a:endParaRPr lang="en-US" sz="2600" dirty="0"/>
          </a:p>
        </p:txBody>
      </p:sp>
    </p:spTree>
    <p:extLst>
      <p:ext uri="{BB962C8B-B14F-4D97-AF65-F5344CB8AC3E}">
        <p14:creationId xmlns:p14="http://schemas.microsoft.com/office/powerpoint/2010/main" val="447394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1143000"/>
          </a:xfrm>
        </p:spPr>
        <p:txBody>
          <a:bodyPr/>
          <a:lstStyle/>
          <a:p>
            <a:r>
              <a:rPr lang="en-US" i="1" dirty="0"/>
              <a:t>Participant’s goals and objectives</a:t>
            </a:r>
            <a:endParaRPr lang="en-US" dirty="0"/>
          </a:p>
        </p:txBody>
      </p:sp>
      <p:sp>
        <p:nvSpPr>
          <p:cNvPr id="3" name="Content Placeholder 2"/>
          <p:cNvSpPr>
            <a:spLocks noGrp="1"/>
          </p:cNvSpPr>
          <p:nvPr>
            <p:ph idx="1"/>
          </p:nvPr>
        </p:nvSpPr>
        <p:spPr>
          <a:xfrm>
            <a:off x="685800" y="2209800"/>
            <a:ext cx="7772400" cy="3276600"/>
          </a:xfrm>
        </p:spPr>
        <p:txBody>
          <a:bodyPr/>
          <a:lstStyle/>
          <a:p>
            <a:r>
              <a:rPr lang="en-US" sz="2600" dirty="0"/>
              <a:t>By the end of the intake assessment, participants should identify their specific goals and acknowledge their commitment to them as the start of an ongoing process for their recovery. </a:t>
            </a:r>
          </a:p>
          <a:p>
            <a:r>
              <a:rPr lang="en-US" sz="2600" dirty="0"/>
              <a:t>Both short- and long-term goals may be identified, along with benchmarks, or objectives, that can be used to assess the participant’s progress.</a:t>
            </a:r>
          </a:p>
        </p:txBody>
      </p:sp>
    </p:spTree>
    <p:extLst>
      <p:ext uri="{BB962C8B-B14F-4D97-AF65-F5344CB8AC3E}">
        <p14:creationId xmlns:p14="http://schemas.microsoft.com/office/powerpoint/2010/main" val="1007097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Low-risk patients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a:t>No significant left ventricular dysfunction (ejection fraction &gt;50%)</a:t>
            </a:r>
          </a:p>
          <a:p>
            <a:r>
              <a:rPr lang="en-US" dirty="0"/>
              <a:t>No resting or exercise-induced myocardial ischemia manifested as angina and/or</a:t>
            </a:r>
          </a:p>
          <a:p>
            <a:r>
              <a:rPr lang="en-US" dirty="0"/>
              <a:t>ST-segment depression</a:t>
            </a:r>
          </a:p>
          <a:p>
            <a:r>
              <a:rPr lang="en-US" dirty="0"/>
              <a:t>No resting or exercise-induced complex arrhythmia’s</a:t>
            </a:r>
          </a:p>
          <a:p>
            <a:r>
              <a:rPr lang="en-US" dirty="0"/>
              <a:t>Uncomplicated myocardial infarction, coronary artery bypass surgery, angioplasty, or </a:t>
            </a:r>
            <a:r>
              <a:rPr lang="en-US" dirty="0" err="1"/>
              <a:t>atherectomy</a:t>
            </a:r>
            <a:endParaRPr lang="en-US" dirty="0"/>
          </a:p>
          <a:p>
            <a:r>
              <a:rPr lang="en-US" dirty="0"/>
              <a:t>Functional capacity &gt; 6 metabolic equivalents (METs) on graded exercise test three or more weeks after clinical event</a:t>
            </a:r>
          </a:p>
        </p:txBody>
      </p:sp>
    </p:spTree>
    <p:extLst>
      <p:ext uri="{BB962C8B-B14F-4D97-AF65-F5344CB8AC3E}">
        <p14:creationId xmlns:p14="http://schemas.microsoft.com/office/powerpoint/2010/main" val="3931606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Intermediate-risk patients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Mild to moderately depressed left ventricular function (ejection fraction</a:t>
            </a:r>
          </a:p>
          <a:p>
            <a:r>
              <a:rPr lang="en-US" dirty="0"/>
              <a:t>31% – 49%)</a:t>
            </a:r>
          </a:p>
          <a:p>
            <a:r>
              <a:rPr lang="en-US" dirty="0"/>
              <a:t>• Functional capacity &lt;5–6 METs on graded exercise test three or more weeks after clinical event</a:t>
            </a:r>
          </a:p>
          <a:p>
            <a:r>
              <a:rPr lang="en-US" dirty="0"/>
              <a:t>• Failure to comply with exercise-intensity prescription</a:t>
            </a:r>
          </a:p>
          <a:p>
            <a:r>
              <a:rPr lang="en-US" dirty="0"/>
              <a:t>• Exercise-induced myocardial ischemia (1–2 mm ST-segment depression) or reversible ischemic defects (echocardiographic or nuclear radiography)</a:t>
            </a:r>
          </a:p>
        </p:txBody>
      </p:sp>
    </p:spTree>
    <p:extLst>
      <p:ext uri="{BB962C8B-B14F-4D97-AF65-F5344CB8AC3E}">
        <p14:creationId xmlns:p14="http://schemas.microsoft.com/office/powerpoint/2010/main" val="305300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High-risk patients</a:t>
            </a:r>
            <a:endParaRPr lang="en-US" dirty="0"/>
          </a:p>
        </p:txBody>
      </p:sp>
      <p:sp>
        <p:nvSpPr>
          <p:cNvPr id="3" name="Content Placeholder 2"/>
          <p:cNvSpPr>
            <a:spLocks noGrp="1"/>
          </p:cNvSpPr>
          <p:nvPr>
            <p:ph idx="1"/>
          </p:nvPr>
        </p:nvSpPr>
        <p:spPr>
          <a:xfrm>
            <a:off x="685800" y="1981200"/>
            <a:ext cx="7772400" cy="3505200"/>
          </a:xfrm>
        </p:spPr>
        <p:txBody>
          <a:bodyPr>
            <a:normAutofit fontScale="25000" lnSpcReduction="20000"/>
          </a:bodyPr>
          <a:lstStyle/>
          <a:p>
            <a:r>
              <a:rPr lang="en-US" sz="9600" dirty="0"/>
              <a:t>Severely depressed left ventricular function (EF &lt; 30%)</a:t>
            </a:r>
          </a:p>
          <a:p>
            <a:r>
              <a:rPr lang="en-US" sz="9600" dirty="0"/>
              <a:t>Complex ventricular arrhythmia’s at rest or appearing or increasing with exercise</a:t>
            </a:r>
          </a:p>
          <a:p>
            <a:r>
              <a:rPr lang="en-US" sz="9600" dirty="0"/>
              <a:t>Decrease in SBP of &gt;15 mm Hg during exercise or failure to rise with increasing exercise workloads</a:t>
            </a:r>
          </a:p>
          <a:p>
            <a:r>
              <a:rPr lang="en-US" sz="9600" dirty="0"/>
              <a:t>Survivor of sudden cardiac death</a:t>
            </a:r>
          </a:p>
          <a:p>
            <a:r>
              <a:rPr lang="en-US" sz="9600" dirty="0"/>
              <a:t>Myocardial infarction complicated by congestive heart failure, cardiogenic shock, and/or  complex ventricular arrhythmia’s</a:t>
            </a:r>
          </a:p>
          <a:p>
            <a:r>
              <a:rPr lang="en-US" sz="9600" dirty="0"/>
              <a:t>Severe coronary artery disease and marked exercise-induced myocardial ischemia (&gt;2 mm ST-segment depression)</a:t>
            </a:r>
          </a:p>
          <a:p>
            <a:endParaRPr lang="en-US" dirty="0"/>
          </a:p>
        </p:txBody>
      </p:sp>
    </p:spTree>
    <p:extLst>
      <p:ext uri="{BB962C8B-B14F-4D97-AF65-F5344CB8AC3E}">
        <p14:creationId xmlns:p14="http://schemas.microsoft.com/office/powerpoint/2010/main" val="1273305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362200"/>
            <a:ext cx="7162800" cy="1143000"/>
          </a:xfrm>
        </p:spPr>
        <p:txBody>
          <a:bodyPr>
            <a:normAutofit fontScale="90000"/>
          </a:bodyPr>
          <a:lstStyle/>
          <a:p>
            <a:r>
              <a:rPr lang="en-US" b="1" dirty="0"/>
              <a:t>E X E R C I S E   </a:t>
            </a:r>
            <a:br>
              <a:rPr lang="en-US" b="1" dirty="0"/>
            </a:br>
            <a:r>
              <a:rPr lang="en-US" b="1" dirty="0"/>
              <a:t> P R E S C R I P T I O N </a:t>
            </a:r>
            <a:endParaRPr lang="en-US" dirty="0"/>
          </a:p>
        </p:txBody>
      </p:sp>
    </p:spTree>
    <p:extLst>
      <p:ext uri="{BB962C8B-B14F-4D97-AF65-F5344CB8AC3E}">
        <p14:creationId xmlns:p14="http://schemas.microsoft.com/office/powerpoint/2010/main" val="56113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before exercise</a:t>
            </a:r>
          </a:p>
        </p:txBody>
      </p:sp>
      <p:sp>
        <p:nvSpPr>
          <p:cNvPr id="3" name="Content Placeholder 2"/>
          <p:cNvSpPr>
            <a:spLocks noGrp="1"/>
          </p:cNvSpPr>
          <p:nvPr>
            <p:ph idx="1"/>
          </p:nvPr>
        </p:nvSpPr>
        <p:spPr/>
        <p:txBody>
          <a:bodyPr/>
          <a:lstStyle/>
          <a:p>
            <a:r>
              <a:rPr lang="en-US" sz="2600" dirty="0"/>
              <a:t>Do not eat heavy meal at least b4 2 hours</a:t>
            </a:r>
          </a:p>
          <a:p>
            <a:r>
              <a:rPr lang="en-US" sz="2600" dirty="0"/>
              <a:t>Alcohol should not be consumed</a:t>
            </a:r>
          </a:p>
          <a:p>
            <a:r>
              <a:rPr lang="en-US" sz="2600" dirty="0"/>
              <a:t>Do not drink beverages at least b4 2 hours</a:t>
            </a:r>
          </a:p>
          <a:p>
            <a:r>
              <a:rPr lang="en-US" sz="2600" dirty="0"/>
              <a:t>Do not smoke at least b4 1 hours</a:t>
            </a:r>
          </a:p>
          <a:p>
            <a:r>
              <a:rPr lang="en-US" sz="2600" dirty="0"/>
              <a:t>Wear comfortable clothing</a:t>
            </a:r>
          </a:p>
          <a:p>
            <a:r>
              <a:rPr lang="en-US" sz="2600" dirty="0"/>
              <a:t>If any unaccustomed symptoms of pain, discomfort or soreness let the nurse know</a:t>
            </a:r>
          </a:p>
          <a:p>
            <a:r>
              <a:rPr lang="en-US" sz="2600" dirty="0"/>
              <a:t>Try to arrive 10-15 min. prior to schedule time</a:t>
            </a:r>
          </a:p>
          <a:p>
            <a:r>
              <a:rPr lang="en-US" sz="2600" dirty="0"/>
              <a:t>Inform the nurse about any change in medication </a:t>
            </a:r>
          </a:p>
        </p:txBody>
      </p:sp>
    </p:spTree>
    <p:extLst>
      <p:ext uri="{BB962C8B-B14F-4D97-AF65-F5344CB8AC3E}">
        <p14:creationId xmlns:p14="http://schemas.microsoft.com/office/powerpoint/2010/main" val="2402151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The focus of phase-2 Cardiac Rehabilitation is a regular aerobic exercise that is designed primarily to improve muscular endurance and CV fitness</a:t>
            </a:r>
            <a:r>
              <a:rPr lang="en-US" dirty="0"/>
              <a:t>.</a:t>
            </a:r>
          </a:p>
        </p:txBody>
      </p:sp>
    </p:spTree>
    <p:extLst>
      <p:ext uri="{BB962C8B-B14F-4D97-AF65-F5344CB8AC3E}">
        <p14:creationId xmlns:p14="http://schemas.microsoft.com/office/powerpoint/2010/main" val="3306410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371600"/>
          </a:xfrm>
        </p:spPr>
        <p:txBody>
          <a:bodyPr/>
          <a:lstStyle/>
          <a:p>
            <a:r>
              <a:rPr lang="en-US" sz="4000" i="1" dirty="0"/>
              <a:t>Principles for setting the exercise prescription</a:t>
            </a:r>
            <a:endParaRPr lang="en-US" sz="4000" dirty="0"/>
          </a:p>
        </p:txBody>
      </p:sp>
      <p:sp>
        <p:nvSpPr>
          <p:cNvPr id="3" name="Content Placeholder 2"/>
          <p:cNvSpPr>
            <a:spLocks noGrp="1"/>
          </p:cNvSpPr>
          <p:nvPr>
            <p:ph idx="1"/>
          </p:nvPr>
        </p:nvSpPr>
        <p:spPr>
          <a:xfrm>
            <a:off x="304800" y="2209800"/>
            <a:ext cx="8610600" cy="3581400"/>
          </a:xfrm>
        </p:spPr>
        <p:txBody>
          <a:bodyPr/>
          <a:lstStyle/>
          <a:p>
            <a:r>
              <a:rPr lang="en-US" sz="2300" dirty="0"/>
              <a:t>The exercise prescription should be based on medical history and the findings of physical examination, risk factors, and recent stress test results.</a:t>
            </a:r>
          </a:p>
          <a:p>
            <a:r>
              <a:rPr lang="en-US" sz="2300" dirty="0"/>
              <a:t>It should be reviewed after myocardial infarction, coronary artery bypass graft (CABG) surgery, stenting, or angioplasty, after medication adjustment for malignant dysrhythmias, or after new onset of symptoms.</a:t>
            </a:r>
          </a:p>
          <a:p>
            <a:r>
              <a:rPr lang="en-US" sz="2300" dirty="0"/>
              <a:t>It should be adjusted for additional medical reasons such as orthopedic, neurological, metabolic, or pulmonary conditions.</a:t>
            </a:r>
          </a:p>
          <a:p>
            <a:pPr marL="0" indent="0">
              <a:buNone/>
            </a:pPr>
            <a:endParaRPr lang="en-US" sz="2300" dirty="0"/>
          </a:p>
        </p:txBody>
      </p:sp>
    </p:spTree>
    <p:extLst>
      <p:ext uri="{BB962C8B-B14F-4D97-AF65-F5344CB8AC3E}">
        <p14:creationId xmlns:p14="http://schemas.microsoft.com/office/powerpoint/2010/main" val="4102783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a:t>It should be adjusted following medication changes, if appropriate.</a:t>
            </a:r>
          </a:p>
          <a:p>
            <a:r>
              <a:rPr lang="en-US" sz="2600" dirty="0"/>
              <a:t>It should be adjusted, as needed, based on ongoing evaluation by staff and self- evaluation by participant.</a:t>
            </a:r>
          </a:p>
          <a:p>
            <a:r>
              <a:rPr lang="en-US" sz="2600" dirty="0"/>
              <a:t>It should be adjusted, as needed, following an annual stress test or after any stress test that may be required to assess new cardiac problems</a:t>
            </a:r>
          </a:p>
        </p:txBody>
      </p:sp>
    </p:spTree>
    <p:extLst>
      <p:ext uri="{BB962C8B-B14F-4D97-AF65-F5344CB8AC3E}">
        <p14:creationId xmlns:p14="http://schemas.microsoft.com/office/powerpoint/2010/main" val="362428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Objectives or goals</a:t>
            </a:r>
          </a:p>
        </p:txBody>
      </p:sp>
      <p:sp>
        <p:nvSpPr>
          <p:cNvPr id="3" name="Content Placeholder 2"/>
          <p:cNvSpPr>
            <a:spLocks noGrp="1"/>
          </p:cNvSpPr>
          <p:nvPr>
            <p:ph idx="1"/>
          </p:nvPr>
        </p:nvSpPr>
        <p:spPr/>
        <p:txBody>
          <a:bodyPr>
            <a:normAutofit fontScale="92500" lnSpcReduction="20000"/>
          </a:bodyPr>
          <a:lstStyle/>
          <a:p>
            <a:pPr algn="just"/>
            <a:r>
              <a:rPr lang="en-US" dirty="0">
                <a:latin typeface="+mj-lt"/>
                <a:cs typeface="Times New Roman" pitchFamily="18" charset="0"/>
              </a:rPr>
              <a:t>To assist the pt. in becoming ambulatory.</a:t>
            </a:r>
          </a:p>
          <a:p>
            <a:pPr algn="just"/>
            <a:r>
              <a:rPr lang="en-US" dirty="0">
                <a:latin typeface="+mj-lt"/>
                <a:cs typeface="Times New Roman" pitchFamily="18" charset="0"/>
              </a:rPr>
              <a:t>To prepare the pt. family &amp; others for a healthy   life-style.</a:t>
            </a:r>
          </a:p>
          <a:p>
            <a:pPr algn="just"/>
            <a:r>
              <a:rPr lang="en-US" dirty="0">
                <a:latin typeface="+mj-lt"/>
                <a:cs typeface="Times New Roman" pitchFamily="18" charset="0"/>
              </a:rPr>
              <a:t>To reduce psychological and emotional disorders.</a:t>
            </a:r>
          </a:p>
          <a:p>
            <a:pPr algn="just"/>
            <a:r>
              <a:rPr lang="en-US" dirty="0">
                <a:latin typeface="+mj-lt"/>
                <a:cs typeface="Times New Roman" pitchFamily="18" charset="0"/>
              </a:rPr>
              <a:t>To facilitate adjustment to hospital environment &amp; to the acute event.</a:t>
            </a:r>
          </a:p>
          <a:p>
            <a:pPr algn="just"/>
            <a:r>
              <a:rPr lang="en-US" dirty="0">
                <a:latin typeface="+mj-lt"/>
                <a:cs typeface="Times New Roman" pitchFamily="18" charset="0"/>
              </a:rPr>
              <a:t>To begin to identify and modify CAD risk factors.</a:t>
            </a:r>
          </a:p>
          <a:p>
            <a:pPr algn="just"/>
            <a:r>
              <a:rPr lang="en-US" dirty="0">
                <a:latin typeface="+mj-lt"/>
                <a:cs typeface="Times New Roman" pitchFamily="18" charset="0"/>
              </a:rPr>
              <a:t>To create a positive attitude that will motivate the pts to make a long term commitment to healthier life-style.</a:t>
            </a:r>
          </a:p>
        </p:txBody>
      </p:sp>
    </p:spTree>
    <p:extLst>
      <p:ext uri="{BB962C8B-B14F-4D97-AF65-F5344CB8AC3E}">
        <p14:creationId xmlns:p14="http://schemas.microsoft.com/office/powerpoint/2010/main" val="511098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t>
            </a:r>
          </a:p>
        </p:txBody>
      </p:sp>
      <p:sp>
        <p:nvSpPr>
          <p:cNvPr id="3" name="Content Placeholder 2"/>
          <p:cNvSpPr>
            <a:spLocks noGrp="1"/>
          </p:cNvSpPr>
          <p:nvPr>
            <p:ph idx="1"/>
          </p:nvPr>
        </p:nvSpPr>
        <p:spPr/>
        <p:txBody>
          <a:bodyPr/>
          <a:lstStyle/>
          <a:p>
            <a:r>
              <a:rPr lang="en-US" sz="2600" dirty="0"/>
              <a:t>To prepare the CVS</a:t>
            </a:r>
          </a:p>
          <a:p>
            <a:r>
              <a:rPr lang="en-US" sz="2600" dirty="0"/>
              <a:t>To prepare the skeletal muscle for the activity</a:t>
            </a:r>
          </a:p>
          <a:p>
            <a:r>
              <a:rPr lang="en-US" sz="2600" dirty="0"/>
              <a:t>The higher the temperature increases, the performance increases</a:t>
            </a:r>
          </a:p>
          <a:p>
            <a:r>
              <a:rPr lang="en-US" sz="2600" dirty="0"/>
              <a:t>Increase temp. in the muscle causes reduction in viscosity of the muscle secondary to increase in nerve conduction impulse</a:t>
            </a:r>
          </a:p>
          <a:p>
            <a:r>
              <a:rPr lang="en-US" sz="2600" dirty="0"/>
              <a:t>To prevent muscle soreness</a:t>
            </a:r>
          </a:p>
        </p:txBody>
      </p:sp>
    </p:spTree>
    <p:extLst>
      <p:ext uri="{BB962C8B-B14F-4D97-AF65-F5344CB8AC3E}">
        <p14:creationId xmlns:p14="http://schemas.microsoft.com/office/powerpoint/2010/main" val="955771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Conditioning phase </a:t>
            </a:r>
          </a:p>
        </p:txBody>
      </p:sp>
      <p:sp>
        <p:nvSpPr>
          <p:cNvPr id="3" name="Content Placeholder 2"/>
          <p:cNvSpPr>
            <a:spLocks noGrp="1"/>
          </p:cNvSpPr>
          <p:nvPr>
            <p:ph idx="1"/>
          </p:nvPr>
        </p:nvSpPr>
        <p:spPr>
          <a:xfrm>
            <a:off x="685800" y="1981200"/>
            <a:ext cx="7772400" cy="4419600"/>
          </a:xfrm>
        </p:spPr>
        <p:txBody>
          <a:bodyPr/>
          <a:lstStyle/>
          <a:p>
            <a:r>
              <a:rPr lang="en-US" dirty="0"/>
              <a:t>Exercise prescription: FITT principal</a:t>
            </a:r>
          </a:p>
          <a:p>
            <a:pPr marL="0" indent="0">
              <a:buNone/>
            </a:pPr>
            <a:endParaRPr lang="en-US" dirty="0"/>
          </a:p>
          <a:p>
            <a:pPr>
              <a:buFont typeface="Wingdings" pitchFamily="2" charset="2"/>
              <a:buChar char="q"/>
            </a:pPr>
            <a:r>
              <a:rPr lang="en-US" dirty="0"/>
              <a:t>   F		</a:t>
            </a:r>
            <a:r>
              <a:rPr lang="en-US" dirty="0">
                <a:solidFill>
                  <a:srgbClr val="FF0000"/>
                </a:solidFill>
              </a:rPr>
              <a:t>F</a:t>
            </a:r>
            <a:r>
              <a:rPr lang="en-US" dirty="0"/>
              <a:t>requency</a:t>
            </a:r>
          </a:p>
          <a:p>
            <a:pPr>
              <a:buFont typeface="Wingdings" pitchFamily="2" charset="2"/>
              <a:buChar char="q"/>
            </a:pPr>
            <a:r>
              <a:rPr lang="en-US" dirty="0"/>
              <a:t>   I 		</a:t>
            </a:r>
            <a:r>
              <a:rPr lang="en-US" dirty="0">
                <a:solidFill>
                  <a:srgbClr val="FF0000"/>
                </a:solidFill>
              </a:rPr>
              <a:t>I</a:t>
            </a:r>
            <a:r>
              <a:rPr lang="en-US" dirty="0"/>
              <a:t>ntensity</a:t>
            </a:r>
          </a:p>
          <a:p>
            <a:pPr>
              <a:buFont typeface="Wingdings" pitchFamily="2" charset="2"/>
              <a:buChar char="q"/>
            </a:pPr>
            <a:r>
              <a:rPr lang="en-US" dirty="0"/>
              <a:t>   T	</a:t>
            </a:r>
            <a:r>
              <a:rPr lang="en-US" dirty="0">
                <a:solidFill>
                  <a:srgbClr val="FF0000"/>
                </a:solidFill>
              </a:rPr>
              <a:t>T</a:t>
            </a:r>
            <a:r>
              <a:rPr lang="en-US" dirty="0"/>
              <a:t>ime</a:t>
            </a:r>
          </a:p>
          <a:p>
            <a:pPr>
              <a:buFont typeface="Wingdings" pitchFamily="2" charset="2"/>
              <a:buChar char="q"/>
            </a:pPr>
            <a:r>
              <a:rPr lang="en-US" dirty="0"/>
              <a:t>   T	</a:t>
            </a:r>
            <a:r>
              <a:rPr lang="en-US" dirty="0">
                <a:solidFill>
                  <a:srgbClr val="FF0000"/>
                </a:solidFill>
              </a:rPr>
              <a:t>T</a:t>
            </a:r>
            <a:r>
              <a:rPr lang="en-US" dirty="0"/>
              <a:t>ype of exercise</a:t>
            </a:r>
          </a:p>
        </p:txBody>
      </p:sp>
    </p:spTree>
    <p:extLst>
      <p:ext uri="{BB962C8B-B14F-4D97-AF65-F5344CB8AC3E}">
        <p14:creationId xmlns:p14="http://schemas.microsoft.com/office/powerpoint/2010/main" val="688309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Intensity of ex </a:t>
            </a:r>
            <a:endParaRPr lang="en-IN" dirty="0"/>
          </a:p>
        </p:txBody>
      </p:sp>
      <p:sp>
        <p:nvSpPr>
          <p:cNvPr id="3" name="Content Placeholder 2"/>
          <p:cNvSpPr>
            <a:spLocks noGrp="1"/>
          </p:cNvSpPr>
          <p:nvPr>
            <p:ph idx="1"/>
          </p:nvPr>
        </p:nvSpPr>
        <p:spPr>
          <a:xfrm>
            <a:off x="304800" y="1066800"/>
            <a:ext cx="8305800" cy="5486400"/>
          </a:xfrm>
        </p:spPr>
        <p:txBody>
          <a:bodyPr/>
          <a:lstStyle/>
          <a:p>
            <a:r>
              <a:rPr lang="en-US" dirty="0"/>
              <a:t>Vigorous activities can produce adverse events</a:t>
            </a:r>
          </a:p>
          <a:p>
            <a:r>
              <a:rPr lang="en-US" dirty="0"/>
              <a:t>Low-to-moderate intensity ex training is beneficial</a:t>
            </a:r>
          </a:p>
          <a:p>
            <a:r>
              <a:rPr lang="en-US" dirty="0"/>
              <a:t>Can produce beneficial changes in </a:t>
            </a:r>
          </a:p>
          <a:p>
            <a:pPr lvl="2">
              <a:buFont typeface="Wingdings" pitchFamily="2" charset="2"/>
              <a:buChar char="§"/>
            </a:pPr>
            <a:r>
              <a:rPr lang="en-US" dirty="0"/>
              <a:t>Functional capacity</a:t>
            </a:r>
          </a:p>
          <a:p>
            <a:pPr lvl="2">
              <a:buFont typeface="Wingdings" pitchFamily="2" charset="2"/>
              <a:buChar char="§"/>
            </a:pPr>
            <a:r>
              <a:rPr lang="en-US" dirty="0"/>
              <a:t>Cardiac function</a:t>
            </a:r>
          </a:p>
          <a:p>
            <a:pPr lvl="2">
              <a:buFont typeface="Wingdings" pitchFamily="2" charset="2"/>
              <a:buChar char="§"/>
            </a:pPr>
            <a:r>
              <a:rPr lang="en-US" dirty="0"/>
              <a:t>Coronary risk factors</a:t>
            </a:r>
          </a:p>
          <a:p>
            <a:pPr lvl="2">
              <a:buFont typeface="Wingdings" pitchFamily="2" charset="2"/>
              <a:buChar char="§"/>
            </a:pPr>
            <a:r>
              <a:rPr lang="en-US" dirty="0"/>
              <a:t>Possibly improve survival</a:t>
            </a:r>
          </a:p>
          <a:p>
            <a:pPr>
              <a:buFont typeface="Arial" pitchFamily="34" charset="0"/>
              <a:buChar char="•"/>
            </a:pPr>
            <a:r>
              <a:rPr lang="en-US" dirty="0"/>
              <a:t>Pts. with low functional capacity-frequent  and short duration ex stimulus throughout the day</a:t>
            </a:r>
            <a:endParaRPr lang="en-IN" dirty="0"/>
          </a:p>
        </p:txBody>
      </p:sp>
    </p:spTree>
    <p:extLst>
      <p:ext uri="{BB962C8B-B14F-4D97-AF65-F5344CB8AC3E}">
        <p14:creationId xmlns:p14="http://schemas.microsoft.com/office/powerpoint/2010/main" val="1663419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4114800"/>
          </a:xfrm>
        </p:spPr>
        <p:txBody>
          <a:bodyPr/>
          <a:lstStyle/>
          <a:p>
            <a:r>
              <a:rPr lang="en-US" dirty="0"/>
              <a:t>Intensity is prescribed and monitored by several methods</a:t>
            </a:r>
          </a:p>
          <a:p>
            <a:r>
              <a:rPr lang="en-US" dirty="0"/>
              <a:t>HR</a:t>
            </a:r>
          </a:p>
          <a:p>
            <a:r>
              <a:rPr lang="en-US" dirty="0"/>
              <a:t>MHR</a:t>
            </a:r>
          </a:p>
          <a:p>
            <a:r>
              <a:rPr lang="en-US" dirty="0"/>
              <a:t>HRR</a:t>
            </a:r>
          </a:p>
          <a:p>
            <a:r>
              <a:rPr lang="en-US" dirty="0"/>
              <a:t>RPE</a:t>
            </a:r>
          </a:p>
          <a:p>
            <a:r>
              <a:rPr lang="en-US" dirty="0"/>
              <a:t>MET</a:t>
            </a:r>
            <a:endParaRPr lang="en-IN" dirty="0"/>
          </a:p>
        </p:txBody>
      </p:sp>
    </p:spTree>
    <p:extLst>
      <p:ext uri="{BB962C8B-B14F-4D97-AF65-F5344CB8AC3E}">
        <p14:creationId xmlns:p14="http://schemas.microsoft.com/office/powerpoint/2010/main" val="4049380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143000"/>
          </a:xfrm>
        </p:spPr>
        <p:txBody>
          <a:bodyPr/>
          <a:lstStyle/>
          <a:p>
            <a:r>
              <a:rPr lang="en-US" dirty="0"/>
              <a:t>Frequency</a:t>
            </a:r>
            <a:endParaRPr lang="en-IN" dirty="0"/>
          </a:p>
        </p:txBody>
      </p:sp>
    </p:spTree>
    <p:extLst>
      <p:ext uri="{BB962C8B-B14F-4D97-AF65-F5344CB8AC3E}">
        <p14:creationId xmlns:p14="http://schemas.microsoft.com/office/powerpoint/2010/main" val="4134136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7772400" cy="1143000"/>
          </a:xfrm>
        </p:spPr>
        <p:txBody>
          <a:bodyPr/>
          <a:lstStyle/>
          <a:p>
            <a:r>
              <a:rPr lang="en-US" dirty="0"/>
              <a:t>Time </a:t>
            </a:r>
            <a:endParaRPr lang="en-IN" dirty="0"/>
          </a:p>
        </p:txBody>
      </p:sp>
    </p:spTree>
    <p:extLst>
      <p:ext uri="{BB962C8B-B14F-4D97-AF65-F5344CB8AC3E}">
        <p14:creationId xmlns:p14="http://schemas.microsoft.com/office/powerpoint/2010/main" val="2914067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2400" cy="1143000"/>
          </a:xfrm>
        </p:spPr>
        <p:txBody>
          <a:bodyPr/>
          <a:lstStyle/>
          <a:p>
            <a:r>
              <a:rPr lang="en-US" dirty="0"/>
              <a:t>Type of exercise</a:t>
            </a:r>
            <a:endParaRPr lang="en-IN" dirty="0"/>
          </a:p>
        </p:txBody>
      </p:sp>
    </p:spTree>
    <p:extLst>
      <p:ext uri="{BB962C8B-B14F-4D97-AF65-F5344CB8AC3E}">
        <p14:creationId xmlns:p14="http://schemas.microsoft.com/office/powerpoint/2010/main" val="36629561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Cool-down</a:t>
            </a:r>
          </a:p>
        </p:txBody>
      </p:sp>
      <p:sp>
        <p:nvSpPr>
          <p:cNvPr id="3" name="Content Placeholder 2"/>
          <p:cNvSpPr>
            <a:spLocks noGrp="1"/>
          </p:cNvSpPr>
          <p:nvPr>
            <p:ph idx="1"/>
          </p:nvPr>
        </p:nvSpPr>
        <p:spPr>
          <a:xfrm>
            <a:off x="304800" y="1981200"/>
            <a:ext cx="8305800" cy="3505200"/>
          </a:xfrm>
        </p:spPr>
        <p:txBody>
          <a:bodyPr/>
          <a:lstStyle/>
          <a:p>
            <a:r>
              <a:rPr lang="en-US" sz="2600" dirty="0"/>
              <a:t>Level of effort is gradually decreased to maintain systemic flow at a level that does not limit myocardial O2 demand</a:t>
            </a:r>
          </a:p>
          <a:p>
            <a:r>
              <a:rPr lang="en-US" sz="2600" dirty="0"/>
              <a:t>Ventricular filling increases &amp; stroke volume augmented</a:t>
            </a:r>
          </a:p>
          <a:p>
            <a:r>
              <a:rPr lang="en-US" sz="2600" dirty="0"/>
              <a:t>Vigorous ex. if stopped suddenly, it is associated with pooling of venous blood.</a:t>
            </a:r>
          </a:p>
          <a:p>
            <a:r>
              <a:rPr lang="en-US" sz="2600" dirty="0"/>
              <a:t>Enhance removal of metabolic by-products &amp; reduces the possibilities of muscle soreness (AOMS &amp; DOMS)</a:t>
            </a:r>
          </a:p>
        </p:txBody>
      </p:sp>
    </p:spTree>
    <p:extLst>
      <p:ext uri="{BB962C8B-B14F-4D97-AF65-F5344CB8AC3E}">
        <p14:creationId xmlns:p14="http://schemas.microsoft.com/office/powerpoint/2010/main" val="274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i="1" dirty="0"/>
              <a:t>Emergency procedures</a:t>
            </a:r>
            <a:endParaRPr lang="en-US" dirty="0"/>
          </a:p>
        </p:txBody>
      </p:sp>
      <p:sp>
        <p:nvSpPr>
          <p:cNvPr id="3" name="Content Placeholder 2"/>
          <p:cNvSpPr>
            <a:spLocks noGrp="1"/>
          </p:cNvSpPr>
          <p:nvPr>
            <p:ph idx="1"/>
          </p:nvPr>
        </p:nvSpPr>
        <p:spPr>
          <a:xfrm>
            <a:off x="533400" y="1676400"/>
            <a:ext cx="8077200" cy="4419600"/>
          </a:xfrm>
        </p:spPr>
        <p:txBody>
          <a:bodyPr/>
          <a:lstStyle/>
          <a:p>
            <a:r>
              <a:rPr lang="en-US" sz="2600" dirty="0"/>
              <a:t>All staff involved with exercise supervision should be trained in BLS and one staff member must be trained in ALS with cardiac arrest management skills</a:t>
            </a:r>
          </a:p>
          <a:p>
            <a:r>
              <a:rPr lang="en-US" sz="2600" dirty="0"/>
              <a:t>The exercise must be conducted within the immediate vicinity of a telephone</a:t>
            </a:r>
          </a:p>
          <a:p>
            <a:r>
              <a:rPr lang="en-US" sz="2600" dirty="0"/>
              <a:t>Telephone numbers for emergency assistance should be clearly posted on all telephones</a:t>
            </a:r>
          </a:p>
          <a:p>
            <a:r>
              <a:rPr lang="en-US" sz="2600" dirty="0"/>
              <a:t>Emergency plans should be established and posted.</a:t>
            </a:r>
          </a:p>
          <a:p>
            <a:r>
              <a:rPr lang="en-US" sz="2600" dirty="0"/>
              <a:t>Regular rehearsal of emergency plans and scenarios should be conducted and documented</a:t>
            </a:r>
          </a:p>
          <a:p>
            <a:endParaRPr lang="en-US" sz="2600" dirty="0"/>
          </a:p>
        </p:txBody>
      </p:sp>
    </p:spTree>
    <p:extLst>
      <p:ext uri="{BB962C8B-B14F-4D97-AF65-F5344CB8AC3E}">
        <p14:creationId xmlns:p14="http://schemas.microsoft.com/office/powerpoint/2010/main" val="4156078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2600"/>
              <a:t>Regular drills should be conducted at least quarterly for all staff</a:t>
            </a:r>
          </a:p>
          <a:p>
            <a:pPr algn="just"/>
            <a:r>
              <a:rPr lang="en-US" sz="2600"/>
              <a:t>The exercise component of the class should not be carried out without all mandatory staff present</a:t>
            </a:r>
          </a:p>
          <a:p>
            <a:pPr algn="just"/>
            <a:r>
              <a:rPr lang="en-US" sz="2600"/>
              <a:t>All equipment should be checked monthly and documented</a:t>
            </a:r>
          </a:p>
          <a:p>
            <a:pPr algn="just"/>
            <a:r>
              <a:rPr lang="en-US" sz="2600"/>
              <a:t>An incident form must be filled out for every medical event or emergency</a:t>
            </a:r>
          </a:p>
          <a:p>
            <a:endParaRPr lang="en-US" sz="2600" dirty="0"/>
          </a:p>
        </p:txBody>
      </p:sp>
    </p:spTree>
    <p:extLst>
      <p:ext uri="{BB962C8B-B14F-4D97-AF65-F5344CB8AC3E}">
        <p14:creationId xmlns:p14="http://schemas.microsoft.com/office/powerpoint/2010/main" val="79101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prstDash val="sysDot"/>
          </a:ln>
        </p:spPr>
        <p:txBody>
          <a:bodyPr/>
          <a:lstStyle/>
          <a:p>
            <a:r>
              <a:rPr lang="en-US" u="sng" dirty="0"/>
              <a:t>Personnel </a:t>
            </a:r>
          </a:p>
        </p:txBody>
      </p:sp>
      <p:sp>
        <p:nvSpPr>
          <p:cNvPr id="3" name="Content Placeholder 2"/>
          <p:cNvSpPr>
            <a:spLocks noGrp="1"/>
          </p:cNvSpPr>
          <p:nvPr>
            <p:ph idx="1"/>
          </p:nvPr>
        </p:nvSpPr>
        <p:spPr>
          <a:xfrm>
            <a:off x="762000" y="1600200"/>
            <a:ext cx="7391400" cy="4525963"/>
          </a:xfrm>
        </p:spPr>
        <p:txBody>
          <a:bodyPr/>
          <a:lstStyle/>
          <a:p>
            <a:r>
              <a:rPr lang="en-US" dirty="0"/>
              <a:t>Physician</a:t>
            </a:r>
          </a:p>
          <a:p>
            <a:r>
              <a:rPr lang="en-US" dirty="0"/>
              <a:t>Cardiac therapist</a:t>
            </a:r>
          </a:p>
          <a:p>
            <a:r>
              <a:rPr lang="en-US" dirty="0"/>
              <a:t>Cardiac rehab nurse</a:t>
            </a:r>
          </a:p>
          <a:p>
            <a:r>
              <a:rPr lang="en-US" dirty="0"/>
              <a:t>Psychologist / psychiatrist </a:t>
            </a:r>
          </a:p>
          <a:p>
            <a:r>
              <a:rPr lang="en-US" dirty="0"/>
              <a:t>Nutritionist</a:t>
            </a:r>
          </a:p>
          <a:p>
            <a:r>
              <a:rPr lang="en-US" dirty="0"/>
              <a:t>Counselor</a:t>
            </a:r>
          </a:p>
          <a:p>
            <a:endParaRPr lang="en-US" dirty="0"/>
          </a:p>
        </p:txBody>
      </p:sp>
    </p:spTree>
    <p:extLst>
      <p:ext uri="{BB962C8B-B14F-4D97-AF65-F5344CB8AC3E}">
        <p14:creationId xmlns:p14="http://schemas.microsoft.com/office/powerpoint/2010/main" val="1142203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 X I T    C R I T E R I A  </a:t>
            </a:r>
            <a:endParaRPr lang="en-US" dirty="0"/>
          </a:p>
        </p:txBody>
      </p:sp>
      <p:sp>
        <p:nvSpPr>
          <p:cNvPr id="3" name="Content Placeholder 2"/>
          <p:cNvSpPr>
            <a:spLocks noGrp="1"/>
          </p:cNvSpPr>
          <p:nvPr>
            <p:ph idx="1"/>
          </p:nvPr>
        </p:nvSpPr>
        <p:spPr>
          <a:xfrm>
            <a:off x="685800" y="2286000"/>
            <a:ext cx="7772400" cy="3886200"/>
          </a:xfrm>
        </p:spPr>
        <p:txBody>
          <a:bodyPr/>
          <a:lstStyle/>
          <a:p>
            <a:r>
              <a:rPr lang="en-US" sz="2400" dirty="0"/>
              <a:t>Improvement in functional capacity</a:t>
            </a:r>
          </a:p>
          <a:p>
            <a:r>
              <a:rPr lang="en-US" sz="2400" dirty="0"/>
              <a:t>Appropriate hemodynamic and ECG response to exercise and recovery</a:t>
            </a:r>
          </a:p>
          <a:p>
            <a:r>
              <a:rPr lang="en-US" sz="2400" dirty="0"/>
              <a:t>Appropriate ECG response at peak exercise with normal or unchanged conduction, stable or absent arrhythmia’s, and stable and acceptable ischemic response</a:t>
            </a:r>
          </a:p>
          <a:p>
            <a:r>
              <a:rPr lang="en-US" sz="2400" dirty="0"/>
              <a:t>Stable or absent cardiac symptoms </a:t>
            </a:r>
          </a:p>
          <a:p>
            <a:r>
              <a:rPr lang="en-US" sz="2400" dirty="0"/>
              <a:t>Controlled baseline HR and BP</a:t>
            </a:r>
          </a:p>
        </p:txBody>
      </p:sp>
    </p:spTree>
    <p:extLst>
      <p:ext uri="{BB962C8B-B14F-4D97-AF65-F5344CB8AC3E}">
        <p14:creationId xmlns:p14="http://schemas.microsoft.com/office/powerpoint/2010/main" val="2651046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a:t>Implementation  of risk-factor management strategies</a:t>
            </a:r>
          </a:p>
          <a:p>
            <a:r>
              <a:rPr lang="en-US" sz="2600" dirty="0"/>
              <a:t>Demonstrated  knowledge of the disease process, signs and symptoms, appropriate intensity monitoring, and medication use and side effects</a:t>
            </a:r>
          </a:p>
          <a:p>
            <a:r>
              <a:rPr lang="en-US" sz="2600" dirty="0"/>
              <a:t>Progress toward the participant’s health goals as outlined during the intake assessment</a:t>
            </a:r>
          </a:p>
          <a:p>
            <a:endParaRPr lang="en-US" sz="2600" dirty="0"/>
          </a:p>
        </p:txBody>
      </p:sp>
    </p:spTree>
    <p:extLst>
      <p:ext uri="{BB962C8B-B14F-4D97-AF65-F5344CB8AC3E}">
        <p14:creationId xmlns:p14="http://schemas.microsoft.com/office/powerpoint/2010/main" val="632240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3124200"/>
          </a:xfrm>
        </p:spPr>
        <p:txBody>
          <a:bodyPr>
            <a:normAutofit fontScale="90000"/>
          </a:bodyPr>
          <a:lstStyle/>
          <a:p>
            <a:r>
              <a:rPr lang="en-US" b="1" dirty="0"/>
              <a:t>Phase-3</a:t>
            </a:r>
            <a:br>
              <a:rPr lang="en-US" b="1" dirty="0"/>
            </a:br>
            <a:r>
              <a:rPr lang="en-US" b="1" dirty="0"/>
              <a:t>I N T E R M E D I A T E    </a:t>
            </a:r>
            <a:br>
              <a:rPr lang="en-US" b="1" dirty="0"/>
            </a:br>
            <a:r>
              <a:rPr lang="en-US" b="1" dirty="0"/>
              <a:t>O U T P A T I E N T    </a:t>
            </a:r>
            <a:br>
              <a:rPr lang="en-US" b="1" dirty="0"/>
            </a:br>
            <a:r>
              <a:rPr lang="en-US" b="1" dirty="0"/>
              <a:t>P R O G R A M S </a:t>
            </a:r>
            <a:br>
              <a:rPr lang="en-US" b="1" dirty="0"/>
            </a:br>
            <a:r>
              <a:rPr lang="en-US" b="1" dirty="0">
                <a:solidFill>
                  <a:srgbClr val="000000"/>
                </a:solidFill>
              </a:rPr>
              <a:t>HOME PROGRAM</a:t>
            </a:r>
            <a:endParaRPr lang="en-US" dirty="0">
              <a:solidFill>
                <a:srgbClr val="000000"/>
              </a:solidFill>
            </a:endParaRPr>
          </a:p>
        </p:txBody>
      </p:sp>
    </p:spTree>
    <p:extLst>
      <p:ext uri="{BB962C8B-B14F-4D97-AF65-F5344CB8AC3E}">
        <p14:creationId xmlns:p14="http://schemas.microsoft.com/office/powerpoint/2010/main" val="1045414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dirty="0"/>
              <a:t>Objectives </a:t>
            </a:r>
            <a:endParaRPr lang="en-IN" dirty="0"/>
          </a:p>
        </p:txBody>
      </p:sp>
      <p:sp>
        <p:nvSpPr>
          <p:cNvPr id="3" name="Content Placeholder 2"/>
          <p:cNvSpPr>
            <a:spLocks noGrp="1"/>
          </p:cNvSpPr>
          <p:nvPr>
            <p:ph idx="1"/>
          </p:nvPr>
        </p:nvSpPr>
        <p:spPr>
          <a:xfrm>
            <a:off x="990600" y="2209800"/>
            <a:ext cx="7315200" cy="3733800"/>
          </a:xfrm>
        </p:spPr>
        <p:txBody>
          <a:bodyPr/>
          <a:lstStyle/>
          <a:p>
            <a:r>
              <a:rPr lang="en-US" sz="2400" dirty="0"/>
              <a:t>To improve &amp; maintain physical fitness.</a:t>
            </a:r>
          </a:p>
          <a:p>
            <a:r>
              <a:rPr lang="en-US" sz="2400" dirty="0"/>
              <a:t>To monitor BP, signs &amp; symptoms and CI for ex.</a:t>
            </a:r>
          </a:p>
          <a:p>
            <a:r>
              <a:rPr lang="en-US" sz="2400" dirty="0"/>
              <a:t>To provide professional supervision for ex.</a:t>
            </a:r>
          </a:p>
          <a:p>
            <a:r>
              <a:rPr lang="en-US" sz="2400" dirty="0"/>
              <a:t>To prevent recurrence &amp; complications of CAD.</a:t>
            </a:r>
          </a:p>
          <a:p>
            <a:r>
              <a:rPr lang="en-US" sz="2400" dirty="0"/>
              <a:t>To introduce new ex activity.</a:t>
            </a:r>
          </a:p>
          <a:p>
            <a:r>
              <a:rPr lang="en-US" sz="2400" dirty="0"/>
              <a:t>To teach skills for self monitoring &amp; self awareness.</a:t>
            </a:r>
          </a:p>
          <a:p>
            <a:r>
              <a:rPr lang="en-US" sz="2400" dirty="0"/>
              <a:t>To provide the foundation for safe and effective home based program.</a:t>
            </a:r>
          </a:p>
          <a:p>
            <a:endParaRPr lang="en-IN" dirty="0"/>
          </a:p>
        </p:txBody>
      </p:sp>
    </p:spTree>
    <p:extLst>
      <p:ext uri="{BB962C8B-B14F-4D97-AF65-F5344CB8AC3E}">
        <p14:creationId xmlns:p14="http://schemas.microsoft.com/office/powerpoint/2010/main" val="26448095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criteria</a:t>
            </a:r>
            <a:endParaRPr lang="en-IN" dirty="0"/>
          </a:p>
        </p:txBody>
      </p:sp>
      <p:sp>
        <p:nvSpPr>
          <p:cNvPr id="3" name="Content Placeholder 2"/>
          <p:cNvSpPr>
            <a:spLocks noGrp="1"/>
          </p:cNvSpPr>
          <p:nvPr>
            <p:ph idx="1"/>
          </p:nvPr>
        </p:nvSpPr>
        <p:spPr>
          <a:xfrm>
            <a:off x="1143000" y="2057400"/>
            <a:ext cx="7315200" cy="3276600"/>
          </a:xfrm>
        </p:spPr>
        <p:txBody>
          <a:bodyPr/>
          <a:lstStyle/>
          <a:p>
            <a:r>
              <a:rPr lang="en-US" sz="2400" dirty="0"/>
              <a:t>Pts with CAD</a:t>
            </a:r>
          </a:p>
          <a:p>
            <a:r>
              <a:rPr lang="en-US" sz="2400" dirty="0"/>
              <a:t>Pts with CAD risk factors</a:t>
            </a:r>
          </a:p>
          <a:p>
            <a:r>
              <a:rPr lang="en-US" sz="2400" dirty="0"/>
              <a:t>Healthy individuals who r interested in enhancing physical fitness</a:t>
            </a:r>
          </a:p>
          <a:p>
            <a:r>
              <a:rPr lang="en-US" sz="2400" dirty="0"/>
              <a:t>Post-MI pts</a:t>
            </a:r>
          </a:p>
          <a:p>
            <a:r>
              <a:rPr lang="en-US" sz="2400" dirty="0"/>
              <a:t>Post-surgical pts</a:t>
            </a:r>
          </a:p>
          <a:p>
            <a:r>
              <a:rPr lang="en-US" sz="2400" dirty="0"/>
              <a:t>Age limit upto 65</a:t>
            </a:r>
          </a:p>
          <a:p>
            <a:endParaRPr lang="en-US" dirty="0"/>
          </a:p>
          <a:p>
            <a:endParaRPr lang="en-IN" dirty="0"/>
          </a:p>
        </p:txBody>
      </p:sp>
    </p:spTree>
    <p:extLst>
      <p:ext uri="{BB962C8B-B14F-4D97-AF65-F5344CB8AC3E}">
        <p14:creationId xmlns:p14="http://schemas.microsoft.com/office/powerpoint/2010/main" val="19805078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Equipments </a:t>
            </a:r>
            <a:endParaRPr lang="en-IN" dirty="0"/>
          </a:p>
        </p:txBody>
      </p:sp>
      <p:sp>
        <p:nvSpPr>
          <p:cNvPr id="3" name="Content Placeholder 2"/>
          <p:cNvSpPr>
            <a:spLocks noGrp="1"/>
          </p:cNvSpPr>
          <p:nvPr>
            <p:ph idx="1"/>
          </p:nvPr>
        </p:nvSpPr>
        <p:spPr>
          <a:xfrm>
            <a:off x="685800" y="1676400"/>
            <a:ext cx="7772400" cy="4191000"/>
          </a:xfrm>
        </p:spPr>
        <p:txBody>
          <a:bodyPr/>
          <a:lstStyle/>
          <a:p>
            <a:r>
              <a:rPr lang="en-US" sz="2400" dirty="0"/>
              <a:t>Aerobic ex devices like ergometry, treadmill, rovers, stairs, steps, etc.</a:t>
            </a:r>
          </a:p>
          <a:p>
            <a:r>
              <a:rPr lang="en-US" sz="2400" dirty="0"/>
              <a:t>Resistance ex devices like free wts.</a:t>
            </a:r>
          </a:p>
          <a:p>
            <a:r>
              <a:rPr lang="en-US" sz="2400" dirty="0"/>
              <a:t>Variable resistance machines</a:t>
            </a:r>
          </a:p>
          <a:p>
            <a:r>
              <a:rPr lang="en-US" sz="2400" dirty="0"/>
              <a:t>Equipments for recreation &amp; sports activities</a:t>
            </a:r>
          </a:p>
          <a:p>
            <a:r>
              <a:rPr lang="en-US" sz="2400" dirty="0"/>
              <a:t>Monitoring ECG equipments</a:t>
            </a:r>
          </a:p>
          <a:p>
            <a:r>
              <a:rPr lang="en-US" sz="2400" dirty="0"/>
              <a:t>Portable ECG monitor &amp; defibrillator</a:t>
            </a:r>
          </a:p>
          <a:p>
            <a:r>
              <a:rPr lang="en-US" sz="2400" dirty="0"/>
              <a:t>1</a:t>
            </a:r>
            <a:r>
              <a:rPr lang="en-US" sz="2400" baseline="30000" dirty="0"/>
              <a:t>st</a:t>
            </a:r>
            <a:r>
              <a:rPr lang="en-US" sz="2400" dirty="0"/>
              <a:t> aid &amp; emergency equipments</a:t>
            </a:r>
          </a:p>
          <a:p>
            <a:r>
              <a:rPr lang="en-US" sz="2400" dirty="0"/>
              <a:t>Audio-visual equipments &amp; educational  materials</a:t>
            </a:r>
          </a:p>
        </p:txBody>
      </p:sp>
    </p:spTree>
    <p:extLst>
      <p:ext uri="{BB962C8B-B14F-4D97-AF65-F5344CB8AC3E}">
        <p14:creationId xmlns:p14="http://schemas.microsoft.com/office/powerpoint/2010/main" val="2676341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prescription</a:t>
            </a:r>
            <a:endParaRPr lang="en-IN" dirty="0"/>
          </a:p>
        </p:txBody>
      </p:sp>
      <p:sp>
        <p:nvSpPr>
          <p:cNvPr id="3" name="Content Placeholder 2"/>
          <p:cNvSpPr>
            <a:spLocks noGrp="1"/>
          </p:cNvSpPr>
          <p:nvPr>
            <p:ph idx="1"/>
          </p:nvPr>
        </p:nvSpPr>
        <p:spPr/>
        <p:txBody>
          <a:bodyPr/>
          <a:lstStyle/>
          <a:p>
            <a:r>
              <a:rPr lang="en-US" sz="2400" dirty="0"/>
              <a:t>It is advised from the result of individual evaluation, personal interview &amp; graded ex testing.</a:t>
            </a:r>
          </a:p>
          <a:p>
            <a:r>
              <a:rPr lang="en-US" sz="2400" dirty="0"/>
              <a:t>Result of graded ex testing helps to determine the intensity of the ex.</a:t>
            </a:r>
          </a:p>
          <a:p>
            <a:r>
              <a:rPr lang="en-US" sz="2400" dirty="0"/>
              <a:t>70% of MHR is recommended for pts who did not participated in phase-2 CR.</a:t>
            </a:r>
          </a:p>
          <a:p>
            <a:r>
              <a:rPr lang="en-US" sz="2400" dirty="0"/>
              <a:t>THR of 80-85% of MHR for pts who </a:t>
            </a:r>
            <a:r>
              <a:rPr lang="en-US" sz="2400" dirty="0" err="1"/>
              <a:t>comleted</a:t>
            </a:r>
            <a:r>
              <a:rPr lang="en-US" sz="2400" dirty="0"/>
              <a:t> the phase-2 &amp; is gradually progressed until 80-90% of MHR when training adaptation is normal.</a:t>
            </a:r>
            <a:endParaRPr lang="en-IN" sz="2400" dirty="0"/>
          </a:p>
        </p:txBody>
      </p:sp>
    </p:spTree>
    <p:extLst>
      <p:ext uri="{BB962C8B-B14F-4D97-AF65-F5344CB8AC3E}">
        <p14:creationId xmlns:p14="http://schemas.microsoft.com/office/powerpoint/2010/main" val="2897811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program </a:t>
            </a:r>
            <a:endParaRPr lang="en-IN" dirty="0"/>
          </a:p>
        </p:txBody>
      </p:sp>
      <p:sp>
        <p:nvSpPr>
          <p:cNvPr id="3" name="Content Placeholder 2"/>
          <p:cNvSpPr>
            <a:spLocks noGrp="1"/>
          </p:cNvSpPr>
          <p:nvPr>
            <p:ph idx="1"/>
          </p:nvPr>
        </p:nvSpPr>
        <p:spPr/>
        <p:txBody>
          <a:bodyPr/>
          <a:lstStyle/>
          <a:p>
            <a:r>
              <a:rPr lang="en-US" dirty="0"/>
              <a:t>Aerobics-	Continuous training </a:t>
            </a:r>
          </a:p>
          <a:p>
            <a:pPr marL="0" indent="0">
              <a:buNone/>
            </a:pPr>
            <a:r>
              <a:rPr lang="en-US" dirty="0"/>
              <a:t>			Interval training</a:t>
            </a:r>
          </a:p>
          <a:p>
            <a:pPr marL="0" indent="0">
              <a:buNone/>
            </a:pPr>
            <a:r>
              <a:rPr lang="en-US" dirty="0"/>
              <a:t>			Circuit training</a:t>
            </a:r>
          </a:p>
          <a:p>
            <a:pPr marL="0" indent="0">
              <a:buNone/>
            </a:pPr>
            <a:r>
              <a:rPr lang="en-US" dirty="0"/>
              <a:t>			Circuit-interval training</a:t>
            </a:r>
          </a:p>
          <a:p>
            <a:r>
              <a:rPr lang="en-US" dirty="0"/>
              <a:t>Aquatic training</a:t>
            </a:r>
          </a:p>
          <a:p>
            <a:r>
              <a:rPr lang="en-US" dirty="0"/>
              <a:t>Resistance training</a:t>
            </a:r>
          </a:p>
          <a:p>
            <a:r>
              <a:rPr lang="en-US" dirty="0"/>
              <a:t>Education </a:t>
            </a:r>
            <a:endParaRPr lang="en-IN" dirty="0"/>
          </a:p>
        </p:txBody>
      </p:sp>
    </p:spTree>
    <p:extLst>
      <p:ext uri="{BB962C8B-B14F-4D97-AF65-F5344CB8AC3E}">
        <p14:creationId xmlns:p14="http://schemas.microsoft.com/office/powerpoint/2010/main" val="3597636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752600"/>
            <a:ext cx="5181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092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14400"/>
            <a:ext cx="3167063"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68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1143000"/>
          </a:xfrm>
        </p:spPr>
        <p:txBody>
          <a:bodyPr>
            <a:normAutofit/>
          </a:bodyPr>
          <a:lstStyle/>
          <a:p>
            <a:r>
              <a:rPr lang="en-US" sz="2800" b="1" u="sng" dirty="0">
                <a:latin typeface="Times New Roman" pitchFamily="18" charset="0"/>
                <a:cs typeface="Times New Roman" pitchFamily="18" charset="0"/>
              </a:rPr>
              <a:t>C A N D I D A T E S    F O R    I M M E D I A T E    O U T P A T I E N T    P R O G R A M S </a:t>
            </a:r>
          </a:p>
        </p:txBody>
      </p:sp>
      <p:sp>
        <p:nvSpPr>
          <p:cNvPr id="3" name="Content Placeholder 2"/>
          <p:cNvSpPr>
            <a:spLocks noGrp="1"/>
          </p:cNvSpPr>
          <p:nvPr>
            <p:ph idx="1"/>
          </p:nvPr>
        </p:nvSpPr>
        <p:spPr>
          <a:xfrm>
            <a:off x="304800" y="2114550"/>
            <a:ext cx="8458200" cy="3524250"/>
          </a:xfrm>
        </p:spPr>
        <p:txBody>
          <a:bodyPr/>
          <a:lstStyle/>
          <a:p>
            <a:pPr marL="0" indent="0">
              <a:buNone/>
            </a:pPr>
            <a:r>
              <a:rPr lang="en-US" i="1" dirty="0"/>
              <a:t>     </a:t>
            </a:r>
            <a:r>
              <a:rPr lang="en-US" u="sng" dirty="0"/>
              <a:t>Patients with coronary artery disease</a:t>
            </a:r>
          </a:p>
          <a:p>
            <a:r>
              <a:rPr lang="en-US" dirty="0"/>
              <a:t> </a:t>
            </a:r>
            <a:r>
              <a:rPr lang="en-US" sz="2400" dirty="0"/>
              <a:t>Post-myocardial infarction</a:t>
            </a:r>
          </a:p>
          <a:p>
            <a:r>
              <a:rPr lang="en-US" sz="2400" dirty="0"/>
              <a:t> Post-coronary arterial bypass graft surgery</a:t>
            </a:r>
          </a:p>
          <a:p>
            <a:r>
              <a:rPr lang="en-US" sz="2400" dirty="0"/>
              <a:t> Post-coronary angioplasty/stents</a:t>
            </a:r>
          </a:p>
          <a:p>
            <a:r>
              <a:rPr lang="en-US" sz="2400" dirty="0"/>
              <a:t> Symptomatic ischemia (angina)</a:t>
            </a:r>
          </a:p>
          <a:p>
            <a:r>
              <a:rPr lang="en-US" sz="2400" dirty="0"/>
              <a:t> Silent ischemia (ST-segment depression on graded exercise test without angina)</a:t>
            </a:r>
          </a:p>
          <a:p>
            <a:endParaRPr lang="en-US" dirty="0"/>
          </a:p>
        </p:txBody>
      </p:sp>
    </p:spTree>
    <p:extLst>
      <p:ext uri="{BB962C8B-B14F-4D97-AF65-F5344CB8AC3E}">
        <p14:creationId xmlns:p14="http://schemas.microsoft.com/office/powerpoint/2010/main" val="553010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7010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054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a:t>
            </a:r>
            <a:endParaRPr lang="en-IN" dirty="0"/>
          </a:p>
        </p:txBody>
      </p:sp>
      <p:sp>
        <p:nvSpPr>
          <p:cNvPr id="3" name="Content Placeholder 2"/>
          <p:cNvSpPr>
            <a:spLocks noGrp="1"/>
          </p:cNvSpPr>
          <p:nvPr>
            <p:ph idx="1"/>
          </p:nvPr>
        </p:nvSpPr>
        <p:spPr/>
        <p:txBody>
          <a:bodyPr/>
          <a:lstStyle/>
          <a:p>
            <a:r>
              <a:rPr lang="en-US" sz="2400" dirty="0"/>
              <a:t>O2 uptake at a given external workload is significantly higher in UL ex than LL ex.</a:t>
            </a:r>
          </a:p>
          <a:p>
            <a:r>
              <a:rPr lang="en-US" sz="2400" dirty="0"/>
              <a:t>Myocardial efficiency is lower with LL ex than with UL ex.</a:t>
            </a:r>
          </a:p>
          <a:p>
            <a:r>
              <a:rPr lang="en-US" sz="2400" dirty="0"/>
              <a:t>Myocardial o2 consumption is higher with UL ex than with LL ex.</a:t>
            </a:r>
          </a:p>
          <a:p>
            <a:pPr marL="0" indent="0">
              <a:buNone/>
            </a:pPr>
            <a:r>
              <a:rPr lang="en-US" sz="2400" dirty="0">
                <a:solidFill>
                  <a:schemeClr val="tx1">
                    <a:lumMod val="50000"/>
                  </a:schemeClr>
                </a:solidFill>
              </a:rPr>
              <a:t>Notes</a:t>
            </a:r>
            <a:r>
              <a:rPr lang="en-US" sz="2400" dirty="0"/>
              <a:t>- pts with CAD completes 35% less work with UL work than with LL ex before symptoms occur.</a:t>
            </a:r>
          </a:p>
          <a:p>
            <a:endParaRPr lang="en-IN" dirty="0"/>
          </a:p>
        </p:txBody>
      </p:sp>
    </p:spTree>
    <p:extLst>
      <p:ext uri="{BB962C8B-B14F-4D97-AF65-F5344CB8AC3E}">
        <p14:creationId xmlns:p14="http://schemas.microsoft.com/office/powerpoint/2010/main" val="23126040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lstStyle/>
          <a:p>
            <a:r>
              <a:rPr lang="en-US" dirty="0"/>
              <a:t>Adaptive changes</a:t>
            </a:r>
            <a:endParaRPr lang="en-IN" dirty="0"/>
          </a:p>
        </p:txBody>
      </p:sp>
      <p:sp>
        <p:nvSpPr>
          <p:cNvPr id="3" name="Content Placeholder 2"/>
          <p:cNvSpPr>
            <a:spLocks noGrp="1"/>
          </p:cNvSpPr>
          <p:nvPr>
            <p:ph idx="1"/>
          </p:nvPr>
        </p:nvSpPr>
        <p:spPr>
          <a:xfrm>
            <a:off x="685800" y="1676400"/>
            <a:ext cx="7772400" cy="4191000"/>
          </a:xfrm>
        </p:spPr>
        <p:txBody>
          <a:bodyPr>
            <a:normAutofit lnSpcReduction="10000"/>
          </a:bodyPr>
          <a:lstStyle/>
          <a:p>
            <a:pPr marL="0" indent="0">
              <a:buNone/>
            </a:pPr>
            <a:r>
              <a:rPr lang="en-IN" sz="2400" dirty="0"/>
              <a:t>Adaptive changes following training of individuals with cardiac disease include:</a:t>
            </a:r>
          </a:p>
          <a:p>
            <a:r>
              <a:rPr lang="en-IN" sz="2400" dirty="0"/>
              <a:t>Increased myocardial aerobic work capacity.</a:t>
            </a:r>
          </a:p>
          <a:p>
            <a:r>
              <a:rPr lang="en-IN" sz="2400" dirty="0"/>
              <a:t>Increased maximum aerobic or functional capacity by predominantly widening the </a:t>
            </a:r>
            <a:r>
              <a:rPr lang="en-IN" sz="2400" dirty="0" err="1"/>
              <a:t>arterio</a:t>
            </a:r>
            <a:r>
              <a:rPr lang="en-IN" sz="2400" dirty="0"/>
              <a:t>-venous oxygen (a  VO2) difference.</a:t>
            </a:r>
          </a:p>
          <a:p>
            <a:r>
              <a:rPr lang="en-IN" sz="2400" dirty="0"/>
              <a:t>Increased stroke volume following high-intensity training 6 to 12 months into the training program.</a:t>
            </a:r>
          </a:p>
          <a:p>
            <a:r>
              <a:rPr lang="en-IN" sz="2400" dirty="0"/>
              <a:t>Decreased myocardial demand for oxygen.</a:t>
            </a:r>
          </a:p>
          <a:p>
            <a:r>
              <a:rPr lang="en-IN" sz="2400" dirty="0"/>
              <a:t>Increased myocardial supply by the decreased heart rate and prolongation of diastole</a:t>
            </a:r>
            <a:r>
              <a:rPr lang="en-IN" sz="1050" dirty="0"/>
              <a:t>.</a:t>
            </a:r>
          </a:p>
        </p:txBody>
      </p:sp>
    </p:spTree>
    <p:extLst>
      <p:ext uri="{BB962C8B-B14F-4D97-AF65-F5344CB8AC3E}">
        <p14:creationId xmlns:p14="http://schemas.microsoft.com/office/powerpoint/2010/main" val="40183727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2667000"/>
          </a:xfrm>
        </p:spPr>
        <p:txBody>
          <a:bodyPr>
            <a:normAutofit fontScale="85000" lnSpcReduction="20000"/>
          </a:bodyPr>
          <a:lstStyle/>
          <a:p>
            <a:r>
              <a:rPr lang="en-IN" sz="2400" dirty="0"/>
              <a:t>Increased tolerance to a given physical workload before angina occurs.</a:t>
            </a:r>
          </a:p>
          <a:p>
            <a:r>
              <a:rPr lang="en-IN" sz="2400" dirty="0"/>
              <a:t>Significantly lower heart rate at each </a:t>
            </a:r>
            <a:r>
              <a:rPr lang="en-IN" sz="2400" dirty="0" err="1"/>
              <a:t>submaximum</a:t>
            </a:r>
            <a:r>
              <a:rPr lang="en-IN" sz="2400" dirty="0"/>
              <a:t> workload and therefore a greater heart rate reserve.</a:t>
            </a:r>
          </a:p>
          <a:p>
            <a:r>
              <a:rPr lang="en-IN" sz="2400" dirty="0"/>
              <a:t>When muscles are used that are not directly involved in the activity, the reduction in heart rate is not as great.</a:t>
            </a:r>
          </a:p>
          <a:p>
            <a:r>
              <a:rPr lang="en-IN" sz="2400" dirty="0"/>
              <a:t>Improved psychological orientation and, over time, an impact on depression scores, scores for hysteria, hypochondriasis, and </a:t>
            </a:r>
            <a:r>
              <a:rPr lang="en-IN" sz="2400" dirty="0" err="1"/>
              <a:t>psychoasthenia</a:t>
            </a:r>
            <a:r>
              <a:rPr lang="en-IN" sz="2400" dirty="0"/>
              <a:t> on the Minnesota Multiphasic Personality Inventory.</a:t>
            </a:r>
          </a:p>
          <a:p>
            <a:endParaRPr lang="en-IN" sz="1800" dirty="0"/>
          </a:p>
        </p:txBody>
      </p:sp>
    </p:spTree>
    <p:extLst>
      <p:ext uri="{BB962C8B-B14F-4D97-AF65-F5344CB8AC3E}">
        <p14:creationId xmlns:p14="http://schemas.microsoft.com/office/powerpoint/2010/main" val="40389766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Notes </a:t>
            </a:r>
            <a:endParaRPr lang="en-IN" dirty="0"/>
          </a:p>
        </p:txBody>
      </p:sp>
      <p:sp>
        <p:nvSpPr>
          <p:cNvPr id="3" name="Content Placeholder 2"/>
          <p:cNvSpPr>
            <a:spLocks noGrp="1"/>
          </p:cNvSpPr>
          <p:nvPr>
            <p:ph idx="1"/>
          </p:nvPr>
        </p:nvSpPr>
        <p:spPr>
          <a:xfrm>
            <a:off x="685800" y="1524000"/>
            <a:ext cx="8077200" cy="4800600"/>
          </a:xfrm>
        </p:spPr>
        <p:txBody>
          <a:bodyPr/>
          <a:lstStyle/>
          <a:p>
            <a:pPr marL="0" indent="0">
              <a:buNone/>
            </a:pPr>
            <a:r>
              <a:rPr lang="en-IN" sz="2400" dirty="0"/>
              <a:t>Cardiovascular complications are prevented and/or reduced, if the program includes </a:t>
            </a:r>
          </a:p>
          <a:p>
            <a:r>
              <a:rPr lang="en-IN" sz="2400" dirty="0"/>
              <a:t>appropriate selection of patients, </a:t>
            </a:r>
          </a:p>
          <a:p>
            <a:r>
              <a:rPr lang="en-IN" sz="2400" dirty="0"/>
              <a:t>continuous evaluation of each patient, </a:t>
            </a:r>
          </a:p>
          <a:p>
            <a:r>
              <a:rPr lang="en-IN" sz="2400" dirty="0"/>
              <a:t>Medical supervision of the exercise throughout the training period,</a:t>
            </a:r>
          </a:p>
          <a:p>
            <a:r>
              <a:rPr lang="en-IN" sz="2400" dirty="0"/>
              <a:t>regular communication with the physician, </a:t>
            </a:r>
          </a:p>
          <a:p>
            <a:r>
              <a:rPr lang="en-IN" sz="2400" dirty="0"/>
              <a:t>specific instructions to patients about adverse symptoms,</a:t>
            </a:r>
          </a:p>
          <a:p>
            <a:r>
              <a:rPr lang="en-IN" sz="2400" dirty="0"/>
              <a:t>class size limitations to 30 or fewer patients, </a:t>
            </a:r>
          </a:p>
          <a:p>
            <a:r>
              <a:rPr lang="en-IN" sz="2400" dirty="0"/>
              <a:t>maintenance of accurate records related to compliance to the program.</a:t>
            </a:r>
          </a:p>
        </p:txBody>
      </p:sp>
    </p:spTree>
    <p:extLst>
      <p:ext uri="{BB962C8B-B14F-4D97-AF65-F5344CB8AC3E}">
        <p14:creationId xmlns:p14="http://schemas.microsoft.com/office/powerpoint/2010/main" val="36345958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44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876800"/>
          </a:xfrm>
        </p:spPr>
        <p:txBody>
          <a:bodyPr/>
          <a:lstStyle/>
          <a:p>
            <a:r>
              <a:rPr lang="en-US" b="1" dirty="0"/>
              <a:t>Phase-4</a:t>
            </a:r>
            <a:br>
              <a:rPr lang="en-US" b="1" dirty="0"/>
            </a:br>
            <a:r>
              <a:rPr lang="en-US" b="1" dirty="0"/>
              <a:t>M A I N T E N A N C E </a:t>
            </a:r>
            <a:br>
              <a:rPr lang="en-US" b="1" dirty="0"/>
            </a:br>
            <a:r>
              <a:rPr lang="en-US" b="1" dirty="0"/>
              <a:t>O U T P A T I E N T</a:t>
            </a:r>
            <a:br>
              <a:rPr lang="en-US" b="1" dirty="0"/>
            </a:br>
            <a:r>
              <a:rPr lang="en-US" b="1" dirty="0"/>
              <a:t>P R O G R A M S</a:t>
            </a:r>
            <a:br>
              <a:rPr lang="en-US" b="1" dirty="0"/>
            </a:br>
            <a:r>
              <a:rPr lang="en-US" b="1" dirty="0">
                <a:solidFill>
                  <a:srgbClr val="000000"/>
                </a:solidFill>
              </a:rPr>
              <a:t>COMMUNITY PROGRAM</a:t>
            </a:r>
            <a:endParaRPr lang="en-US" dirty="0">
              <a:solidFill>
                <a:srgbClr val="000000"/>
              </a:solidFill>
            </a:endParaRPr>
          </a:p>
        </p:txBody>
      </p:sp>
    </p:spTree>
    <p:extLst>
      <p:ext uri="{BB962C8B-B14F-4D97-AF65-F5344CB8AC3E}">
        <p14:creationId xmlns:p14="http://schemas.microsoft.com/office/powerpoint/2010/main" val="10787774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 – Patients with CABG</a:t>
            </a:r>
          </a:p>
          <a:p>
            <a:r>
              <a:rPr lang="en-US" dirty="0"/>
              <a:t>I – Chest PT in the form of Blow </a:t>
            </a:r>
            <a:r>
              <a:rPr lang="en-US" dirty="0" err="1"/>
              <a:t>bottel</a:t>
            </a:r>
            <a:r>
              <a:rPr lang="en-US" dirty="0"/>
              <a:t> </a:t>
            </a:r>
          </a:p>
          <a:p>
            <a:r>
              <a:rPr lang="en-US" dirty="0"/>
              <a:t>exercises</a:t>
            </a:r>
          </a:p>
          <a:p>
            <a:r>
              <a:rPr lang="en-US" dirty="0"/>
              <a:t>C –Chest PT in the form of Breathing Exercises</a:t>
            </a:r>
          </a:p>
          <a:p>
            <a:r>
              <a:rPr lang="en-US" dirty="0"/>
              <a:t>O – Improvement in lung volume</a:t>
            </a:r>
          </a:p>
        </p:txBody>
      </p:sp>
    </p:spTree>
    <p:extLst>
      <p:ext uri="{BB962C8B-B14F-4D97-AF65-F5344CB8AC3E}">
        <p14:creationId xmlns:p14="http://schemas.microsoft.com/office/powerpoint/2010/main" val="28704429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CHEST PHYSIOTHERAPY AFTER CORONARY ARTERY BYPASS GRAFT SURGERY—A COMPARISON OF THREE DIFFERENT DEEP BREATHING TECHNIQUES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5952170"/>
              </p:ext>
            </p:extLst>
          </p:nvPr>
        </p:nvGraphicFramePr>
        <p:xfrm>
          <a:off x="457200" y="1600200"/>
          <a:ext cx="8229600" cy="4525963"/>
        </p:xfrm>
        <a:graphic>
          <a:graphicData uri="http://schemas.openxmlformats.org/drawingml/2006/table">
            <a:tbl>
              <a:tblPr firstRow="1" bandRow="1">
                <a:tableStyleId>{5940675A-B579-460E-94D1-54222C63F5DA}</a:tableStyleId>
              </a:tblPr>
              <a:tblGrid>
                <a:gridCol w="1532965">
                  <a:extLst>
                    <a:ext uri="{9D8B030D-6E8A-4147-A177-3AD203B41FA5}">
                      <a16:colId xmlns:a16="http://schemas.microsoft.com/office/drawing/2014/main" val="20000"/>
                    </a:ext>
                  </a:extLst>
                </a:gridCol>
                <a:gridCol w="2581835">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a:t>Randomized trial</a:t>
                      </a:r>
                    </a:p>
                  </a:txBody>
                  <a:tcPr marL="96819" marR="968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effectiveness of three deep breathing techniques was evaluated in 98 male patients after coronary artery bypass graft surgery in a randomized trial. The techniques examined were deep breathing with a blow bottle-device, an inspiratory resistance-positive expiratory pressure mask (IR-PEP) and performed with no mechanical device</a:t>
                      </a:r>
                    </a:p>
                    <a:p>
                      <a:endParaRPr lang="en-US" dirty="0"/>
                    </a:p>
                  </a:txBody>
                  <a:tcPr marL="96819" marR="968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Chest PT in the form of Breathing Exercises </a:t>
                      </a:r>
                      <a:r>
                        <a:rPr lang="en-US" dirty="0" err="1"/>
                        <a:t>vs</a:t>
                      </a:r>
                      <a:r>
                        <a:rPr lang="en-US" dirty="0"/>
                        <a:t> blow bottle techniques.</a:t>
                      </a:r>
                    </a:p>
                  </a:txBody>
                  <a:tcPr marL="96819" marR="96819"/>
                </a:tc>
                <a:tc>
                  <a:txBody>
                    <a:bodyPr/>
                    <a:lstStyle/>
                    <a:p>
                      <a:r>
                        <a:rPr lang="en-US" dirty="0"/>
                        <a:t>The Blow bottle group had </a:t>
                      </a:r>
                      <a:r>
                        <a:rPr lang="en-US" dirty="0" err="1"/>
                        <a:t>signi</a:t>
                      </a:r>
                      <a:r>
                        <a:rPr lang="en-US" dirty="0"/>
                        <a:t> </a:t>
                      </a:r>
                      <a:r>
                        <a:rPr lang="en-US" dirty="0" err="1"/>
                        <a:t>cantly</a:t>
                      </a:r>
                      <a:r>
                        <a:rPr lang="en-US" dirty="0"/>
                        <a:t> less reduction in total lung capacity (p = 0.01) compared to the Deep breathing group, while the IR-PEP group did not </a:t>
                      </a:r>
                      <a:r>
                        <a:rPr lang="en-US" dirty="0" err="1"/>
                        <a:t>signi</a:t>
                      </a:r>
                      <a:r>
                        <a:rPr lang="en-US" dirty="0"/>
                        <a:t> </a:t>
                      </a:r>
                      <a:r>
                        <a:rPr lang="en-US" dirty="0" err="1"/>
                        <a:t>cantly</a:t>
                      </a:r>
                      <a:r>
                        <a:rPr lang="en-US" dirty="0"/>
                        <a:t> differ from the other two groups. </a:t>
                      </a:r>
                    </a:p>
                  </a:txBody>
                  <a:tcPr marL="96819" marR="96819"/>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2081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3450"/>
            <a:ext cx="8153400" cy="5086350"/>
          </a:xfrm>
        </p:spPr>
        <p:txBody>
          <a:bodyPr>
            <a:normAutofit/>
          </a:bodyPr>
          <a:lstStyle/>
          <a:p>
            <a:pPr marL="0" indent="0">
              <a:buNone/>
            </a:pPr>
            <a:r>
              <a:rPr lang="en-US" sz="3100" u="sng" dirty="0"/>
              <a:t>Patients with other heart conditions</a:t>
            </a:r>
            <a:endParaRPr lang="en-US" dirty="0"/>
          </a:p>
          <a:p>
            <a:r>
              <a:rPr lang="en-US" dirty="0"/>
              <a:t> </a:t>
            </a:r>
            <a:r>
              <a:rPr lang="en-US" sz="2600" dirty="0"/>
              <a:t>Compensated heart failure</a:t>
            </a:r>
          </a:p>
          <a:p>
            <a:r>
              <a:rPr lang="en-US" sz="2600" dirty="0"/>
              <a:t> Controlled dysrhythmias</a:t>
            </a:r>
          </a:p>
          <a:p>
            <a:r>
              <a:rPr lang="en-US" sz="2600" dirty="0"/>
              <a:t> Automatic implanted cardioverter-defibrillator or  pacemaker</a:t>
            </a:r>
          </a:p>
          <a:p>
            <a:r>
              <a:rPr lang="en-US" sz="2600" dirty="0"/>
              <a:t> Post–valve replacement</a:t>
            </a:r>
          </a:p>
          <a:p>
            <a:r>
              <a:rPr lang="en-US" sz="2600" dirty="0"/>
              <a:t> Cardiomyopathy</a:t>
            </a:r>
          </a:p>
          <a:p>
            <a:r>
              <a:rPr lang="en-US" sz="2600" dirty="0"/>
              <a:t> Myocardial aneurysm resection</a:t>
            </a:r>
          </a:p>
          <a:p>
            <a:r>
              <a:rPr lang="en-US" sz="2600" dirty="0"/>
              <a:t> Heart transplant (pre- and post-)</a:t>
            </a:r>
          </a:p>
          <a:p>
            <a:r>
              <a:rPr lang="en-US" sz="2600" dirty="0"/>
              <a:t> Congenital heart defects</a:t>
            </a:r>
          </a:p>
          <a:p>
            <a:endParaRPr lang="en-US" dirty="0"/>
          </a:p>
        </p:txBody>
      </p:sp>
    </p:spTree>
    <p:extLst>
      <p:ext uri="{BB962C8B-B14F-4D97-AF65-F5344CB8AC3E}">
        <p14:creationId xmlns:p14="http://schemas.microsoft.com/office/powerpoint/2010/main" val="1115986810"/>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1001</TotalTime>
  <Words>4174</Words>
  <Application>Microsoft Office PowerPoint</Application>
  <PresentationFormat>On-screen Show (4:3)</PresentationFormat>
  <Paragraphs>506</Paragraphs>
  <Slides>87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Times New Roman</vt:lpstr>
      <vt:lpstr>Wingdings</vt:lpstr>
      <vt:lpstr>Theme2</vt:lpstr>
      <vt:lpstr>Cardiac Rehabilitation </vt:lpstr>
      <vt:lpstr>Objectives</vt:lpstr>
      <vt:lpstr>PowerPoint Presentation</vt:lpstr>
      <vt:lpstr>PowerPoint Presentation</vt:lpstr>
      <vt:lpstr>PowerPoint Presentation</vt:lpstr>
      <vt:lpstr>Objectives or goals</vt:lpstr>
      <vt:lpstr>Personnel </vt:lpstr>
      <vt:lpstr>C A N D I D A T E S    F O R    I M M E D I A T E    O U T P A T I E N T    P R O G R A M S </vt:lpstr>
      <vt:lpstr>PowerPoint Presentation</vt:lpstr>
      <vt:lpstr>PowerPoint Presentation</vt:lpstr>
      <vt:lpstr>Conduct of the program</vt:lpstr>
      <vt:lpstr>PowerPoint Presentation</vt:lpstr>
      <vt:lpstr>PowerPoint Presentation</vt:lpstr>
      <vt:lpstr>Exercise program </vt:lpstr>
      <vt:lpstr>Absolute CI to exercise training</vt:lpstr>
      <vt:lpstr>PowerPoint Presentation</vt:lpstr>
      <vt:lpstr>Relative CI to exercise training</vt:lpstr>
      <vt:lpstr>PowerPoint Presentation</vt:lpstr>
      <vt:lpstr>Benefits of phase-1</vt:lpstr>
      <vt:lpstr>Facilities </vt:lpstr>
      <vt:lpstr>Facility</vt:lpstr>
      <vt:lpstr>Rehab</vt:lpstr>
      <vt:lpstr>PowerPoint Presentation</vt:lpstr>
      <vt:lpstr>Equipments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ACSM guidelines to terminate Phase 1 exercise session</vt:lpstr>
      <vt:lpstr>PowerPoint Presentation</vt:lpstr>
      <vt:lpstr>Conclusion </vt:lpstr>
      <vt:lpstr>R I S K    S T R A T I F I C A T I O N </vt:lpstr>
      <vt:lpstr>Phase-2 I M M E D I A T E     O U T P A T I E N T     P R O G R A M S </vt:lpstr>
      <vt:lpstr>PowerPoint Presentation</vt:lpstr>
      <vt:lpstr>PowerPoint Presentation</vt:lpstr>
      <vt:lpstr>Objectives </vt:lpstr>
      <vt:lpstr>Eligibility </vt:lpstr>
      <vt:lpstr>I N T A K E    A S S E S S M E N T   </vt:lpstr>
      <vt:lpstr>Laboratory test results</vt:lpstr>
      <vt:lpstr>Positive risk factors</vt:lpstr>
      <vt:lpstr>Nutritional assessment</vt:lpstr>
      <vt:lpstr>Medication review</vt:lpstr>
      <vt:lpstr>Psychosocial and educational needs</vt:lpstr>
      <vt:lpstr>Participant’s goals and objectives</vt:lpstr>
      <vt:lpstr>Low-risk patients</vt:lpstr>
      <vt:lpstr>Intermediate-risk patients</vt:lpstr>
      <vt:lpstr>High-risk patients</vt:lpstr>
      <vt:lpstr>E X E R C I S E     P R E S C R I P T I O N </vt:lpstr>
      <vt:lpstr>Instructions before exercise</vt:lpstr>
      <vt:lpstr>PowerPoint Presentation</vt:lpstr>
      <vt:lpstr>Principles for setting the exercise prescription</vt:lpstr>
      <vt:lpstr>PowerPoint Presentation</vt:lpstr>
      <vt:lpstr>Warm-up </vt:lpstr>
      <vt:lpstr>Conditioning phase </vt:lpstr>
      <vt:lpstr>Intensity of ex </vt:lpstr>
      <vt:lpstr>PowerPoint Presentation</vt:lpstr>
      <vt:lpstr>Frequency</vt:lpstr>
      <vt:lpstr>Time </vt:lpstr>
      <vt:lpstr>Type of exercise</vt:lpstr>
      <vt:lpstr>Cool-down</vt:lpstr>
      <vt:lpstr>Emergency procedures</vt:lpstr>
      <vt:lpstr>PowerPoint Presentation</vt:lpstr>
      <vt:lpstr>E X I T    C R I T E R I A  </vt:lpstr>
      <vt:lpstr>PowerPoint Presentation</vt:lpstr>
      <vt:lpstr>Phase-3 I N T E R M E D I A T E     O U T P A T I E N T     P R O G R A M S  HOME PROGRAM</vt:lpstr>
      <vt:lpstr>Objectives </vt:lpstr>
      <vt:lpstr>Eligibility criteria</vt:lpstr>
      <vt:lpstr>Equipments </vt:lpstr>
      <vt:lpstr>Ex prescription</vt:lpstr>
      <vt:lpstr>Exercise program </vt:lpstr>
      <vt:lpstr>PowerPoint Presentation</vt:lpstr>
      <vt:lpstr>PowerPoint Presentation</vt:lpstr>
      <vt:lpstr>PowerPoint Presentation</vt:lpstr>
      <vt:lpstr>Special consideration</vt:lpstr>
      <vt:lpstr>Adaptive changes</vt:lpstr>
      <vt:lpstr>PowerPoint Presentation</vt:lpstr>
      <vt:lpstr>Notes </vt:lpstr>
      <vt:lpstr>Phase-4 M A I N T E N A N C E  O U T P A T I E N T P R O G R A M S COMMUNITY PROGRAM</vt:lpstr>
      <vt:lpstr>PowerPoint Presentation</vt:lpstr>
      <vt:lpstr>CHEST PHYSIOTHERAPY AFTER CORONARY ARTERY BYPASS GRAFT SURGERY—A COMPARISON OF THREE DIFFERENT DEEP BREATHING TECHNIQUES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Kalpesh</dc:creator>
  <cp:lastModifiedBy>Poonam Devmurari</cp:lastModifiedBy>
  <cp:revision>92</cp:revision>
  <dcterms:created xsi:type="dcterms:W3CDTF">2006-08-16T00:00:00Z</dcterms:created>
  <dcterms:modified xsi:type="dcterms:W3CDTF">2020-08-19T06:16:27Z</dcterms:modified>
</cp:coreProperties>
</file>