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60" r:id="rId9"/>
    <p:sldId id="261" r:id="rId10"/>
    <p:sldId id="262" r:id="rId11"/>
    <p:sldId id="282" r:id="rId12"/>
    <p:sldId id="28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3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lycerin" TargetMode="External"/><Relationship Id="rId2" Type="http://schemas.openxmlformats.org/officeDocument/2006/relationships/hyperlink" Target="http://en.wikipedia.org/wiki/Sodium_phenola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_cyanide" TargetMode="External"/><Relationship Id="rId2" Type="http://schemas.openxmlformats.org/officeDocument/2006/relationships/hyperlink" Target="http://en.wikipedia.org/wiki/Hexamethylene_tetramin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WAR GASES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mtClean="0">
                <a:solidFill>
                  <a:srgbClr val="002060"/>
                </a:solidFill>
              </a:rPr>
              <a:t>Dr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  <a:r>
              <a:rPr lang="en-US" dirty="0" smtClean="0">
                <a:solidFill>
                  <a:srgbClr val="002060"/>
                </a:solidFill>
              </a:rPr>
              <a:t>P K PATEL</a:t>
            </a:r>
            <a:endParaRPr lang="en-US" dirty="0" smtClean="0">
              <a:solidFill>
                <a:srgbClr val="002060"/>
              </a:solidFill>
            </a:endParaRPr>
          </a:p>
          <a:p>
            <a:pPr algn="r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Action</a:t>
            </a:r>
            <a:r>
              <a:rPr lang="en-US" dirty="0" smtClean="0"/>
              <a:t>:- mainly on pulmonary alveoli.</a:t>
            </a:r>
          </a:p>
          <a:p>
            <a:r>
              <a:rPr lang="en-US" b="1" u="sng" dirty="0" smtClean="0">
                <a:solidFill>
                  <a:srgbClr val="7030A0"/>
                </a:solidFill>
              </a:rPr>
              <a:t>Phosgene = carbonyl chloride = COCl2</a:t>
            </a:r>
          </a:p>
          <a:p>
            <a:pPr lvl="1"/>
            <a:r>
              <a:rPr lang="en-US" dirty="0" smtClean="0"/>
              <a:t>Gas at N temp</a:t>
            </a:r>
          </a:p>
          <a:p>
            <a:pPr lvl="1"/>
            <a:r>
              <a:rPr lang="en-US" dirty="0" smtClean="0"/>
              <a:t>Smell- musty hay</a:t>
            </a:r>
          </a:p>
          <a:p>
            <a:pPr lvl="1"/>
            <a:r>
              <a:rPr lang="en-US" dirty="0" smtClean="0"/>
              <a:t>Decomposed by water in to HCL and HCo3</a:t>
            </a:r>
          </a:p>
          <a:p>
            <a:pPr lvl="1"/>
            <a:r>
              <a:rPr lang="en-US" dirty="0" smtClean="0"/>
              <a:t>Poor solubility so action may appear few hr after</a:t>
            </a:r>
            <a:endParaRPr lang="en-US" b="1" u="sng" dirty="0" smtClean="0">
              <a:solidFill>
                <a:srgbClr val="7030A0"/>
              </a:solidFill>
            </a:endParaRPr>
          </a:p>
          <a:p>
            <a:r>
              <a:rPr lang="en-US" b="1" u="sng" dirty="0" smtClean="0">
                <a:solidFill>
                  <a:srgbClr val="7030A0"/>
                </a:solidFill>
              </a:rPr>
              <a:t>Diphosgene:</a:t>
            </a:r>
          </a:p>
          <a:p>
            <a:pPr lvl="1"/>
            <a:r>
              <a:rPr lang="en-US" dirty="0" smtClean="0"/>
              <a:t>Oily liquid</a:t>
            </a:r>
          </a:p>
          <a:p>
            <a:pPr lvl="1"/>
            <a:r>
              <a:rPr lang="en-US" dirty="0" smtClean="0"/>
              <a:t>Smell and toxicity as phosgene</a:t>
            </a:r>
          </a:p>
          <a:p>
            <a:pPr lvl="1"/>
            <a:r>
              <a:rPr lang="en-US" dirty="0" smtClean="0"/>
              <a:t>Phosgene and Diphosgene called “Green Cross”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u="sng" dirty="0" err="1" smtClean="0">
                <a:solidFill>
                  <a:srgbClr val="7030A0"/>
                </a:solidFill>
              </a:rPr>
              <a:t>Chloropicrine</a:t>
            </a:r>
            <a:r>
              <a:rPr lang="en-US" b="1" u="sng" dirty="0" smtClean="0">
                <a:solidFill>
                  <a:srgbClr val="7030A0"/>
                </a:solidFill>
              </a:rPr>
              <a:t>:</a:t>
            </a:r>
          </a:p>
          <a:p>
            <a:pPr lvl="1"/>
            <a:r>
              <a:rPr lang="en-US" dirty="0" smtClean="0"/>
              <a:t>Yellow oily liquid</a:t>
            </a:r>
          </a:p>
          <a:p>
            <a:pPr lvl="1"/>
            <a:r>
              <a:rPr lang="en-US" dirty="0" smtClean="0"/>
              <a:t>Smell as chlorine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Sign &amp; </a:t>
            </a:r>
            <a:r>
              <a:rPr lang="en-US" dirty="0" err="1" smtClean="0">
                <a:solidFill>
                  <a:srgbClr val="7030A0"/>
                </a:solidFill>
              </a:rPr>
              <a:t>Symp</a:t>
            </a:r>
            <a:r>
              <a:rPr lang="en-US" dirty="0" smtClean="0"/>
              <a:t>:- watering eyes, coughing </a:t>
            </a:r>
            <a:r>
              <a:rPr lang="en-US" dirty="0" err="1" smtClean="0"/>
              <a:t>dyspnoea</a:t>
            </a:r>
            <a:r>
              <a:rPr lang="en-US" dirty="0" smtClean="0"/>
              <a:t>, tightness of chest, </a:t>
            </a:r>
            <a:r>
              <a:rPr lang="en-US" dirty="0" err="1" smtClean="0"/>
              <a:t>stertorous</a:t>
            </a:r>
            <a:r>
              <a:rPr lang="en-US" dirty="0" smtClean="0"/>
              <a:t> breathing, cyanosis, vomiting, headache, </a:t>
            </a:r>
            <a:r>
              <a:rPr lang="en-US" dirty="0" err="1" smtClean="0"/>
              <a:t>collaps</a:t>
            </a:r>
            <a:r>
              <a:rPr lang="en-US" dirty="0" smtClean="0"/>
              <a:t>, 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Death</a:t>
            </a:r>
            <a:r>
              <a:rPr lang="en-US" dirty="0" smtClean="0"/>
              <a:t> in 24 to 48 hours d/t pulmonary </a:t>
            </a:r>
            <a:r>
              <a:rPr lang="en-US" dirty="0" err="1" smtClean="0"/>
              <a:t>oedema</a:t>
            </a:r>
            <a:r>
              <a:rPr lang="en-US" dirty="0" smtClean="0">
                <a:sym typeface="Wingdings" pitchFamily="2" charset="2"/>
              </a:rPr>
              <a:t>  blood stained sputum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Treatment</a:t>
            </a:r>
            <a:r>
              <a:rPr lang="en-US" dirty="0" smtClean="0"/>
              <a:t>:-</a:t>
            </a:r>
          </a:p>
          <a:p>
            <a:pPr lvl="1"/>
            <a:r>
              <a:rPr lang="en-US" dirty="0" smtClean="0"/>
              <a:t>Continuous O2  preferably through 95% alcohol to lower surface tension.</a:t>
            </a:r>
          </a:p>
          <a:p>
            <a:pPr lvl="1"/>
            <a:r>
              <a:rPr lang="en-US" dirty="0" smtClean="0"/>
              <a:t>Codeine for irritant cough</a:t>
            </a:r>
          </a:p>
          <a:p>
            <a:pPr lvl="1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r>
              <a:rPr lang="en-US" b="1" dirty="0" smtClean="0">
                <a:solidFill>
                  <a:srgbClr val="7030A0"/>
                </a:solidFill>
              </a:rPr>
              <a:t>P.M. appearance:-</a:t>
            </a:r>
          </a:p>
          <a:p>
            <a:pPr lvl="1"/>
            <a:r>
              <a:rPr lang="en-US" dirty="0" smtClean="0"/>
              <a:t>Lung heavy and edematous, </a:t>
            </a:r>
            <a:r>
              <a:rPr lang="en-US" dirty="0" err="1" smtClean="0"/>
              <a:t>petechial</a:t>
            </a:r>
            <a:r>
              <a:rPr lang="en-US" dirty="0" smtClean="0"/>
              <a:t> heamorrhage.</a:t>
            </a:r>
          </a:p>
          <a:p>
            <a:pPr lvl="1"/>
            <a:r>
              <a:rPr lang="en-US" dirty="0" smtClean="0"/>
              <a:t>Serous effusion in </a:t>
            </a:r>
            <a:r>
              <a:rPr lang="en-US" dirty="0" err="1" smtClean="0"/>
              <a:t>plueral</a:t>
            </a:r>
            <a:r>
              <a:rPr lang="en-US" dirty="0" smtClean="0"/>
              <a:t> cavity.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3. Lachrymators / Tear gases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C.A.P. =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Chloracetophenon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colourless</a:t>
            </a:r>
            <a:r>
              <a:rPr lang="en-US" dirty="0" smtClean="0"/>
              <a:t> crystalline solid, slightly soluble in water)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B.B.C.=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Bromobenzylcyanide</a:t>
            </a:r>
            <a:r>
              <a:rPr lang="en-US" dirty="0" smtClean="0"/>
              <a:t>(dark brown oily liquid &amp; penetrating bittersweet smell)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K.S.K.=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Ethyliodoacetate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/>
              <a:t>(brown oily liquid &amp;smell pear drop)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 gun</a:t>
            </a:r>
            <a:endParaRPr lang="en-US" b="1" dirty="0"/>
          </a:p>
        </p:txBody>
      </p:sp>
      <p:pic>
        <p:nvPicPr>
          <p:cNvPr id="3074" name="Picture 2" descr="C:\Users\digital\Desktop\Pen Gu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447800"/>
            <a:ext cx="6312361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S/S</a:t>
            </a:r>
            <a:r>
              <a:rPr lang="en-US" dirty="0" smtClean="0"/>
              <a:t>:- irritation of eyes, </a:t>
            </a:r>
            <a:r>
              <a:rPr lang="en-US" dirty="0" err="1" smtClean="0"/>
              <a:t>copius</a:t>
            </a:r>
            <a:r>
              <a:rPr lang="en-US" dirty="0" smtClean="0"/>
              <a:t> flow of tears, spasm of eyelids, temporary blindness.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irritation of air passage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long exposure: N/ V/ blister of skin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Treatment :</a:t>
            </a:r>
            <a:r>
              <a:rPr lang="en-US" dirty="0" smtClean="0"/>
              <a:t>-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removed to fresh air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eye wash(NS/ Boric acid)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Skin wash (NaHCo3)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IV </a:t>
            </a:r>
            <a:r>
              <a:rPr lang="en-US" dirty="0" err="1" smtClean="0"/>
              <a:t>aminophylline</a:t>
            </a:r>
            <a:r>
              <a:rPr lang="en-US" dirty="0" smtClean="0"/>
              <a:t> / inhalational </a:t>
            </a:r>
            <a:r>
              <a:rPr lang="en-US" dirty="0" err="1" smtClean="0"/>
              <a:t>salbutamol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 err="1" smtClean="0">
                <a:solidFill>
                  <a:srgbClr val="002060"/>
                </a:solidFill>
              </a:rPr>
              <a:t>Sternutators</a:t>
            </a:r>
            <a:r>
              <a:rPr lang="en-US" b="1" dirty="0" smtClean="0">
                <a:solidFill>
                  <a:srgbClr val="002060"/>
                </a:solidFill>
              </a:rPr>
              <a:t> / Nasal Irritant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D.A.= </a:t>
            </a:r>
            <a:r>
              <a:rPr lang="en-US" dirty="0" err="1" smtClean="0"/>
              <a:t>Diphenyl</a:t>
            </a:r>
            <a:r>
              <a:rPr lang="en-US" dirty="0" smtClean="0"/>
              <a:t> </a:t>
            </a:r>
            <a:r>
              <a:rPr lang="en-US" dirty="0" err="1" smtClean="0"/>
              <a:t>chlorarcine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D.M.= Diphenylamine </a:t>
            </a:r>
            <a:r>
              <a:rPr lang="en-US" dirty="0" err="1" smtClean="0"/>
              <a:t>chlorarcine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C.D.= </a:t>
            </a:r>
            <a:r>
              <a:rPr lang="en-US" dirty="0" err="1" smtClean="0"/>
              <a:t>Diphenyl</a:t>
            </a:r>
            <a:r>
              <a:rPr lang="en-US" dirty="0" smtClean="0"/>
              <a:t> </a:t>
            </a:r>
            <a:r>
              <a:rPr lang="en-US" dirty="0" err="1" smtClean="0"/>
              <a:t>cyanarcine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Solid organic compound of arsenic fired in artillery shell.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dirty="0" err="1" smtClean="0">
                <a:solidFill>
                  <a:srgbClr val="7030A0"/>
                </a:solidFill>
              </a:rPr>
              <a:t>Diethylamine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Chlorarcine</a:t>
            </a:r>
            <a:r>
              <a:rPr lang="en-US" dirty="0" smtClean="0"/>
              <a:t>(sickening </a:t>
            </a:r>
            <a:r>
              <a:rPr lang="en-US" dirty="0" err="1" smtClean="0"/>
              <a:t>gase</a:t>
            </a:r>
            <a:r>
              <a:rPr lang="en-US" dirty="0" smtClean="0"/>
              <a:t>) is 6 times as heavy as air.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specific action on</a:t>
            </a:r>
            <a:r>
              <a:rPr lang="en-US" dirty="0" smtClean="0"/>
              <a:t>:- vomiting center of brain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* intense pain and irritation of nose, sneezing </a:t>
            </a:r>
          </a:p>
          <a:p>
            <a:pPr>
              <a:buNone/>
            </a:pPr>
            <a:r>
              <a:rPr lang="en-US" dirty="0" smtClean="0"/>
              <a:t>	headache, salivation, N/V, tightness in chest </a:t>
            </a:r>
          </a:p>
          <a:p>
            <a:pPr>
              <a:buNone/>
            </a:pPr>
            <a:r>
              <a:rPr lang="en-US" dirty="0" smtClean="0"/>
              <a:t>	and prostration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257800" cy="6858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Gases used by Law Enforcement Agency and Military</a:t>
            </a:r>
          </a:p>
          <a:p>
            <a:pPr lvl="1"/>
            <a:r>
              <a:rPr lang="en-US" dirty="0" smtClean="0"/>
              <a:t>Ortho </a:t>
            </a:r>
            <a:r>
              <a:rPr lang="en-US" dirty="0" err="1" smtClean="0"/>
              <a:t>chloro</a:t>
            </a:r>
            <a:r>
              <a:rPr lang="en-US" dirty="0" smtClean="0"/>
              <a:t> </a:t>
            </a:r>
            <a:r>
              <a:rPr lang="en-US" dirty="0" err="1" smtClean="0"/>
              <a:t>benzylidene</a:t>
            </a:r>
            <a:r>
              <a:rPr lang="en-US" dirty="0" smtClean="0"/>
              <a:t> </a:t>
            </a:r>
            <a:r>
              <a:rPr lang="en-US" dirty="0" err="1" smtClean="0"/>
              <a:t>mononitrate</a:t>
            </a:r>
            <a:r>
              <a:rPr lang="en-US" dirty="0" smtClean="0"/>
              <a:t>(white crystalline solid– 10 time irritant than CAP but less toxic)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Personal Defense Spray</a:t>
            </a:r>
            <a:r>
              <a:rPr lang="en-US" dirty="0" smtClean="0"/>
              <a:t>:-</a:t>
            </a:r>
          </a:p>
          <a:p>
            <a:pPr lvl="1"/>
            <a:r>
              <a:rPr lang="en-US" dirty="0" smtClean="0"/>
              <a:t>Ortho </a:t>
            </a:r>
            <a:r>
              <a:rPr lang="en-US" dirty="0" err="1" smtClean="0"/>
              <a:t>chloro</a:t>
            </a:r>
            <a:r>
              <a:rPr lang="en-US" dirty="0" smtClean="0"/>
              <a:t> </a:t>
            </a:r>
            <a:r>
              <a:rPr lang="en-US" dirty="0" err="1" smtClean="0"/>
              <a:t>benzylidene</a:t>
            </a:r>
            <a:r>
              <a:rPr lang="en-US" dirty="0" smtClean="0"/>
              <a:t> </a:t>
            </a:r>
            <a:r>
              <a:rPr lang="en-US" dirty="0" err="1" smtClean="0"/>
              <a:t>mononitrate</a:t>
            </a:r>
            <a:endParaRPr lang="en-US" dirty="0" smtClean="0"/>
          </a:p>
          <a:p>
            <a:pPr lvl="1"/>
            <a:r>
              <a:rPr lang="en-US" dirty="0" smtClean="0"/>
              <a:t>2-chloroaccetophenone</a:t>
            </a:r>
          </a:p>
          <a:p>
            <a:pPr lvl="1"/>
            <a:r>
              <a:rPr lang="en-US" dirty="0" err="1" smtClean="0"/>
              <a:t>Olioresin</a:t>
            </a:r>
            <a:r>
              <a:rPr lang="en-US" dirty="0" smtClean="0"/>
              <a:t> capsicum</a:t>
            </a:r>
          </a:p>
        </p:txBody>
      </p:sp>
      <p:pic>
        <p:nvPicPr>
          <p:cNvPr id="4098" name="Picture 2" descr="C:\Users\digital\Desktop\mace pepper spr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066800"/>
            <a:ext cx="33528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6400800" cy="5668963"/>
          </a:xfrm>
        </p:spPr>
        <p:txBody>
          <a:bodyPr/>
          <a:lstStyle/>
          <a:p>
            <a:r>
              <a:rPr lang="en-US" dirty="0" err="1" smtClean="0"/>
              <a:t>Capsacain</a:t>
            </a:r>
            <a:r>
              <a:rPr lang="en-US" dirty="0" smtClean="0"/>
              <a:t> is </a:t>
            </a:r>
            <a:r>
              <a:rPr lang="en-US" dirty="0" err="1" smtClean="0"/>
              <a:t>neurotoxic</a:t>
            </a:r>
            <a:r>
              <a:rPr lang="en-US" dirty="0" smtClean="0"/>
              <a:t> component of </a:t>
            </a:r>
            <a:r>
              <a:rPr lang="en-US" dirty="0" err="1" smtClean="0"/>
              <a:t>cyanne</a:t>
            </a:r>
            <a:r>
              <a:rPr lang="en-US" dirty="0" smtClean="0"/>
              <a:t> pepper</a:t>
            </a:r>
          </a:p>
          <a:p>
            <a:r>
              <a:rPr lang="en-US" dirty="0" smtClean="0"/>
              <a:t>Dispersed in aerosol of liquid or powder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Effects begin </a:t>
            </a:r>
            <a:r>
              <a:rPr lang="en-US" dirty="0" smtClean="0"/>
              <a:t>in seconds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Ends</a:t>
            </a:r>
            <a:r>
              <a:rPr lang="en-US" dirty="0" smtClean="0"/>
              <a:t> in 10-15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Cause</a:t>
            </a:r>
            <a:r>
              <a:rPr lang="en-US" dirty="0" smtClean="0"/>
              <a:t>:- hypothermia</a:t>
            </a:r>
          </a:p>
          <a:p>
            <a:pPr lvl="1"/>
            <a:r>
              <a:rPr lang="en-US" smtClean="0"/>
              <a:t>Neurogenic inflammation</a:t>
            </a:r>
            <a:endParaRPr lang="en-US" dirty="0" smtClean="0"/>
          </a:p>
          <a:p>
            <a:pPr lvl="1"/>
            <a:r>
              <a:rPr lang="en-US" dirty="0" smtClean="0"/>
              <a:t>Desensitization</a:t>
            </a:r>
          </a:p>
          <a:p>
            <a:pPr lvl="1"/>
            <a:endParaRPr lang="en-US" dirty="0" smtClean="0"/>
          </a:p>
        </p:txBody>
      </p:sp>
      <p:pic>
        <p:nvPicPr>
          <p:cNvPr id="4" name="Picture 3" descr="C:\Users\digital\Desktop\VD-G086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2286000"/>
            <a:ext cx="29718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sz="3600" b="1" u="sng" dirty="0" smtClean="0">
                <a:solidFill>
                  <a:srgbClr val="002060"/>
                </a:solidFill>
              </a:rPr>
              <a:t>Chemical Warfare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	Offensive use of nonliving toxic products produced by living (toxins such as </a:t>
            </a:r>
            <a:r>
              <a:rPr lang="en-US" dirty="0" err="1" smtClean="0"/>
              <a:t>botulinum</a:t>
            </a:r>
            <a:r>
              <a:rPr lang="en-US" dirty="0" smtClean="0"/>
              <a:t>, </a:t>
            </a:r>
            <a:r>
              <a:rPr lang="en-US" dirty="0" err="1" smtClean="0"/>
              <a:t>saxitoxin</a:t>
            </a:r>
            <a:r>
              <a:rPr lang="en-US" dirty="0" smtClean="0"/>
              <a:t>, </a:t>
            </a:r>
            <a:r>
              <a:rPr lang="en-US" dirty="0" err="1" smtClean="0"/>
              <a:t>ricin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3600" b="1" u="sng" dirty="0" smtClean="0">
                <a:solidFill>
                  <a:srgbClr val="002060"/>
                </a:solidFill>
              </a:rPr>
              <a:t>Biological Warfare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	Offensive use of Living organism (anthrax, virus, bacteria)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5. </a:t>
            </a:r>
            <a:r>
              <a:rPr lang="en-US" b="1" dirty="0" err="1" smtClean="0">
                <a:solidFill>
                  <a:srgbClr val="002060"/>
                </a:solidFill>
              </a:rPr>
              <a:t>Paralysants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HCN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Carbon monoxide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Sulphurated</a:t>
            </a:r>
            <a:r>
              <a:rPr lang="en-US" dirty="0" smtClean="0"/>
              <a:t> hydrogen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6. Nerve Gases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Term </a:t>
            </a:r>
            <a:r>
              <a:rPr lang="en-US" dirty="0" smtClean="0">
                <a:solidFill>
                  <a:srgbClr val="7030A0"/>
                </a:solidFill>
              </a:rPr>
              <a:t>nerve gases </a:t>
            </a:r>
            <a:r>
              <a:rPr lang="en-US" dirty="0" smtClean="0"/>
              <a:t>incorrect</a:t>
            </a:r>
          </a:p>
          <a:p>
            <a:r>
              <a:rPr lang="en-US" dirty="0" smtClean="0"/>
              <a:t>Nerve agents are ester of phosphoric acid(</a:t>
            </a:r>
            <a:r>
              <a:rPr lang="en-US" dirty="0" smtClean="0">
                <a:solidFill>
                  <a:srgbClr val="7030A0"/>
                </a:solidFill>
              </a:rPr>
              <a:t>Liquid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Tabun</a:t>
            </a:r>
            <a:endParaRPr lang="en-US" dirty="0" smtClean="0"/>
          </a:p>
          <a:p>
            <a:pPr lvl="1"/>
            <a:r>
              <a:rPr lang="en-US" dirty="0" err="1" smtClean="0"/>
              <a:t>Sarin</a:t>
            </a:r>
            <a:endParaRPr lang="en-US" dirty="0" smtClean="0"/>
          </a:p>
          <a:p>
            <a:pPr lvl="1"/>
            <a:r>
              <a:rPr lang="en-US" dirty="0" err="1" smtClean="0"/>
              <a:t>soman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Colourless</a:t>
            </a:r>
            <a:r>
              <a:rPr lang="en-US" dirty="0" smtClean="0"/>
              <a:t>, </a:t>
            </a:r>
            <a:r>
              <a:rPr lang="en-US" dirty="0" err="1" smtClean="0"/>
              <a:t>odourless</a:t>
            </a:r>
            <a:r>
              <a:rPr lang="en-US" dirty="0" smtClean="0"/>
              <a:t>, volatile liquid.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vapour</a:t>
            </a:r>
            <a:r>
              <a:rPr lang="en-US" dirty="0" smtClean="0"/>
              <a:t> heavier than air</a:t>
            </a:r>
          </a:p>
          <a:p>
            <a:pPr lvl="1"/>
            <a:r>
              <a:rPr lang="en-US" dirty="0" smtClean="0"/>
              <a:t>So easily sink in to valley, trenches, basement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Absorbed from </a:t>
            </a:r>
          </a:p>
          <a:p>
            <a:pPr lvl="1"/>
            <a:r>
              <a:rPr lang="en-US" dirty="0" smtClean="0"/>
              <a:t>Lungs</a:t>
            </a:r>
          </a:p>
          <a:p>
            <a:pPr lvl="1"/>
            <a:r>
              <a:rPr lang="en-US" dirty="0" smtClean="0"/>
              <a:t>Skin</a:t>
            </a:r>
          </a:p>
          <a:p>
            <a:pPr lvl="1"/>
            <a:r>
              <a:rPr lang="en-US" dirty="0" smtClean="0"/>
              <a:t>GIT</a:t>
            </a:r>
          </a:p>
          <a:p>
            <a:pPr lvl="1"/>
            <a:r>
              <a:rPr lang="en-US" dirty="0" smtClean="0"/>
              <a:t>conjunctivae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Inhibit</a:t>
            </a:r>
            <a:r>
              <a:rPr lang="en-US" dirty="0" smtClean="0"/>
              <a:t> acetylcholine esterase</a:t>
            </a:r>
          </a:p>
          <a:p>
            <a:r>
              <a:rPr lang="en-US" dirty="0" smtClean="0"/>
              <a:t>On </a:t>
            </a:r>
            <a:r>
              <a:rPr lang="en-US" dirty="0" smtClean="0">
                <a:solidFill>
                  <a:srgbClr val="7030A0"/>
                </a:solidFill>
              </a:rPr>
              <a:t>exposure to large </a:t>
            </a:r>
            <a:r>
              <a:rPr lang="en-US" dirty="0" smtClean="0"/>
              <a:t>amount;</a:t>
            </a:r>
          </a:p>
          <a:p>
            <a:pPr lvl="1"/>
            <a:r>
              <a:rPr lang="en-US" dirty="0" smtClean="0"/>
              <a:t>Loss consciousness within seconds</a:t>
            </a:r>
          </a:p>
          <a:p>
            <a:pPr lvl="1"/>
            <a:r>
              <a:rPr lang="en-US" dirty="0" smtClean="0"/>
              <a:t>Convulsion after several minutes</a:t>
            </a:r>
          </a:p>
          <a:p>
            <a:pPr lvl="1"/>
            <a:r>
              <a:rPr lang="en-US" dirty="0" smtClean="0"/>
              <a:t>Muscle flaccid and breathing stop.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Treatment</a:t>
            </a:r>
            <a:r>
              <a:rPr lang="en-US" dirty="0" smtClean="0"/>
              <a:t> :- same as OP poison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The P (or </a:t>
            </a:r>
            <a:r>
              <a:rPr lang="en-US" b="1" dirty="0" err="1" smtClean="0">
                <a:solidFill>
                  <a:srgbClr val="002060"/>
                </a:solidFill>
              </a:rPr>
              <a:t>Phenate</a:t>
            </a:r>
            <a:r>
              <a:rPr lang="en-US" b="1" dirty="0" smtClean="0">
                <a:solidFill>
                  <a:srgbClr val="002060"/>
                </a:solidFill>
              </a:rPr>
              <a:t>) Helmet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officially called the </a:t>
            </a:r>
            <a:r>
              <a:rPr lang="en-US" b="1" dirty="0" smtClean="0">
                <a:solidFill>
                  <a:srgbClr val="002060"/>
                </a:solidFill>
              </a:rPr>
              <a:t>Tube Helmet</a:t>
            </a:r>
            <a:r>
              <a:rPr lang="en-US" dirty="0" smtClean="0"/>
              <a:t>,</a:t>
            </a:r>
          </a:p>
          <a:p>
            <a:endParaRPr lang="en-US" dirty="0" smtClean="0"/>
          </a:p>
          <a:p>
            <a:r>
              <a:rPr lang="en-US" dirty="0" smtClean="0"/>
              <a:t>It had flannel layers of cloth-dipped in </a:t>
            </a:r>
            <a:r>
              <a:rPr lang="en-US" dirty="0" smtClean="0">
                <a:hlinkClick r:id="rId2" tooltip="Sodium phenolate"/>
              </a:rPr>
              <a:t>sodium </a:t>
            </a:r>
            <a:r>
              <a:rPr lang="en-US" dirty="0" err="1" smtClean="0">
                <a:hlinkClick r:id="rId2" tooltip="Sodium phenolate"/>
              </a:rPr>
              <a:t>phenolate</a:t>
            </a:r>
            <a:r>
              <a:rPr lang="en-US" dirty="0" smtClean="0"/>
              <a:t> and </a:t>
            </a:r>
            <a:r>
              <a:rPr lang="en-US" dirty="0" smtClean="0">
                <a:hlinkClick r:id="rId3" tooltip="Glycerin"/>
              </a:rPr>
              <a:t>glycerin</a:t>
            </a:r>
            <a:r>
              <a:rPr lang="en-US" dirty="0" smtClean="0"/>
              <a:t> and protected against </a:t>
            </a:r>
            <a:r>
              <a:rPr lang="en-US" dirty="0" smtClean="0">
                <a:solidFill>
                  <a:srgbClr val="7030A0"/>
                </a:solidFill>
              </a:rPr>
              <a:t>chlorine and phosgene</a:t>
            </a:r>
            <a:r>
              <a:rPr lang="en-US" dirty="0" smtClean="0"/>
              <a:t>, but not against tear gas..</a:t>
            </a:r>
          </a:p>
          <a:p>
            <a:endParaRPr lang="en-US" dirty="0"/>
          </a:p>
        </p:txBody>
      </p:sp>
      <p:pic>
        <p:nvPicPr>
          <p:cNvPr id="1026" name="Picture 2" descr="C:\Users\digital\Desktop\4802551040_df8f1e5986_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1752600"/>
            <a:ext cx="28194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PH Helmet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 Helmet (</a:t>
            </a:r>
            <a:r>
              <a:rPr lang="en-US" dirty="0" err="1" smtClean="0"/>
              <a:t>Phenate</a:t>
            </a:r>
            <a:r>
              <a:rPr lang="en-US" dirty="0" smtClean="0"/>
              <a:t> Hexamine) </a:t>
            </a:r>
          </a:p>
          <a:p>
            <a:endParaRPr lang="en-US" dirty="0" smtClean="0"/>
          </a:p>
          <a:p>
            <a:r>
              <a:rPr lang="en-US" dirty="0" smtClean="0"/>
              <a:t>added </a:t>
            </a:r>
            <a:r>
              <a:rPr lang="en-US" dirty="0" err="1" smtClean="0">
                <a:hlinkClick r:id="rId2" tooltip="Hexamethylene tetramine"/>
              </a:rPr>
              <a:t>hexamethylene</a:t>
            </a:r>
            <a:r>
              <a:rPr lang="en-US" dirty="0" smtClean="0">
                <a:hlinkClick r:id="rId2" tooltip="Hexamethylene tetramine"/>
              </a:rPr>
              <a:t> </a:t>
            </a:r>
            <a:r>
              <a:rPr lang="en-US" dirty="0" err="1" smtClean="0">
                <a:hlinkClick r:id="rId2" tooltip="Hexamethylene tetramine"/>
              </a:rPr>
              <a:t>tetramine</a:t>
            </a:r>
            <a:r>
              <a:rPr lang="en-US" dirty="0" smtClean="0"/>
              <a:t>, which greatly improved protection against phosgene</a:t>
            </a:r>
            <a:r>
              <a:rPr lang="en-US" baseline="30000" dirty="0" smtClean="0"/>
              <a:t> </a:t>
            </a:r>
            <a:r>
              <a:rPr lang="en-US" dirty="0" smtClean="0"/>
              <a:t>and added protection against </a:t>
            </a:r>
            <a:r>
              <a:rPr lang="en-US" dirty="0" smtClean="0">
                <a:hlinkClick r:id="rId3" tooltip="Hydrogen cyanide"/>
              </a:rPr>
              <a:t>hydrocyanic acid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PHG Helmet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PHG Helmet appeared </a:t>
            </a:r>
          </a:p>
          <a:p>
            <a:endParaRPr lang="en-US" dirty="0" smtClean="0"/>
          </a:p>
          <a:p>
            <a:r>
              <a:rPr lang="en-US" dirty="0" smtClean="0"/>
              <a:t>similar to the PH Helmet but had a </a:t>
            </a:r>
            <a:r>
              <a:rPr lang="en-US" dirty="0" err="1" smtClean="0"/>
              <a:t>facepiece</a:t>
            </a:r>
            <a:r>
              <a:rPr lang="en-US" dirty="0" smtClean="0"/>
              <a:t> made of </a:t>
            </a:r>
            <a:r>
              <a:rPr lang="en-US" b="1" u="sng" dirty="0" smtClean="0">
                <a:solidFill>
                  <a:srgbClr val="002060"/>
                </a:solidFill>
              </a:rPr>
              <a:t>rubber sponge </a:t>
            </a:r>
            <a:r>
              <a:rPr lang="en-US" dirty="0" smtClean="0"/>
              <a:t>to add protection against tear gas.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Generic name during world war-I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Green cross is mixture of:-</a:t>
            </a:r>
          </a:p>
          <a:p>
            <a:pPr lvl="1"/>
            <a:r>
              <a:rPr lang="en-US" dirty="0"/>
              <a:t>Phosgene and diphosgene</a:t>
            </a:r>
          </a:p>
          <a:p>
            <a:pPr lvl="1"/>
            <a:r>
              <a:rPr lang="en-US" dirty="0"/>
              <a:t>Phosgene and </a:t>
            </a:r>
            <a:r>
              <a:rPr lang="en-US" dirty="0" err="1" smtClean="0"/>
              <a:t>chloropicrine</a:t>
            </a:r>
            <a:endParaRPr lang="en-US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Blue cross is mixture of:-</a:t>
            </a:r>
          </a:p>
          <a:p>
            <a:pPr lvl="1"/>
            <a:r>
              <a:rPr lang="en-US" dirty="0" err="1" smtClean="0"/>
              <a:t>Diethylchloroarsine</a:t>
            </a:r>
            <a:endParaRPr lang="en-US" dirty="0" smtClean="0"/>
          </a:p>
          <a:p>
            <a:pPr lvl="1"/>
            <a:r>
              <a:rPr lang="en-US" dirty="0" err="1" smtClean="0"/>
              <a:t>Diphenylcyanarcine</a:t>
            </a:r>
            <a:endParaRPr lang="en-US" dirty="0" smtClean="0"/>
          </a:p>
          <a:p>
            <a:pPr lvl="1"/>
            <a:r>
              <a:rPr lang="en-US" dirty="0" smtClean="0"/>
              <a:t>Ethyl </a:t>
            </a:r>
            <a:r>
              <a:rPr lang="en-US" dirty="0" err="1" smtClean="0"/>
              <a:t>dichlorarcine</a:t>
            </a:r>
            <a:endParaRPr lang="en-US" dirty="0" smtClean="0"/>
          </a:p>
          <a:p>
            <a:pPr lvl="1"/>
            <a:r>
              <a:rPr lang="en-US" dirty="0" smtClean="0"/>
              <a:t>Methyl </a:t>
            </a:r>
            <a:r>
              <a:rPr lang="en-US" dirty="0" err="1" smtClean="0"/>
              <a:t>dichlorarsine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Yellow cross is mixture of</a:t>
            </a:r>
            <a:r>
              <a:rPr lang="en-US" b="1" dirty="0" smtClean="0">
                <a:solidFill>
                  <a:srgbClr val="0070C0"/>
                </a:solidFill>
              </a:rPr>
              <a:t>:-</a:t>
            </a:r>
          </a:p>
          <a:p>
            <a:pPr lvl="1"/>
            <a:r>
              <a:rPr lang="en-US" dirty="0" smtClean="0"/>
              <a:t>Mustard</a:t>
            </a:r>
          </a:p>
          <a:p>
            <a:pPr lvl="1"/>
            <a:r>
              <a:rPr lang="en-US" dirty="0" err="1" smtClean="0"/>
              <a:t>tetrachloromethane</a:t>
            </a:r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White cross is mixture of:-</a:t>
            </a:r>
          </a:p>
          <a:p>
            <a:pPr lvl="1"/>
            <a:r>
              <a:rPr lang="en-US" dirty="0" smtClean="0"/>
              <a:t>BBC</a:t>
            </a:r>
          </a:p>
          <a:p>
            <a:pPr lvl="1"/>
            <a:r>
              <a:rPr lang="en-US" dirty="0" smtClean="0"/>
              <a:t>CAP</a:t>
            </a:r>
          </a:p>
          <a:p>
            <a:pPr lvl="1"/>
            <a:r>
              <a:rPr lang="en-US" dirty="0" err="1" smtClean="0"/>
              <a:t>ethyliodoacetate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747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made mask in war gas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Activated charcoal is used as local filter</a:t>
            </a:r>
          </a:p>
          <a:p>
            <a:pPr lvl="1"/>
            <a:r>
              <a:rPr lang="en-US" dirty="0" smtClean="0"/>
              <a:t>Burn Bread or coconut shell  then ash is mix with ZnCl2 keep one day then make powder=activated charcoal which absorbs most organic matters</a:t>
            </a:r>
          </a:p>
          <a:p>
            <a:r>
              <a:rPr lang="en-US" dirty="0" smtClean="0"/>
              <a:t>Glycerol soaked cloth</a:t>
            </a:r>
          </a:p>
          <a:p>
            <a:pPr lvl="1"/>
            <a:r>
              <a:rPr lang="en-US" dirty="0" err="1" smtClean="0"/>
              <a:t>Glycerine</a:t>
            </a:r>
            <a:r>
              <a:rPr lang="en-US" dirty="0" smtClean="0"/>
              <a:t> as cosmetic</a:t>
            </a:r>
          </a:p>
          <a:p>
            <a:pPr lvl="1"/>
            <a:r>
              <a:rPr lang="en-US" dirty="0" err="1" smtClean="0"/>
              <a:t>Glycerine</a:t>
            </a:r>
            <a:r>
              <a:rPr lang="en-US" dirty="0" smtClean="0"/>
              <a:t> soap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5080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002060"/>
                </a:solidFill>
              </a:rPr>
              <a:t>war gases includes </a:t>
            </a:r>
            <a:r>
              <a:rPr lang="en-US" sz="3200" dirty="0" smtClean="0"/>
              <a:t>any chemical (liquid,gases,solid) which is used to produce destruction or damage mostly in time of war.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Vesicant / Blistering gases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7030A0"/>
                </a:solidFill>
              </a:rPr>
              <a:t>Asphyxiants</a:t>
            </a:r>
            <a:r>
              <a:rPr lang="en-US" dirty="0" smtClean="0">
                <a:solidFill>
                  <a:srgbClr val="7030A0"/>
                </a:solidFill>
              </a:rPr>
              <a:t> / Lung Irritant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Lachrymators / Tear gases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Nasal Irritants / </a:t>
            </a:r>
            <a:r>
              <a:rPr lang="en-US" dirty="0" err="1" smtClean="0">
                <a:solidFill>
                  <a:srgbClr val="7030A0"/>
                </a:solidFill>
              </a:rPr>
              <a:t>Sternutators</a:t>
            </a:r>
            <a:endParaRPr lang="en-US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Paralysants</a:t>
            </a:r>
            <a:endParaRPr lang="en-US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Nerve Gases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1. Vesicants / Blistering gases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Sulphur</a:t>
            </a:r>
            <a:r>
              <a:rPr lang="en-US" dirty="0" smtClean="0"/>
              <a:t>, phosgene, </a:t>
            </a:r>
            <a:r>
              <a:rPr lang="en-US" dirty="0" err="1" smtClean="0"/>
              <a:t>oxime</a:t>
            </a:r>
            <a:r>
              <a:rPr lang="en-US" dirty="0" smtClean="0"/>
              <a:t>, mustard, arsenic(lewisite).</a:t>
            </a:r>
          </a:p>
          <a:p>
            <a:r>
              <a:rPr lang="en-US" dirty="0" smtClean="0"/>
              <a:t>Volatile liquid</a:t>
            </a:r>
          </a:p>
          <a:p>
            <a:r>
              <a:rPr lang="en-US" dirty="0" smtClean="0"/>
              <a:t>Used in artillery shells to saturate the area of attack.</a:t>
            </a:r>
          </a:p>
          <a:p>
            <a:r>
              <a:rPr lang="en-US" b="1" u="sng" dirty="0" smtClean="0">
                <a:solidFill>
                  <a:srgbClr val="002060"/>
                </a:solidFill>
              </a:rPr>
              <a:t>Mustard </a:t>
            </a:r>
            <a:r>
              <a:rPr lang="en-US" b="1" u="sng" dirty="0" err="1" smtClean="0">
                <a:solidFill>
                  <a:srgbClr val="002060"/>
                </a:solidFill>
              </a:rPr>
              <a:t>gase</a:t>
            </a:r>
            <a:r>
              <a:rPr lang="en-US" b="1" u="sng" dirty="0" smtClean="0">
                <a:solidFill>
                  <a:srgbClr val="002060"/>
                </a:solidFill>
              </a:rPr>
              <a:t>= yellow cross </a:t>
            </a:r>
            <a:r>
              <a:rPr lang="en-US" dirty="0" smtClean="0"/>
              <a:t>:- </a:t>
            </a:r>
          </a:p>
          <a:p>
            <a:pPr>
              <a:buNone/>
            </a:pPr>
            <a:r>
              <a:rPr lang="en-US" dirty="0" smtClean="0"/>
              <a:t>	heavy, dark colored, oily, garlic </a:t>
            </a:r>
            <a:r>
              <a:rPr lang="en-US" dirty="0" err="1" smtClean="0"/>
              <a:t>odour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vapourise</a:t>
            </a:r>
            <a:r>
              <a:rPr lang="en-US" dirty="0" smtClean="0"/>
              <a:t> at normal temp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S/S :-</a:t>
            </a:r>
            <a:r>
              <a:rPr lang="en-US" dirty="0" smtClean="0"/>
              <a:t>irritate eyes, nose, throat, </a:t>
            </a:r>
            <a:r>
              <a:rPr lang="en-US" dirty="0" err="1" smtClean="0"/>
              <a:t>respi</a:t>
            </a:r>
            <a:r>
              <a:rPr lang="en-US" dirty="0" smtClean="0"/>
              <a:t> passage, N/V/</a:t>
            </a:r>
            <a:r>
              <a:rPr lang="en-US" dirty="0" err="1" smtClean="0"/>
              <a:t>abd</a:t>
            </a:r>
            <a:r>
              <a:rPr lang="en-US" dirty="0" smtClean="0"/>
              <a:t>-pain.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passes through cloth</a:t>
            </a:r>
            <a:r>
              <a:rPr lang="en-US" dirty="0" smtClean="0"/>
              <a:t>:- itching redness </a:t>
            </a:r>
            <a:r>
              <a:rPr lang="en-US" dirty="0" err="1" smtClean="0"/>
              <a:t>vesication,ulceration</a:t>
            </a:r>
            <a:r>
              <a:rPr lang="en-US" dirty="0" smtClean="0"/>
              <a:t> (moist area)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7030A0"/>
                </a:solidFill>
              </a:rPr>
              <a:t>severe dose </a:t>
            </a:r>
            <a:r>
              <a:rPr lang="en-US" dirty="0" smtClean="0"/>
              <a:t>:- edema of eyelid, suppuration and destruction of conjunctivae, cornea and eyeball.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err="1" smtClean="0"/>
              <a:t>Treatmnt</a:t>
            </a:r>
            <a:r>
              <a:rPr lang="en-US" dirty="0" smtClean="0"/>
              <a:t>:-</a:t>
            </a:r>
          </a:p>
          <a:p>
            <a:pPr lvl="1"/>
            <a:r>
              <a:rPr lang="en-US" dirty="0" smtClean="0"/>
              <a:t>Skin:- mustard gas removed by cotton mixed with alcohol, spirit, kerosene, petrol-</a:t>
            </a:r>
            <a:r>
              <a:rPr lang="en-US" dirty="0" smtClean="0">
                <a:sym typeface="Wingdings" pitchFamily="2" charset="2"/>
              </a:rPr>
              <a:t> bleach cream</a:t>
            </a:r>
            <a:endParaRPr lang="en-US" dirty="0" smtClean="0"/>
          </a:p>
          <a:p>
            <a:pPr lvl="1"/>
            <a:r>
              <a:rPr lang="en-US" dirty="0" smtClean="0"/>
              <a:t>Eye :-water, 2% NaHCo3, Normal saline</a:t>
            </a:r>
          </a:p>
          <a:p>
            <a:pPr lvl="1"/>
            <a:r>
              <a:rPr lang="en-US" dirty="0" smtClean="0"/>
              <a:t>Nose:- 5% NaHCo3 </a:t>
            </a:r>
          </a:p>
          <a:p>
            <a:r>
              <a:rPr lang="en-US" dirty="0" smtClean="0"/>
              <a:t>Prevention By:-</a:t>
            </a:r>
          </a:p>
          <a:p>
            <a:pPr lvl="1"/>
            <a:r>
              <a:rPr lang="en-US" dirty="0" smtClean="0"/>
              <a:t>Respirator mask (which contain celluloid filter)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Lewisite= Lipid soluble Arsenic</a:t>
            </a:r>
          </a:p>
          <a:p>
            <a:r>
              <a:rPr lang="en-US" dirty="0" smtClean="0"/>
              <a:t>Heavy dark liquid</a:t>
            </a:r>
          </a:p>
          <a:p>
            <a:r>
              <a:rPr lang="en-US" dirty="0" err="1" smtClean="0"/>
              <a:t>Odour</a:t>
            </a:r>
            <a:r>
              <a:rPr lang="en-US" dirty="0" smtClean="0"/>
              <a:t>= </a:t>
            </a:r>
            <a:r>
              <a:rPr lang="en-US" dirty="0" err="1" smtClean="0"/>
              <a:t>geraneous</a:t>
            </a:r>
            <a:endParaRPr lang="en-US" dirty="0" smtClean="0"/>
          </a:p>
          <a:p>
            <a:r>
              <a:rPr lang="en-US" dirty="0" smtClean="0"/>
              <a:t>Dissolve in oil, benzene, organic solvent</a:t>
            </a:r>
          </a:p>
          <a:p>
            <a:r>
              <a:rPr lang="en-US" dirty="0" smtClean="0"/>
              <a:t>Vesicant + </a:t>
            </a:r>
            <a:r>
              <a:rPr lang="en-US" dirty="0" err="1" smtClean="0"/>
              <a:t>Asphyxiants</a:t>
            </a:r>
            <a:endParaRPr lang="en-US" dirty="0" smtClean="0"/>
          </a:p>
          <a:p>
            <a:r>
              <a:rPr lang="en-US" dirty="0" smtClean="0"/>
              <a:t>Treatment:-</a:t>
            </a:r>
          </a:p>
          <a:p>
            <a:pPr lvl="1"/>
            <a:r>
              <a:rPr lang="en-US" dirty="0" smtClean="0"/>
              <a:t>B.A.L. give intramuscular 2 ml of 5% in </a:t>
            </a:r>
            <a:r>
              <a:rPr lang="en-US" dirty="0" err="1" smtClean="0"/>
              <a:t>arachis</a:t>
            </a:r>
            <a:r>
              <a:rPr lang="en-US" dirty="0" smtClean="0"/>
              <a:t> oil and benzyl benzoate.</a:t>
            </a:r>
          </a:p>
          <a:p>
            <a:pPr lvl="1"/>
            <a:r>
              <a:rPr lang="en-US" dirty="0" smtClean="0"/>
              <a:t>B.A.L. is </a:t>
            </a:r>
            <a:r>
              <a:rPr lang="en-US" dirty="0" err="1" smtClean="0"/>
              <a:t>antidot</a:t>
            </a:r>
            <a:r>
              <a:rPr lang="en-US" dirty="0" smtClean="0"/>
              <a:t> which prevent local and systemic effect.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55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3209"/>
                <a:gridCol w="4066391"/>
              </a:tblGrid>
              <a:tr h="13335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Blister of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Lewisite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Blister of Mustard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3335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Clearly defined</a:t>
                      </a:r>
                    </a:p>
                    <a:p>
                      <a:endParaRPr lang="en-US" sz="2400" b="1" dirty="0" smtClean="0"/>
                    </a:p>
                    <a:p>
                      <a:r>
                        <a:rPr lang="en-US" sz="2400" b="1" dirty="0" smtClean="0"/>
                        <a:t>Cover whole </a:t>
                      </a:r>
                      <a:r>
                        <a:rPr lang="en-US" sz="2400" b="1" dirty="0" err="1" smtClean="0"/>
                        <a:t>erythematous</a:t>
                      </a:r>
                      <a:r>
                        <a:rPr lang="en-US" sz="2400" b="1" dirty="0" smtClean="0"/>
                        <a:t> area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Surrounded by red </a:t>
                      </a:r>
                      <a:r>
                        <a:rPr lang="en-US" sz="2400" b="1" dirty="0" err="1" smtClean="0"/>
                        <a:t>erythema</a:t>
                      </a:r>
                      <a:endParaRPr lang="en-US" sz="2400" b="1" dirty="0"/>
                    </a:p>
                  </a:txBody>
                  <a:tcPr/>
                </a:tc>
              </a:tr>
              <a:tr h="13335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Filled</a:t>
                      </a:r>
                      <a:r>
                        <a:rPr lang="en-US" sz="2400" b="1" baseline="0" dirty="0" smtClean="0"/>
                        <a:t> by cloudy fluid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Clear</a:t>
                      </a:r>
                      <a:r>
                        <a:rPr lang="en-US" sz="2400" b="1" baseline="0" dirty="0" smtClean="0"/>
                        <a:t> serum</a:t>
                      </a:r>
                      <a:endParaRPr lang="en-US" sz="2400" b="1" dirty="0"/>
                    </a:p>
                  </a:txBody>
                  <a:tcPr/>
                </a:tc>
              </a:tr>
              <a:tr h="133350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Leucocyte</a:t>
                      </a:r>
                      <a:r>
                        <a:rPr lang="en-US" sz="2400" b="1" dirty="0" smtClean="0"/>
                        <a:t> and arsenic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Only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leucocyte</a:t>
                      </a:r>
                      <a:r>
                        <a:rPr lang="en-US" sz="2400" b="1" baseline="0" dirty="0" smtClean="0"/>
                        <a:t>, no mustard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German Artillery shell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digital\Desktop\1673795362_b6803632c5_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77724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</a:t>
            </a:r>
            <a:r>
              <a:rPr lang="en-US" b="1" dirty="0" err="1" smtClean="0">
                <a:solidFill>
                  <a:srgbClr val="002060"/>
                </a:solidFill>
              </a:rPr>
              <a:t>Asphyxiants</a:t>
            </a:r>
            <a:r>
              <a:rPr lang="en-US" b="1" dirty="0" smtClean="0">
                <a:solidFill>
                  <a:srgbClr val="002060"/>
                </a:solidFill>
              </a:rPr>
              <a:t> /Lung Irritant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Chlorine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phosgene</a:t>
            </a:r>
            <a:r>
              <a:rPr lang="en-US" dirty="0" smtClean="0"/>
              <a:t> gases (released from tank or gas shell)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rgbClr val="7030A0"/>
                </a:solidFill>
              </a:rPr>
              <a:t>Chloropicrine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diphosgene</a:t>
            </a:r>
            <a:r>
              <a:rPr lang="en-US" dirty="0" smtClean="0"/>
              <a:t> (</a:t>
            </a:r>
            <a:r>
              <a:rPr lang="en-US" dirty="0" err="1" smtClean="0"/>
              <a:t>liquis</a:t>
            </a:r>
            <a:r>
              <a:rPr lang="en-US" dirty="0" smtClean="0"/>
              <a:t> used in gas shell)</a:t>
            </a:r>
          </a:p>
          <a:p>
            <a:endParaRPr lang="en-US" dirty="0" smtClean="0"/>
          </a:p>
          <a:p>
            <a:r>
              <a:rPr lang="en-US" dirty="0" smtClean="0"/>
              <a:t>Phosgene 10 time toxic than chlorine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Chloropicrine</a:t>
            </a:r>
            <a:r>
              <a:rPr lang="en-US" dirty="0" smtClean="0"/>
              <a:t> 4 time toxic than </a:t>
            </a:r>
            <a:r>
              <a:rPr lang="en-US" dirty="0" err="1" smtClean="0"/>
              <a:t>cholrine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854</Words>
  <Application>Microsoft Office PowerPoint</Application>
  <PresentationFormat>On-screen Show (4:3)</PresentationFormat>
  <Paragraphs>182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WAR GASES</vt:lpstr>
      <vt:lpstr>Slide 2</vt:lpstr>
      <vt:lpstr>The war gases includes any chemical (liquid,gases,solid) which is used to produce destruction or damage mostly in time of war. </vt:lpstr>
      <vt:lpstr>1. Vesicants / Blistering gases</vt:lpstr>
      <vt:lpstr>Slide 5</vt:lpstr>
      <vt:lpstr>Slide 6</vt:lpstr>
      <vt:lpstr>Slide 7</vt:lpstr>
      <vt:lpstr>German Artillery shell</vt:lpstr>
      <vt:lpstr>2. Asphyxiants /Lung Irritant</vt:lpstr>
      <vt:lpstr>Slide 10</vt:lpstr>
      <vt:lpstr>Slide 11</vt:lpstr>
      <vt:lpstr>Slide 12</vt:lpstr>
      <vt:lpstr>3. Lachrymators / Tear gases</vt:lpstr>
      <vt:lpstr>Pen gun</vt:lpstr>
      <vt:lpstr>Slide 15</vt:lpstr>
      <vt:lpstr>4. Sternutators / Nasal Irritant</vt:lpstr>
      <vt:lpstr>Slide 17</vt:lpstr>
      <vt:lpstr>Slide 18</vt:lpstr>
      <vt:lpstr>Slide 19</vt:lpstr>
      <vt:lpstr>5. Paralysants</vt:lpstr>
      <vt:lpstr>6. Nerve Gases</vt:lpstr>
      <vt:lpstr>Slide 22</vt:lpstr>
      <vt:lpstr>The P (or Phenate) Helmet</vt:lpstr>
      <vt:lpstr>PH Helmet</vt:lpstr>
      <vt:lpstr>PHG Helmet</vt:lpstr>
      <vt:lpstr>Generic name during world war-I</vt:lpstr>
      <vt:lpstr>Slide 27</vt:lpstr>
      <vt:lpstr>Local made mask in war gas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 GASES</dc:title>
  <dc:creator>GAJERA C N</dc:creator>
  <cp:lastModifiedBy>Acer</cp:lastModifiedBy>
  <cp:revision>34</cp:revision>
  <dcterms:created xsi:type="dcterms:W3CDTF">2006-08-16T00:00:00Z</dcterms:created>
  <dcterms:modified xsi:type="dcterms:W3CDTF">2020-08-13T06:10:15Z</dcterms:modified>
</cp:coreProperties>
</file>