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392" r:id="rId2"/>
    <p:sldId id="384" r:id="rId3"/>
    <p:sldId id="393" r:id="rId4"/>
    <p:sldId id="280" r:id="rId5"/>
    <p:sldId id="398" r:id="rId6"/>
    <p:sldId id="394" r:id="rId7"/>
    <p:sldId id="464" r:id="rId8"/>
    <p:sldId id="387" r:id="rId9"/>
    <p:sldId id="395" r:id="rId10"/>
    <p:sldId id="396" r:id="rId11"/>
    <p:sldId id="281" r:id="rId12"/>
    <p:sldId id="383" r:id="rId13"/>
    <p:sldId id="397" r:id="rId14"/>
    <p:sldId id="399" r:id="rId15"/>
    <p:sldId id="400" r:id="rId16"/>
    <p:sldId id="451" r:id="rId17"/>
    <p:sldId id="452" r:id="rId18"/>
    <p:sldId id="401" r:id="rId19"/>
    <p:sldId id="402" r:id="rId20"/>
    <p:sldId id="403" r:id="rId21"/>
    <p:sldId id="404" r:id="rId22"/>
    <p:sldId id="454" r:id="rId23"/>
    <p:sldId id="455" r:id="rId24"/>
    <p:sldId id="405" r:id="rId25"/>
    <p:sldId id="406" r:id="rId26"/>
    <p:sldId id="46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00FF"/>
    <a:srgbClr val="CC00CC"/>
    <a:srgbClr val="9900CC"/>
    <a:srgbClr val="FF66FF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993" autoAdjust="0"/>
  </p:normalViewPr>
  <p:slideViewPr>
    <p:cSldViewPr>
      <p:cViewPr>
        <p:scale>
          <a:sx n="70" d="100"/>
          <a:sy n="70" d="100"/>
        </p:scale>
        <p:origin x="-13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EC6A17-7443-4C3C-9454-E678A5961995}" type="datetimeFigureOut">
              <a:rPr lang="en-IN" smtClean="0"/>
              <a:pPr/>
              <a:t>28-08-2020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C1413A-B274-4519-A43A-121258ECBF10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413A-B274-4519-A43A-121258ECBF10}" type="slidenum">
              <a:rPr lang="en-IN" smtClean="0"/>
              <a:pPr/>
              <a:t>8</a:t>
            </a:fld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413A-B274-4519-A43A-121258ECBF10}" type="slidenum">
              <a:rPr lang="en-IN" smtClean="0"/>
              <a:pPr/>
              <a:t>19</a:t>
            </a:fld>
            <a:endParaRPr lang="en-I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err="1" smtClean="0"/>
              <a:t>Achondroplasia</a:t>
            </a:r>
            <a:r>
              <a:rPr lang="en-IN" dirty="0" smtClean="0"/>
              <a:t> is a common nonlethal </a:t>
            </a:r>
            <a:r>
              <a:rPr lang="en-IN" dirty="0" err="1" smtClean="0"/>
              <a:t>chondrodysplasia</a:t>
            </a:r>
            <a:r>
              <a:rPr lang="en-IN" dirty="0" smtClean="0"/>
              <a:t> transmitted as an </a:t>
            </a:r>
            <a:r>
              <a:rPr lang="en-IN" dirty="0" err="1" smtClean="0"/>
              <a:t>autosomal</a:t>
            </a:r>
            <a:r>
              <a:rPr lang="en-IN" dirty="0" smtClean="0"/>
              <a:t> dominant trait with complete penetrance, resulting in decreased </a:t>
            </a:r>
            <a:r>
              <a:rPr lang="en-IN" dirty="0" err="1" smtClean="0"/>
              <a:t>endochondral</a:t>
            </a:r>
            <a:r>
              <a:rPr lang="en-IN" dirty="0" smtClean="0"/>
              <a:t> ossification, decreased cellular hypertrophy, and decreased cartilage matrix production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413A-B274-4519-A43A-121258ECBF10}" type="slidenum">
              <a:rPr lang="en-IN" smtClean="0"/>
              <a:pPr/>
              <a:t>20</a:t>
            </a:fld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413A-B274-4519-A43A-121258ECBF10}" type="slidenum">
              <a:rPr lang="en-IN" smtClean="0"/>
              <a:pPr/>
              <a:t>22</a:t>
            </a:fld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1413A-B274-4519-A43A-121258ECBF10}" type="slidenum">
              <a:rPr lang="en-IN" smtClean="0"/>
              <a:pPr/>
              <a:t>23</a:t>
            </a:fld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2.wav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6.wav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7.wav"/><Relationship Id="rId6" Type="http://schemas.openxmlformats.org/officeDocument/2006/relationships/image" Target="../media/image5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8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9.wav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0.wav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2.wav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3.wav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4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5.wav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6.xml"/><Relationship Id="rId1" Type="http://schemas.openxmlformats.org/officeDocument/2006/relationships/audio" Target="../media/audio7.wav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8.wav"/><Relationship Id="rId6" Type="http://schemas.openxmlformats.org/officeDocument/2006/relationships/image" Target="../media/image5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67200" y="3276600"/>
            <a:ext cx="4572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C00CC"/>
                </a:solidFill>
                <a:latin typeface="Californian FB" pitchFamily="18" charset="0"/>
              </a:rPr>
              <a:t>Diseases of Bone</a:t>
            </a:r>
          </a:p>
          <a:p>
            <a:pPr algn="ctr"/>
            <a:r>
              <a:rPr lang="en-US" sz="4400" b="1" dirty="0" smtClean="0">
                <a:solidFill>
                  <a:srgbClr val="CC00CC"/>
                </a:solidFill>
                <a:latin typeface="Californian FB" pitchFamily="18" charset="0"/>
              </a:rPr>
              <a:t> &amp; Joints III </a:t>
            </a:r>
            <a:endParaRPr lang="en-US" sz="4000" b="1" dirty="0" smtClean="0">
              <a:solidFill>
                <a:srgbClr val="CC00CC"/>
              </a:solidFill>
              <a:latin typeface="Californian FB" pitchFamily="18" charset="0"/>
            </a:endParaRPr>
          </a:p>
          <a:p>
            <a:pPr algn="ctr"/>
            <a:endParaRPr lang="en-US" sz="4000" b="1" dirty="0" smtClean="0">
              <a:solidFill>
                <a:srgbClr val="9900CC"/>
              </a:solidFill>
              <a:latin typeface="Californian FB" pitchFamily="18" charset="0"/>
            </a:endParaRPr>
          </a:p>
        </p:txBody>
      </p:sp>
      <p:pic>
        <p:nvPicPr>
          <p:cNvPr id="5" name="~PP929.WAV">
            <a:hlinkClick r:id="" action="ppaction://media"/>
          </p:cNvPr>
          <p:cNvPicPr>
            <a:picLocks noRot="1" noChangeAspect="1"/>
          </p:cNvPicPr>
          <p:nvPr>
            <a:wavAudioFile r:embed="rId1" name="~PP92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6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Grading system by </a:t>
            </a:r>
            <a:r>
              <a:rPr lang="en-US" dirty="0" err="1" smtClean="0">
                <a:solidFill>
                  <a:srgbClr val="FF0000"/>
                </a:solidFill>
              </a:rPr>
              <a:t>Kalantar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Motanedi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600200"/>
            <a:ext cx="7620000" cy="5257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Grade I: </a:t>
            </a:r>
            <a:r>
              <a:rPr lang="en-US" sz="2400" dirty="0" smtClean="0">
                <a:solidFill>
                  <a:srgbClr val="CC00CC"/>
                </a:solidFill>
              </a:rPr>
              <a:t>Lesions of mandible without signs of root resorption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Grade II: </a:t>
            </a:r>
            <a:r>
              <a:rPr lang="en-US" sz="2400" dirty="0" smtClean="0">
                <a:solidFill>
                  <a:srgbClr val="CC00CC"/>
                </a:solidFill>
              </a:rPr>
              <a:t>mandibular &amp; Maxillary lesions without root resorption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Grade III</a:t>
            </a:r>
            <a:r>
              <a:rPr lang="en-US" sz="2400" dirty="0" smtClean="0">
                <a:solidFill>
                  <a:srgbClr val="CC00CC"/>
                </a:solidFill>
              </a:rPr>
              <a:t>: Aggressive lesions of mandible with root resorption.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Grade IV: </a:t>
            </a:r>
            <a:r>
              <a:rPr lang="en-US" sz="2400" dirty="0" smtClean="0">
                <a:solidFill>
                  <a:srgbClr val="CC00CC"/>
                </a:solidFill>
              </a:rPr>
              <a:t>Both the jaws are involved &amp; root resorption is present.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Grade V: </a:t>
            </a:r>
            <a:r>
              <a:rPr lang="en-US" sz="2400" dirty="0" smtClean="0">
                <a:solidFill>
                  <a:srgbClr val="CC00CC"/>
                </a:solidFill>
              </a:rPr>
              <a:t>Rare, massively growing, aggressive &amp; deforming juvenile cases involving the maxilla &amp; mandible which may include the </a:t>
            </a:r>
            <a:r>
              <a:rPr lang="en-US" sz="2400" dirty="0" err="1" smtClean="0">
                <a:solidFill>
                  <a:srgbClr val="CC00CC"/>
                </a:solidFill>
              </a:rPr>
              <a:t>coronoid</a:t>
            </a:r>
            <a:r>
              <a:rPr lang="en-US" sz="2400" dirty="0" smtClean="0">
                <a:solidFill>
                  <a:srgbClr val="CC00CC"/>
                </a:solidFill>
              </a:rPr>
              <a:t> process &amp; </a:t>
            </a:r>
            <a:r>
              <a:rPr lang="en-US" sz="2400" dirty="0" err="1" smtClean="0">
                <a:solidFill>
                  <a:srgbClr val="CC00CC"/>
                </a:solidFill>
              </a:rPr>
              <a:t>condyles</a:t>
            </a:r>
            <a:r>
              <a:rPr lang="en-US" sz="2400" dirty="0" smtClean="0">
                <a:solidFill>
                  <a:srgbClr val="CC00CC"/>
                </a:solidFill>
              </a:rPr>
              <a:t>.</a:t>
            </a:r>
            <a:endParaRPr lang="en-IN" sz="2400" dirty="0">
              <a:solidFill>
                <a:srgbClr val="CC00CC"/>
              </a:solidFill>
            </a:endParaRPr>
          </a:p>
        </p:txBody>
      </p:sp>
      <p:pic>
        <p:nvPicPr>
          <p:cNvPr id="4" name="~PP218.WAV">
            <a:hlinkClick r:id="" action="ppaction://media"/>
          </p:cNvPr>
          <p:cNvPicPr>
            <a:picLocks noRot="1" noChangeAspect="1"/>
          </p:cNvPicPr>
          <p:nvPr>
            <a:wavAudioFile r:embed="rId1" name="~PP21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5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609600"/>
            <a:ext cx="7315200" cy="6477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C00000"/>
                </a:solidFill>
              </a:rPr>
              <a:t>Clavicle, ribs and humerus reported as rare </a:t>
            </a:r>
            <a:r>
              <a:rPr lang="en-US" sz="3000" dirty="0" err="1">
                <a:solidFill>
                  <a:srgbClr val="C00000"/>
                </a:solidFill>
              </a:rPr>
              <a:t>extragnathic</a:t>
            </a:r>
            <a:r>
              <a:rPr lang="en-US" sz="3000" dirty="0">
                <a:solidFill>
                  <a:srgbClr val="C00000"/>
                </a:solidFill>
              </a:rPr>
              <a:t> sites</a:t>
            </a:r>
            <a:r>
              <a:rPr lang="en-US" sz="3000" dirty="0" smtClean="0">
                <a:solidFill>
                  <a:srgbClr val="C00000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3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FF00FF"/>
                </a:solidFill>
              </a:rPr>
              <a:t>Microscopically similar to CGCG; </a:t>
            </a:r>
            <a:r>
              <a:rPr lang="en-US" sz="3000" dirty="0" err="1">
                <a:solidFill>
                  <a:srgbClr val="FF00FF"/>
                </a:solidFill>
              </a:rPr>
              <a:t>eosinophilic</a:t>
            </a:r>
            <a:r>
              <a:rPr lang="en-US" sz="3000" dirty="0">
                <a:solidFill>
                  <a:srgbClr val="FF00FF"/>
                </a:solidFill>
              </a:rPr>
              <a:t> cuff-like deposits around small vessels a helpful finding. </a:t>
            </a:r>
            <a:endParaRPr lang="en-US" sz="3000" dirty="0" smtClean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  <a:buNone/>
            </a:pPr>
            <a:r>
              <a:rPr lang="en-US" sz="3000" dirty="0" smtClean="0">
                <a:solidFill>
                  <a:srgbClr val="FF00FF"/>
                </a:solidFill>
              </a:rPr>
              <a:t>    Long-standing </a:t>
            </a:r>
            <a:r>
              <a:rPr lang="en-US" sz="3000" dirty="0">
                <a:solidFill>
                  <a:srgbClr val="FF00FF"/>
                </a:solidFill>
              </a:rPr>
              <a:t>lesions become more fibrous with fewer giant cells</a:t>
            </a:r>
            <a:r>
              <a:rPr lang="en-US" sz="3000" dirty="0" smtClean="0">
                <a:solidFill>
                  <a:srgbClr val="FF00FF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3000" dirty="0">
              <a:solidFill>
                <a:srgbClr val="C0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3000" dirty="0">
                <a:solidFill>
                  <a:srgbClr val="CC00CC"/>
                </a:solidFill>
              </a:rPr>
              <a:t>Prognosis variable; return to normalcy for many; some with significant deformity; dental management sometimes difficult.</a:t>
            </a:r>
          </a:p>
        </p:txBody>
      </p:sp>
      <p:pic>
        <p:nvPicPr>
          <p:cNvPr id="3" name="~PP356.WAV">
            <a:hlinkClick r:id="" action="ppaction://media"/>
          </p:cNvPr>
          <p:cNvPicPr>
            <a:picLocks noRot="1" noChangeAspect="1"/>
          </p:cNvPicPr>
          <p:nvPr>
            <a:wavAudioFile r:embed="rId1" name="~PP35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28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AutoShape 2" descr="Cherubism: best clinical practice | Orphanet Journal of Rare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16740" name="Picture 4" descr="fig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337" y="1"/>
            <a:ext cx="9013664" cy="6816172"/>
          </a:xfrm>
          <a:prstGeom prst="rect">
            <a:avLst/>
          </a:prstGeom>
          <a:noFill/>
        </p:spPr>
      </p:pic>
      <p:pic>
        <p:nvPicPr>
          <p:cNvPr id="4" name="~PP3711.WAV">
            <a:hlinkClick r:id="" action="ppaction://media"/>
          </p:cNvPr>
          <p:cNvPicPr>
            <a:picLocks noRot="1" noChangeAspect="1"/>
          </p:cNvPicPr>
          <p:nvPr>
            <a:wavAudioFile r:embed="rId1" name="~PP371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145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Prognosis &amp; Predictive factors: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33600"/>
            <a:ext cx="7543800" cy="44196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CC00CC"/>
                </a:solidFill>
              </a:rPr>
              <a:t>No treatment is suggested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Patients seek medical attention for aesthetic &amp; functional concerns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Orthodontic treatment for malocclusion</a:t>
            </a:r>
          </a:p>
          <a:p>
            <a:pPr>
              <a:buNone/>
            </a:pPr>
            <a:endParaRPr lang="en-US" dirty="0" smtClean="0">
              <a:solidFill>
                <a:srgbClr val="CC00CC"/>
              </a:solidFill>
            </a:endParaRPr>
          </a:p>
          <a:p>
            <a:endParaRPr lang="en-IN" dirty="0">
              <a:solidFill>
                <a:srgbClr val="CC00CC"/>
              </a:solidFill>
            </a:endParaRPr>
          </a:p>
        </p:txBody>
      </p:sp>
      <p:pic>
        <p:nvPicPr>
          <p:cNvPr id="4" name="~PP3175.WAV">
            <a:hlinkClick r:id="" action="ppaction://media"/>
          </p:cNvPr>
          <p:cNvPicPr>
            <a:picLocks noRot="1" noChangeAspect="1"/>
          </p:cNvPicPr>
          <p:nvPr>
            <a:wavAudioFile r:embed="rId1" name="~PP317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70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0000"/>
                </a:solidFill>
              </a:rPr>
              <a:t>Marfans</a:t>
            </a:r>
            <a:r>
              <a:rPr lang="en-US" dirty="0">
                <a:solidFill>
                  <a:srgbClr val="FF0000"/>
                </a:solidFill>
              </a:rPr>
              <a:t> Syndrome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676400" y="1600200"/>
            <a:ext cx="70104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Synonym: </a:t>
            </a:r>
            <a:r>
              <a:rPr lang="en-US" dirty="0" err="1">
                <a:solidFill>
                  <a:srgbClr val="FF0000"/>
                </a:solidFill>
              </a:rPr>
              <a:t>Arachnodactyly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C00CC"/>
                </a:solidFill>
              </a:rPr>
              <a:t>It is an inherited defect of connective tissue </a:t>
            </a:r>
            <a:r>
              <a:rPr lang="en-US" dirty="0" smtClean="0">
                <a:solidFill>
                  <a:srgbClr val="CC00CC"/>
                </a:solidFill>
              </a:rPr>
              <a:t>with </a:t>
            </a:r>
            <a:r>
              <a:rPr lang="en-US" dirty="0" err="1" smtClean="0">
                <a:solidFill>
                  <a:srgbClr val="CC00CC"/>
                </a:solidFill>
              </a:rPr>
              <a:t>autosomal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mode of transmission</a:t>
            </a:r>
          </a:p>
          <a:p>
            <a:r>
              <a:rPr lang="en-US" dirty="0" err="1">
                <a:solidFill>
                  <a:srgbClr val="CC00CC"/>
                </a:solidFill>
              </a:rPr>
              <a:t>Marfan</a:t>
            </a:r>
            <a:r>
              <a:rPr lang="en-US" dirty="0">
                <a:solidFill>
                  <a:srgbClr val="CC00CC"/>
                </a:solidFill>
              </a:rPr>
              <a:t> syndrome is named after Antoine </a:t>
            </a:r>
            <a:r>
              <a:rPr lang="en-US" dirty="0" err="1">
                <a:solidFill>
                  <a:srgbClr val="CC00CC"/>
                </a:solidFill>
              </a:rPr>
              <a:t>Marfan</a:t>
            </a:r>
            <a:r>
              <a:rPr lang="en-US" dirty="0">
                <a:solidFill>
                  <a:srgbClr val="CC00CC"/>
                </a:solidFill>
              </a:rPr>
              <a:t>, the French </a:t>
            </a:r>
            <a:r>
              <a:rPr lang="en-US" dirty="0" err="1">
                <a:solidFill>
                  <a:srgbClr val="CC00CC"/>
                </a:solidFill>
              </a:rPr>
              <a:t>paediatrician</a:t>
            </a:r>
            <a:r>
              <a:rPr lang="en-US" dirty="0">
                <a:solidFill>
                  <a:srgbClr val="CC00CC"/>
                </a:solidFill>
              </a:rPr>
              <a:t>, </a:t>
            </a:r>
            <a:r>
              <a:rPr lang="en-US" dirty="0" smtClean="0">
                <a:solidFill>
                  <a:srgbClr val="CC00CC"/>
                </a:solidFill>
              </a:rPr>
              <a:t>in </a:t>
            </a:r>
            <a:r>
              <a:rPr lang="en-US" dirty="0">
                <a:solidFill>
                  <a:srgbClr val="CC00CC"/>
                </a:solidFill>
              </a:rPr>
              <a:t>1896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Pathogenesis</a:t>
            </a:r>
          </a:p>
          <a:p>
            <a:r>
              <a:rPr lang="en-US" dirty="0">
                <a:solidFill>
                  <a:srgbClr val="CC00CC"/>
                </a:solidFill>
              </a:rPr>
              <a:t>Defect in FBN1 gene located on 15q15-23, which encodes for a glycoprotein called </a:t>
            </a:r>
            <a:r>
              <a:rPr lang="en-US" dirty="0" smtClean="0">
                <a:solidFill>
                  <a:srgbClr val="CC00CC"/>
                </a:solidFill>
              </a:rPr>
              <a:t>fiber, </a:t>
            </a:r>
            <a:r>
              <a:rPr lang="en-US" dirty="0">
                <a:solidFill>
                  <a:srgbClr val="CC00CC"/>
                </a:solidFill>
              </a:rPr>
              <a:t>a component of extracellular </a:t>
            </a:r>
            <a:r>
              <a:rPr lang="en-US" dirty="0" smtClean="0">
                <a:solidFill>
                  <a:srgbClr val="CC00CC"/>
                </a:solidFill>
              </a:rPr>
              <a:t>matrix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6" name="~PP251.WAV">
            <a:hlinkClick r:id="" action="ppaction://media"/>
          </p:cNvPr>
          <p:cNvPicPr>
            <a:picLocks noRot="1" noChangeAspect="1"/>
          </p:cNvPicPr>
          <p:nvPr>
            <a:wavAudioFile r:embed="rId1" name="~PP25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7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00200"/>
            <a:ext cx="68580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CC00CC"/>
                </a:solidFill>
              </a:rPr>
              <a:t>No sex predilection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Aortic </a:t>
            </a:r>
            <a:r>
              <a:rPr lang="en-US" dirty="0">
                <a:solidFill>
                  <a:srgbClr val="CC00CC"/>
                </a:solidFill>
              </a:rPr>
              <a:t>aneurysms</a:t>
            </a:r>
          </a:p>
          <a:p>
            <a:r>
              <a:rPr lang="en-US" dirty="0" err="1">
                <a:solidFill>
                  <a:srgbClr val="CC00CC"/>
                </a:solidFill>
              </a:rPr>
              <a:t>Kyphosis</a:t>
            </a:r>
            <a:r>
              <a:rPr lang="en-US" dirty="0">
                <a:solidFill>
                  <a:srgbClr val="CC00CC"/>
                </a:solidFill>
              </a:rPr>
              <a:t> and scoliosis</a:t>
            </a:r>
          </a:p>
          <a:p>
            <a:r>
              <a:rPr lang="en-US" dirty="0" err="1" smtClean="0">
                <a:solidFill>
                  <a:srgbClr val="CC00CC"/>
                </a:solidFill>
              </a:rPr>
              <a:t>Hyperextensibility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of joints</a:t>
            </a:r>
          </a:p>
          <a:p>
            <a:r>
              <a:rPr lang="en-US" dirty="0">
                <a:solidFill>
                  <a:srgbClr val="CC00CC"/>
                </a:solidFill>
              </a:rPr>
              <a:t>Mitral valve </a:t>
            </a:r>
            <a:r>
              <a:rPr lang="en-US" dirty="0" err="1" smtClean="0">
                <a:solidFill>
                  <a:srgbClr val="CC00CC"/>
                </a:solidFill>
              </a:rPr>
              <a:t>propolapse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dirty="0">
                <a:solidFill>
                  <a:srgbClr val="CC00CC"/>
                </a:solidFill>
              </a:rPr>
              <a:t>Pigeon chest deformity</a:t>
            </a:r>
          </a:p>
          <a:p>
            <a:r>
              <a:rPr lang="en-US" dirty="0">
                <a:solidFill>
                  <a:srgbClr val="CC00CC"/>
                </a:solidFill>
              </a:rPr>
              <a:t>Myopia, retinal detachment and superior dislocation of joints</a:t>
            </a:r>
          </a:p>
        </p:txBody>
      </p:sp>
      <p:pic>
        <p:nvPicPr>
          <p:cNvPr id="4" name="~PP2503.WAV">
            <a:hlinkClick r:id="" action="ppaction://media"/>
          </p:cNvPr>
          <p:cNvPicPr>
            <a:picLocks noRot="1" noChangeAspect="1"/>
          </p:cNvPicPr>
          <p:nvPr>
            <a:wavAudioFile r:embed="rId1" name="~PP2503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67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2" descr="Related image"/>
          <p:cNvPicPr>
            <a:picLocks noChangeAspect="1" noChangeArrowheads="1"/>
          </p:cNvPicPr>
          <p:nvPr/>
        </p:nvPicPr>
        <p:blipFill>
          <a:blip r:embed="rId3" cstate="print"/>
          <a:srcRect b="7778"/>
          <a:stretch>
            <a:fillRect/>
          </a:stretch>
        </p:blipFill>
        <p:spPr bwMode="auto">
          <a:xfrm>
            <a:off x="2057400" y="228600"/>
            <a:ext cx="6858000" cy="6324600"/>
          </a:xfrm>
          <a:prstGeom prst="rect">
            <a:avLst/>
          </a:prstGeom>
          <a:noFill/>
        </p:spPr>
      </p:pic>
      <p:pic>
        <p:nvPicPr>
          <p:cNvPr id="3" name="~PP1072.WAV">
            <a:hlinkClick r:id="" action="ppaction://media"/>
          </p:cNvPr>
          <p:cNvPicPr>
            <a:picLocks noRot="1" noChangeAspect="1"/>
          </p:cNvPicPr>
          <p:nvPr>
            <a:wavAudioFile r:embed="rId1" name="~PP1072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s://ghr.nlm.nih.gov/art/large/abnormal-curvature-of-the-spine.jpeg"/>
          <p:cNvPicPr>
            <a:picLocks noChangeAspect="1" noChangeArrowheads="1"/>
          </p:cNvPicPr>
          <p:nvPr/>
        </p:nvPicPr>
        <p:blipFill>
          <a:blip r:embed="rId3" cstate="print"/>
          <a:srcRect r="2667" b="32371"/>
          <a:stretch>
            <a:fillRect/>
          </a:stretch>
        </p:blipFill>
        <p:spPr bwMode="auto">
          <a:xfrm>
            <a:off x="3581400" y="76200"/>
            <a:ext cx="5426927" cy="3048000"/>
          </a:xfrm>
          <a:prstGeom prst="rect">
            <a:avLst/>
          </a:prstGeom>
          <a:noFill/>
        </p:spPr>
      </p:pic>
      <p:pic>
        <p:nvPicPr>
          <p:cNvPr id="105476" name="Picture 4" descr="https://medlineplus.gov/ency/images/ency/fullsize/96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2600" y="3078479"/>
            <a:ext cx="4724400" cy="3779521"/>
          </a:xfrm>
          <a:prstGeom prst="rect">
            <a:avLst/>
          </a:prstGeom>
          <a:noFill/>
        </p:spPr>
      </p:pic>
      <p:pic>
        <p:nvPicPr>
          <p:cNvPr id="105478" name="Picture 6" descr="Related image"/>
          <p:cNvPicPr>
            <a:picLocks noChangeAspect="1" noChangeArrowheads="1"/>
          </p:cNvPicPr>
          <p:nvPr/>
        </p:nvPicPr>
        <p:blipFill>
          <a:blip r:embed="rId5" cstate="print"/>
          <a:srcRect b="14286"/>
          <a:stretch>
            <a:fillRect/>
          </a:stretch>
        </p:blipFill>
        <p:spPr bwMode="auto">
          <a:xfrm>
            <a:off x="1295400" y="533400"/>
            <a:ext cx="2212975" cy="2226981"/>
          </a:xfrm>
          <a:prstGeom prst="rect">
            <a:avLst/>
          </a:prstGeom>
          <a:noFill/>
        </p:spPr>
      </p:pic>
      <p:pic>
        <p:nvPicPr>
          <p:cNvPr id="5" name="~PP3288.WAV">
            <a:hlinkClick r:id="" action="ppaction://media"/>
          </p:cNvPr>
          <p:cNvPicPr>
            <a:picLocks noRot="1" noChangeAspect="1"/>
          </p:cNvPicPr>
          <p:nvPr>
            <a:wavAudioFile r:embed="rId1" name="~PP3288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622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Oral manifestations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295400"/>
            <a:ext cx="6705600" cy="5257800"/>
          </a:xfrm>
        </p:spPr>
        <p:txBody>
          <a:bodyPr>
            <a:normAutofit fontScale="92500"/>
          </a:bodyPr>
          <a:lstStyle/>
          <a:p>
            <a:r>
              <a:rPr lang="en-US" dirty="0">
                <a:solidFill>
                  <a:srgbClr val="CC00CC"/>
                </a:solidFill>
              </a:rPr>
              <a:t>Long and narrow face</a:t>
            </a:r>
          </a:p>
          <a:p>
            <a:r>
              <a:rPr lang="en-US" dirty="0">
                <a:solidFill>
                  <a:srgbClr val="CC00CC"/>
                </a:solidFill>
              </a:rPr>
              <a:t>High arched palate</a:t>
            </a:r>
          </a:p>
          <a:p>
            <a:r>
              <a:rPr lang="en-US" dirty="0">
                <a:solidFill>
                  <a:srgbClr val="CC00CC"/>
                </a:solidFill>
              </a:rPr>
              <a:t>Cleft palate</a:t>
            </a:r>
          </a:p>
          <a:p>
            <a:r>
              <a:rPr lang="en-US" dirty="0">
                <a:solidFill>
                  <a:srgbClr val="CC00CC"/>
                </a:solidFill>
              </a:rPr>
              <a:t>Bifid uvula</a:t>
            </a:r>
          </a:p>
          <a:p>
            <a:pPr>
              <a:buNone/>
            </a:pPr>
            <a:endParaRPr lang="en-US" dirty="0">
              <a:solidFill>
                <a:srgbClr val="CC00CC"/>
              </a:solidFill>
            </a:endParaRPr>
          </a:p>
          <a:p>
            <a:pPr>
              <a:buNone/>
            </a:pPr>
            <a:r>
              <a:rPr lang="en-US" sz="4100" b="1" dirty="0">
                <a:solidFill>
                  <a:srgbClr val="FF0000"/>
                </a:solidFill>
              </a:rPr>
              <a:t>Prognosis and predictive factor</a:t>
            </a:r>
          </a:p>
          <a:p>
            <a:r>
              <a:rPr lang="en-US" dirty="0">
                <a:solidFill>
                  <a:srgbClr val="CC00CC"/>
                </a:solidFill>
              </a:rPr>
              <a:t>There is no cure</a:t>
            </a:r>
          </a:p>
          <a:p>
            <a:r>
              <a:rPr lang="en-US" dirty="0" err="1">
                <a:solidFill>
                  <a:srgbClr val="CC00CC"/>
                </a:solidFill>
              </a:rPr>
              <a:t>Orthodonitc</a:t>
            </a:r>
            <a:r>
              <a:rPr lang="en-US" dirty="0">
                <a:solidFill>
                  <a:srgbClr val="CC00CC"/>
                </a:solidFill>
              </a:rPr>
              <a:t> treatment for malocclusion and corrective surgery for cleft palate</a:t>
            </a:r>
          </a:p>
        </p:txBody>
      </p:sp>
      <p:pic>
        <p:nvPicPr>
          <p:cNvPr id="4" name="~PP2136.WAV">
            <a:hlinkClick r:id="" action="ppaction://media"/>
          </p:cNvPr>
          <p:cNvPicPr>
            <a:picLocks noRot="1" noChangeAspect="1"/>
          </p:cNvPicPr>
          <p:nvPr>
            <a:wavAudioFile r:embed="rId1" name="~PP2136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Achondrogenesis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914400"/>
            <a:ext cx="7696200" cy="5715000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CC00CC"/>
                </a:solidFill>
              </a:rPr>
              <a:t>Achondrogenesis is a </a:t>
            </a:r>
            <a:r>
              <a:rPr lang="en-US" dirty="0" err="1" smtClean="0">
                <a:solidFill>
                  <a:srgbClr val="CC00CC"/>
                </a:solidFill>
              </a:rPr>
              <a:t>heterogenous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group of lethal disorders that is characterized by a severe form of congenital </a:t>
            </a:r>
            <a:r>
              <a:rPr lang="en-US" dirty="0" err="1" smtClean="0">
                <a:solidFill>
                  <a:srgbClr val="CC00CC"/>
                </a:solidFill>
              </a:rPr>
              <a:t>chondrodysplasia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in humans</a:t>
            </a:r>
          </a:p>
          <a:p>
            <a:r>
              <a:rPr lang="en-US" dirty="0">
                <a:solidFill>
                  <a:srgbClr val="CC00CC"/>
                </a:solidFill>
              </a:rPr>
              <a:t>It causes death in intrauterine life or in early </a:t>
            </a:r>
            <a:r>
              <a:rPr lang="en-US" dirty="0" smtClean="0">
                <a:solidFill>
                  <a:srgbClr val="CC00CC"/>
                </a:solidFill>
              </a:rPr>
              <a:t>neonatal </a:t>
            </a:r>
            <a:r>
              <a:rPr lang="en-US" dirty="0">
                <a:solidFill>
                  <a:srgbClr val="CC00CC"/>
                </a:solidFill>
              </a:rPr>
              <a:t>life</a:t>
            </a:r>
          </a:p>
          <a:p>
            <a:endParaRPr lang="en-US" dirty="0">
              <a:solidFill>
                <a:srgbClr val="CC00CC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Types:</a:t>
            </a:r>
          </a:p>
          <a:p>
            <a:r>
              <a:rPr lang="en-US" dirty="0">
                <a:solidFill>
                  <a:srgbClr val="CC00CC"/>
                </a:solidFill>
              </a:rPr>
              <a:t>Type- 1: Subtypes</a:t>
            </a:r>
          </a:p>
          <a:p>
            <a:r>
              <a:rPr lang="en-US" dirty="0">
                <a:solidFill>
                  <a:srgbClr val="CC00CC"/>
                </a:solidFill>
              </a:rPr>
              <a:t>    </a:t>
            </a:r>
            <a:r>
              <a:rPr lang="en-US" dirty="0">
                <a:solidFill>
                  <a:srgbClr val="C00000"/>
                </a:solidFill>
              </a:rPr>
              <a:t>Type1A: </a:t>
            </a:r>
            <a:r>
              <a:rPr lang="en-US" dirty="0">
                <a:solidFill>
                  <a:srgbClr val="CC00CC"/>
                </a:solidFill>
              </a:rPr>
              <a:t>Houston-Harris </a:t>
            </a:r>
            <a:r>
              <a:rPr lang="en-US" dirty="0" err="1">
                <a:solidFill>
                  <a:srgbClr val="CC00CC"/>
                </a:solidFill>
              </a:rPr>
              <a:t>achondrogenesis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dirty="0">
                <a:solidFill>
                  <a:srgbClr val="CC00CC"/>
                </a:solidFill>
              </a:rPr>
              <a:t>    </a:t>
            </a:r>
            <a:r>
              <a:rPr lang="en-US" dirty="0">
                <a:solidFill>
                  <a:srgbClr val="C00000"/>
                </a:solidFill>
              </a:rPr>
              <a:t>Type 1B: </a:t>
            </a:r>
            <a:r>
              <a:rPr lang="en-US" dirty="0" err="1">
                <a:solidFill>
                  <a:srgbClr val="CC00CC"/>
                </a:solidFill>
              </a:rPr>
              <a:t>Fraccaro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achondrogenesis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dirty="0">
                <a:solidFill>
                  <a:srgbClr val="CC00CC"/>
                </a:solidFill>
              </a:rPr>
              <a:t>Type  - 2: </a:t>
            </a:r>
            <a:r>
              <a:rPr lang="en-US" dirty="0">
                <a:solidFill>
                  <a:srgbClr val="CC00CC"/>
                </a:solidFill>
                <a:sym typeface="+mn-ea"/>
              </a:rPr>
              <a:t>Langer-</a:t>
            </a:r>
            <a:r>
              <a:rPr lang="en-US" dirty="0" err="1">
                <a:solidFill>
                  <a:srgbClr val="CC00CC"/>
                </a:solidFill>
                <a:sym typeface="+mn-ea"/>
              </a:rPr>
              <a:t>Saldino</a:t>
            </a:r>
            <a:r>
              <a:rPr lang="en-US" dirty="0">
                <a:solidFill>
                  <a:srgbClr val="CC00CC"/>
                </a:solidFill>
                <a:sym typeface="+mn-ea"/>
              </a:rPr>
              <a:t> </a:t>
            </a:r>
            <a:r>
              <a:rPr lang="en-US" dirty="0" err="1">
                <a:solidFill>
                  <a:srgbClr val="CC00CC"/>
                </a:solidFill>
                <a:sym typeface="+mn-ea"/>
              </a:rPr>
              <a:t>achondrogenesis</a:t>
            </a:r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5" name="~PP1397.WAV">
            <a:hlinkClick r:id="" action="ppaction://media"/>
          </p:cNvPr>
          <p:cNvPicPr>
            <a:picLocks noRot="1" noChangeAspect="1"/>
          </p:cNvPicPr>
          <p:nvPr>
            <a:wavAudioFile r:embed="rId1" name="~PP1397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33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herubim Guard God's Glory and Spiritualit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678"/>
          </a:xfrm>
          <a:prstGeom prst="rect">
            <a:avLst/>
          </a:prstGeom>
          <a:noFill/>
        </p:spPr>
      </p:pic>
      <p:pic>
        <p:nvPicPr>
          <p:cNvPr id="118786" name="Picture 2" descr="Angels, Cherubs - Sweetly Scrapped 's Free Printables,Digi's and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52400"/>
            <a:ext cx="5199321" cy="3429000"/>
          </a:xfrm>
          <a:prstGeom prst="rect">
            <a:avLst/>
          </a:prstGeom>
          <a:noFill/>
        </p:spPr>
      </p:pic>
      <p:pic>
        <p:nvPicPr>
          <p:cNvPr id="6" name="~PP1940.WAV">
            <a:hlinkClick r:id="" action="ppaction://media"/>
          </p:cNvPr>
          <p:cNvPicPr>
            <a:picLocks noRot="1" noChangeAspect="1"/>
          </p:cNvPicPr>
          <p:nvPr>
            <a:wavAudioFile r:embed="rId1" name="~PP1940.WAV"/>
          </p:nvPr>
        </p:nvPicPr>
        <p:blipFill>
          <a:blip r:embed="rId5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91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Pathogenesis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371600"/>
            <a:ext cx="7620000" cy="52578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Type </a:t>
            </a:r>
            <a:r>
              <a:rPr lang="en-US" dirty="0" smtClean="0">
                <a:solidFill>
                  <a:srgbClr val="FF0000"/>
                </a:solidFill>
              </a:rPr>
              <a:t>1A: </a:t>
            </a:r>
            <a:r>
              <a:rPr lang="en-US" dirty="0" smtClean="0">
                <a:solidFill>
                  <a:srgbClr val="CC00CC"/>
                </a:solidFill>
              </a:rPr>
              <a:t>A</a:t>
            </a:r>
            <a:r>
              <a:rPr lang="en-US" dirty="0" smtClean="0">
                <a:solidFill>
                  <a:srgbClr val="CC00CC"/>
                </a:solidFill>
              </a:rPr>
              <a:t>n </a:t>
            </a:r>
            <a:r>
              <a:rPr lang="en-US" dirty="0">
                <a:solidFill>
                  <a:srgbClr val="CC00CC"/>
                </a:solidFill>
              </a:rPr>
              <a:t>unknown chromosomal </a:t>
            </a:r>
            <a:r>
              <a:rPr lang="en-US" dirty="0" smtClean="0">
                <a:solidFill>
                  <a:srgbClr val="CC00CC"/>
                </a:solidFill>
              </a:rPr>
              <a:t>locus.</a:t>
            </a:r>
          </a:p>
          <a:p>
            <a:pPr>
              <a:buNone/>
            </a:pPr>
            <a:endParaRPr lang="en-US" dirty="0">
              <a:solidFill>
                <a:srgbClr val="CC00CC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Type-1B: </a:t>
            </a:r>
            <a:r>
              <a:rPr lang="en-US" dirty="0" smtClean="0">
                <a:solidFill>
                  <a:srgbClr val="CC00CC"/>
                </a:solidFill>
              </a:rPr>
              <a:t>M</a:t>
            </a:r>
            <a:r>
              <a:rPr lang="en-US" dirty="0" smtClean="0">
                <a:solidFill>
                  <a:srgbClr val="CC00CC"/>
                </a:solidFill>
              </a:rPr>
              <a:t>utations </a:t>
            </a:r>
            <a:r>
              <a:rPr lang="en-US" dirty="0">
                <a:solidFill>
                  <a:srgbClr val="CC00CC"/>
                </a:solidFill>
              </a:rPr>
              <a:t>in </a:t>
            </a:r>
            <a:r>
              <a:rPr lang="en-US" dirty="0" smtClean="0">
                <a:solidFill>
                  <a:srgbClr val="CC00CC"/>
                </a:solidFill>
              </a:rPr>
              <a:t>DDST gene</a:t>
            </a:r>
            <a:r>
              <a:rPr lang="en-US" dirty="0">
                <a:solidFill>
                  <a:srgbClr val="CC00CC"/>
                </a:solidFill>
              </a:rPr>
              <a:t>, which is located at </a:t>
            </a:r>
            <a:r>
              <a:rPr lang="en-US" dirty="0" smtClean="0">
                <a:solidFill>
                  <a:srgbClr val="CC00CC"/>
                </a:solidFill>
              </a:rPr>
              <a:t>5q32-q33.</a:t>
            </a:r>
          </a:p>
          <a:p>
            <a:pPr>
              <a:buNone/>
            </a:pPr>
            <a:endParaRPr lang="en-US" dirty="0">
              <a:solidFill>
                <a:srgbClr val="CC00CC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Type </a:t>
            </a:r>
            <a:r>
              <a:rPr lang="en-US" dirty="0" smtClean="0">
                <a:solidFill>
                  <a:srgbClr val="FF0000"/>
                </a:solidFill>
              </a:rPr>
              <a:t>– </a:t>
            </a:r>
            <a:r>
              <a:rPr lang="en-US" dirty="0">
                <a:solidFill>
                  <a:srgbClr val="FF0000"/>
                </a:solidFill>
              </a:rPr>
              <a:t>2 </a:t>
            </a:r>
            <a:r>
              <a:rPr lang="en-US" dirty="0" err="1" smtClean="0">
                <a:solidFill>
                  <a:srgbClr val="CC00CC"/>
                </a:solidFill>
              </a:rPr>
              <a:t>C</a:t>
            </a:r>
            <a:r>
              <a:rPr lang="en-US" dirty="0" err="1" smtClean="0">
                <a:solidFill>
                  <a:srgbClr val="CC00CC"/>
                </a:solidFill>
              </a:rPr>
              <a:t>ollagenopathy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 smtClean="0">
                <a:solidFill>
                  <a:srgbClr val="CC00CC"/>
                </a:solidFill>
              </a:rPr>
              <a:t>resulting  </a:t>
            </a:r>
            <a:r>
              <a:rPr lang="en-US" dirty="0">
                <a:solidFill>
                  <a:srgbClr val="CC00CC"/>
                </a:solidFill>
              </a:rPr>
              <a:t>from mutations in COL2A1(collagen2</a:t>
            </a:r>
            <a:r>
              <a:rPr lang="en-US" dirty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α1 </a:t>
            </a:r>
            <a:r>
              <a:rPr lang="en-US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chain)gene.</a:t>
            </a:r>
            <a:endParaRPr lang="en-US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~PP1250.WAV">
            <a:hlinkClick r:id="" action="ppaction://media"/>
          </p:cNvPr>
          <p:cNvPicPr>
            <a:picLocks noRot="1" noChangeAspect="1"/>
          </p:cNvPicPr>
          <p:nvPr>
            <a:wavAudioFile r:embed="rId1" name="~PP1250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0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Clinical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905000"/>
            <a:ext cx="7162800" cy="5257800"/>
          </a:xfrm>
        </p:spPr>
        <p:txBody>
          <a:bodyPr>
            <a:normAutofit fontScale="97500"/>
          </a:bodyPr>
          <a:lstStyle/>
          <a:p>
            <a:r>
              <a:rPr lang="en-US" dirty="0">
                <a:solidFill>
                  <a:srgbClr val="CC00CC"/>
                </a:solidFill>
              </a:rPr>
              <a:t>No sex predilection</a:t>
            </a:r>
          </a:p>
          <a:p>
            <a:r>
              <a:rPr lang="en-US" dirty="0" err="1">
                <a:solidFill>
                  <a:srgbClr val="CC00CC"/>
                </a:solidFill>
              </a:rPr>
              <a:t>Achodrogenesis</a:t>
            </a:r>
            <a:r>
              <a:rPr lang="en-US" dirty="0">
                <a:solidFill>
                  <a:srgbClr val="CC00CC"/>
                </a:solidFill>
              </a:rPr>
              <a:t> is detected prenatally or at birth because of typical clinical, radiographic, </a:t>
            </a:r>
            <a:r>
              <a:rPr lang="en-US" dirty="0" err="1" smtClean="0">
                <a:solidFill>
                  <a:srgbClr val="CC00CC"/>
                </a:solidFill>
              </a:rPr>
              <a:t>histopathological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and molecular findings</a:t>
            </a:r>
          </a:p>
          <a:p>
            <a:r>
              <a:rPr lang="en-US" dirty="0">
                <a:solidFill>
                  <a:srgbClr val="CC00CC"/>
                </a:solidFill>
              </a:rPr>
              <a:t>Type-1 A</a:t>
            </a:r>
            <a:r>
              <a:rPr lang="en-US" dirty="0" smtClean="0">
                <a:solidFill>
                  <a:srgbClr val="CC00CC"/>
                </a:solidFill>
              </a:rPr>
              <a:t>chondrogenesis </a:t>
            </a:r>
            <a:r>
              <a:rPr lang="en-US" dirty="0">
                <a:solidFill>
                  <a:srgbClr val="CC00CC"/>
                </a:solidFill>
              </a:rPr>
              <a:t>results in stillbirth and it </a:t>
            </a:r>
            <a:r>
              <a:rPr lang="en-US" dirty="0" smtClean="0">
                <a:solidFill>
                  <a:srgbClr val="CC00CC"/>
                </a:solidFill>
              </a:rPr>
              <a:t>occurs </a:t>
            </a:r>
            <a:r>
              <a:rPr lang="en-US" dirty="0">
                <a:solidFill>
                  <a:srgbClr val="CC00CC"/>
                </a:solidFill>
              </a:rPr>
              <a:t>more frequently than type-2</a:t>
            </a:r>
          </a:p>
          <a:p>
            <a:endParaRPr lang="en-US" dirty="0">
              <a:solidFill>
                <a:srgbClr val="CC00CC"/>
              </a:solidFill>
            </a:endParaRPr>
          </a:p>
        </p:txBody>
      </p:sp>
      <p:pic>
        <p:nvPicPr>
          <p:cNvPr id="4" name="~PP629.WAV">
            <a:hlinkClick r:id="" action="ppaction://media"/>
          </p:cNvPr>
          <p:cNvPicPr>
            <a:picLocks noRot="1" noChangeAspect="1"/>
          </p:cNvPicPr>
          <p:nvPr>
            <a:wavAudioFile r:embed="rId1" name="~PP62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7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Type-1 Achondrogenesis: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371600"/>
            <a:ext cx="7391400" cy="5181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</a:rPr>
              <a:t>	Craniofacial features include </a:t>
            </a:r>
          </a:p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</a:rPr>
              <a:t>	</a:t>
            </a:r>
            <a:r>
              <a:rPr lang="en-US" sz="2400" dirty="0" smtClean="0">
                <a:solidFill>
                  <a:srgbClr val="CC00CC"/>
                </a:solidFill>
              </a:rPr>
              <a:t>Soft </a:t>
            </a:r>
            <a:r>
              <a:rPr lang="en-US" sz="2400" dirty="0" smtClean="0">
                <a:solidFill>
                  <a:srgbClr val="CC00CC"/>
                </a:solidFill>
              </a:rPr>
              <a:t>skull, sloping forehead, </a:t>
            </a:r>
          </a:p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</a:rPr>
              <a:t>	Convex facial plane, </a:t>
            </a:r>
          </a:p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</a:rPr>
              <a:t>	</a:t>
            </a:r>
            <a:r>
              <a:rPr lang="en-US" sz="2400" dirty="0" smtClean="0">
                <a:solidFill>
                  <a:srgbClr val="CC00CC"/>
                </a:solidFill>
              </a:rPr>
              <a:t>Deep </a:t>
            </a:r>
            <a:r>
              <a:rPr lang="en-US" sz="2400" dirty="0" smtClean="0">
                <a:solidFill>
                  <a:srgbClr val="CC00CC"/>
                </a:solidFill>
              </a:rPr>
              <a:t>horizontal groove, </a:t>
            </a:r>
          </a:p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</a:rPr>
              <a:t>	Small nose, anteverted nostrils, </a:t>
            </a:r>
          </a:p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</a:rPr>
              <a:t>	</a:t>
            </a:r>
            <a:r>
              <a:rPr lang="en-US" sz="2400" dirty="0" smtClean="0">
                <a:solidFill>
                  <a:srgbClr val="CC00CC"/>
                </a:solidFill>
              </a:rPr>
              <a:t>Increased </a:t>
            </a:r>
            <a:r>
              <a:rPr lang="en-US" sz="2400" dirty="0" smtClean="0">
                <a:solidFill>
                  <a:srgbClr val="CC00CC"/>
                </a:solidFill>
              </a:rPr>
              <a:t>distance between lower lip and lower edge of chin and </a:t>
            </a:r>
          </a:p>
          <a:p>
            <a:pPr>
              <a:buNone/>
            </a:pPr>
            <a:r>
              <a:rPr lang="en-US" sz="2400" dirty="0" smtClean="0">
                <a:solidFill>
                  <a:srgbClr val="CC00CC"/>
                </a:solidFill>
              </a:rPr>
              <a:t>	Double chin appearance</a:t>
            </a:r>
          </a:p>
          <a:p>
            <a:endParaRPr lang="en-IN" sz="2400" dirty="0"/>
          </a:p>
        </p:txBody>
      </p:sp>
      <p:pic>
        <p:nvPicPr>
          <p:cNvPr id="4" name="~PP3991.WAV">
            <a:hlinkClick r:id="" action="ppaction://media"/>
          </p:cNvPr>
          <p:cNvPicPr>
            <a:picLocks noRot="1" noChangeAspect="1"/>
          </p:cNvPicPr>
          <p:nvPr>
            <a:wavAudioFile r:embed="rId1" name="~PP3991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593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Type-2 Achondrogenesis: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400" cy="4525963"/>
          </a:xfrm>
        </p:spPr>
        <p:txBody>
          <a:bodyPr/>
          <a:lstStyle/>
          <a:p>
            <a:r>
              <a:rPr lang="en-US" dirty="0" smtClean="0">
                <a:solidFill>
                  <a:srgbClr val="CC00CC"/>
                </a:solidFill>
              </a:rPr>
              <a:t>Disproportionately large head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Large and prominent forehead, 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Flat facial plane, 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Flat nasal bridge, 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Small nose with severe anteverted nostrils, 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Normal </a:t>
            </a:r>
            <a:r>
              <a:rPr lang="en-US" dirty="0" err="1" smtClean="0">
                <a:solidFill>
                  <a:srgbClr val="CC00CC"/>
                </a:solidFill>
              </a:rPr>
              <a:t>philtrum</a:t>
            </a:r>
            <a:r>
              <a:rPr lang="en-US" dirty="0" smtClean="0">
                <a:solidFill>
                  <a:srgbClr val="CC00CC"/>
                </a:solidFill>
              </a:rPr>
              <a:t> and </a:t>
            </a:r>
            <a:r>
              <a:rPr lang="en-US" dirty="0" err="1" smtClean="0">
                <a:solidFill>
                  <a:srgbClr val="CC00CC"/>
                </a:solidFill>
              </a:rPr>
              <a:t>micrognathia</a:t>
            </a:r>
            <a:endParaRPr lang="en-US" dirty="0" smtClean="0">
              <a:solidFill>
                <a:srgbClr val="CC00CC"/>
              </a:solidFill>
            </a:endParaRPr>
          </a:p>
          <a:p>
            <a:endParaRPr lang="en-IN" dirty="0"/>
          </a:p>
        </p:txBody>
      </p:sp>
      <p:pic>
        <p:nvPicPr>
          <p:cNvPr id="4" name="~PP58.WAV">
            <a:hlinkClick r:id="" action="ppaction://media"/>
          </p:cNvPr>
          <p:cNvPicPr>
            <a:picLocks noRot="1" noChangeAspect="1"/>
          </p:cNvPicPr>
          <p:nvPr>
            <a:wavAudioFile r:embed="rId1" name="~PP58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64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Histopathology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1874837"/>
            <a:ext cx="6553200" cy="45259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C00CC"/>
                </a:solidFill>
              </a:rPr>
              <a:t>Type-1A</a:t>
            </a:r>
          </a:p>
          <a:p>
            <a:r>
              <a:rPr lang="en-US" dirty="0">
                <a:solidFill>
                  <a:srgbClr val="CC00CC"/>
                </a:solidFill>
              </a:rPr>
              <a:t>Normal cartilage matrix</a:t>
            </a:r>
          </a:p>
          <a:p>
            <a:r>
              <a:rPr lang="en-US" dirty="0">
                <a:solidFill>
                  <a:srgbClr val="CC00CC"/>
                </a:solidFill>
              </a:rPr>
              <a:t>No collagen rings are present around </a:t>
            </a:r>
            <a:r>
              <a:rPr lang="en-US" dirty="0" err="1">
                <a:solidFill>
                  <a:srgbClr val="CC00CC"/>
                </a:solidFill>
              </a:rPr>
              <a:t>chondrocytes</a:t>
            </a:r>
            <a:endParaRPr lang="en-US" dirty="0">
              <a:solidFill>
                <a:srgbClr val="CC00CC"/>
              </a:solidFill>
            </a:endParaRPr>
          </a:p>
          <a:p>
            <a:r>
              <a:rPr lang="en-US" dirty="0" err="1" smtClean="0">
                <a:solidFill>
                  <a:srgbClr val="CC00CC"/>
                </a:solidFill>
              </a:rPr>
              <a:t>Intrachondrocytic</a:t>
            </a:r>
            <a:r>
              <a:rPr lang="en-US" dirty="0" smtClean="0">
                <a:solidFill>
                  <a:srgbClr val="CC00CC"/>
                </a:solidFill>
              </a:rPr>
              <a:t> </a:t>
            </a:r>
            <a:r>
              <a:rPr lang="en-US" dirty="0">
                <a:solidFill>
                  <a:srgbClr val="CC00CC"/>
                </a:solidFill>
              </a:rPr>
              <a:t>inclusion </a:t>
            </a:r>
            <a:r>
              <a:rPr lang="en-US" dirty="0" smtClean="0">
                <a:solidFill>
                  <a:srgbClr val="CC00CC"/>
                </a:solidFill>
              </a:rPr>
              <a:t>bodies</a:t>
            </a:r>
          </a:p>
          <a:p>
            <a:pPr>
              <a:buNone/>
            </a:pPr>
            <a:r>
              <a:rPr lang="en-US" dirty="0" smtClean="0">
                <a:solidFill>
                  <a:srgbClr val="CC00CC"/>
                </a:solidFill>
              </a:rPr>
              <a:t>	</a:t>
            </a:r>
            <a:r>
              <a:rPr lang="en-US" dirty="0" smtClean="0">
                <a:solidFill>
                  <a:srgbClr val="CC00CC"/>
                </a:solidFill>
              </a:rPr>
              <a:t>Enlarged </a:t>
            </a:r>
            <a:r>
              <a:rPr lang="en-US" dirty="0">
                <a:solidFill>
                  <a:srgbClr val="CC00CC"/>
                </a:solidFill>
              </a:rPr>
              <a:t>lacunae</a:t>
            </a:r>
          </a:p>
          <a:p>
            <a:r>
              <a:rPr lang="en-US" dirty="0">
                <a:solidFill>
                  <a:srgbClr val="CC00CC"/>
                </a:solidFill>
              </a:rPr>
              <a:t>Woven bone</a:t>
            </a:r>
          </a:p>
        </p:txBody>
      </p:sp>
      <p:pic>
        <p:nvPicPr>
          <p:cNvPr id="4" name="~PP3064.WAV">
            <a:hlinkClick r:id="" action="ppaction://media"/>
          </p:cNvPr>
          <p:cNvPicPr>
            <a:picLocks noRot="1" noChangeAspect="1"/>
          </p:cNvPicPr>
          <p:nvPr>
            <a:wavAudioFile r:embed="rId1" name="~PP3064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30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381000"/>
            <a:ext cx="6705600" cy="6248400"/>
          </a:xfrm>
        </p:spPr>
        <p:txBody>
          <a:bodyPr>
            <a:normAutofit fontScale="82500" lnSpcReduction="10000"/>
          </a:bodyPr>
          <a:lstStyle/>
          <a:p>
            <a:pPr>
              <a:buNone/>
            </a:pPr>
            <a:r>
              <a:rPr lang="en-US" dirty="0">
                <a:solidFill>
                  <a:srgbClr val="FF0000"/>
                </a:solidFill>
              </a:rPr>
              <a:t>Type </a:t>
            </a:r>
            <a:r>
              <a:rPr lang="en-US" dirty="0" smtClean="0">
                <a:solidFill>
                  <a:srgbClr val="FF0000"/>
                </a:solidFill>
              </a:rPr>
              <a:t>1B: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CC00CC"/>
                </a:solidFill>
              </a:rPr>
              <a:t>Cartilage </a:t>
            </a:r>
            <a:r>
              <a:rPr lang="en-US" dirty="0">
                <a:solidFill>
                  <a:srgbClr val="CC00CC"/>
                </a:solidFill>
              </a:rPr>
              <a:t>matrix shows coarse collagen </a:t>
            </a:r>
            <a:r>
              <a:rPr lang="en-US" dirty="0" smtClean="0">
                <a:solidFill>
                  <a:srgbClr val="CC00CC"/>
                </a:solidFill>
              </a:rPr>
              <a:t>fibers </a:t>
            </a:r>
            <a:r>
              <a:rPr lang="en-US" dirty="0">
                <a:solidFill>
                  <a:srgbClr val="CC00CC"/>
                </a:solidFill>
              </a:rPr>
              <a:t>that are particularly </a:t>
            </a:r>
            <a:r>
              <a:rPr lang="en-US" dirty="0">
                <a:solidFill>
                  <a:srgbClr val="FF0000"/>
                </a:solidFill>
              </a:rPr>
              <a:t>dense around </a:t>
            </a:r>
            <a:r>
              <a:rPr lang="en-US" dirty="0" err="1">
                <a:solidFill>
                  <a:srgbClr val="FF0000"/>
                </a:solidFill>
              </a:rPr>
              <a:t>chondrocytes</a:t>
            </a:r>
            <a:r>
              <a:rPr lang="en-US" dirty="0">
                <a:solidFill>
                  <a:srgbClr val="FF0000"/>
                </a:solidFill>
              </a:rPr>
              <a:t> forming </a:t>
            </a:r>
            <a:r>
              <a:rPr lang="en-US" b="1" dirty="0">
                <a:solidFill>
                  <a:srgbClr val="FF0000"/>
                </a:solidFill>
              </a:rPr>
              <a:t>collagen ring</a:t>
            </a:r>
          </a:p>
          <a:p>
            <a:endParaRPr lang="en-US" dirty="0" smtClean="0">
              <a:solidFill>
                <a:srgbClr val="CC00CC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Type2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CC00CC"/>
                </a:solidFill>
              </a:rPr>
              <a:t>Slightly larger than normal and grossly </a:t>
            </a:r>
            <a:r>
              <a:rPr lang="en-US" dirty="0" err="1">
                <a:solidFill>
                  <a:srgbClr val="CC00CC"/>
                </a:solidFill>
              </a:rPr>
              <a:t>destorted</a:t>
            </a:r>
            <a:r>
              <a:rPr lang="en-US" dirty="0">
                <a:solidFill>
                  <a:srgbClr val="CC00CC"/>
                </a:solidFill>
              </a:rPr>
              <a:t>(lobulated and mushroomed) </a:t>
            </a:r>
            <a:r>
              <a:rPr lang="en-US" dirty="0" err="1">
                <a:solidFill>
                  <a:srgbClr val="CC00CC"/>
                </a:solidFill>
              </a:rPr>
              <a:t>epiphyseal</a:t>
            </a:r>
            <a:r>
              <a:rPr lang="en-US" dirty="0">
                <a:solidFill>
                  <a:srgbClr val="CC00CC"/>
                </a:solidFill>
              </a:rPr>
              <a:t> cartilage</a:t>
            </a:r>
          </a:p>
          <a:p>
            <a:r>
              <a:rPr lang="en-US" dirty="0" smtClean="0">
                <a:solidFill>
                  <a:srgbClr val="CC00CC"/>
                </a:solidFill>
              </a:rPr>
              <a:t>Cartilaginous </a:t>
            </a:r>
            <a:r>
              <a:rPr lang="en-US" dirty="0">
                <a:solidFill>
                  <a:srgbClr val="CC00CC"/>
                </a:solidFill>
              </a:rPr>
              <a:t>matrix is markedly </a:t>
            </a:r>
            <a:r>
              <a:rPr lang="en-US" dirty="0" smtClean="0">
                <a:solidFill>
                  <a:srgbClr val="CC00CC"/>
                </a:solidFill>
              </a:rPr>
              <a:t>deficient.</a:t>
            </a:r>
            <a:endParaRPr lang="en-US" dirty="0">
              <a:solidFill>
                <a:srgbClr val="CC00CC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Prognosis </a:t>
            </a:r>
            <a:r>
              <a:rPr lang="en-US" dirty="0">
                <a:solidFill>
                  <a:srgbClr val="FF0000"/>
                </a:solidFill>
              </a:rPr>
              <a:t>and predictive factors</a:t>
            </a:r>
          </a:p>
          <a:p>
            <a:r>
              <a:rPr lang="en-US" dirty="0">
                <a:solidFill>
                  <a:srgbClr val="CC00CC"/>
                </a:solidFill>
              </a:rPr>
              <a:t>There is no cure</a:t>
            </a:r>
          </a:p>
          <a:p>
            <a:r>
              <a:rPr lang="en-US" dirty="0">
                <a:solidFill>
                  <a:srgbClr val="CC00CC"/>
                </a:solidFill>
              </a:rPr>
              <a:t>Genetic counselling and antenatal diagnosis help in prevention</a:t>
            </a:r>
          </a:p>
        </p:txBody>
      </p:sp>
      <p:pic>
        <p:nvPicPr>
          <p:cNvPr id="4" name="~PP805.WAV">
            <a:hlinkClick r:id="" action="ppaction://media"/>
          </p:cNvPr>
          <p:cNvPicPr>
            <a:picLocks noRot="1" noChangeAspect="1"/>
          </p:cNvPicPr>
          <p:nvPr>
            <a:wavAudioFile r:embed="rId1" name="~PP80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427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587" y="296733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Thank you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CC00CC"/>
                </a:solidFill>
              </a:rPr>
              <a:t>Cherubism </a:t>
            </a:r>
            <a:br>
              <a:rPr lang="en-US" sz="3200" b="1" dirty="0" smtClean="0">
                <a:solidFill>
                  <a:srgbClr val="CC00CC"/>
                </a:solidFill>
              </a:rPr>
            </a:br>
            <a:r>
              <a:rPr lang="en-US" sz="3200" b="1" dirty="0" smtClean="0">
                <a:solidFill>
                  <a:srgbClr val="CC00CC"/>
                </a:solidFill>
              </a:rPr>
              <a:t>Familial Fibrous Dysplasia of jaws</a:t>
            </a:r>
            <a:br>
              <a:rPr lang="en-US" sz="3200" b="1" dirty="0" smtClean="0">
                <a:solidFill>
                  <a:srgbClr val="CC00CC"/>
                </a:solidFill>
              </a:rPr>
            </a:br>
            <a:r>
              <a:rPr lang="en-US" sz="3200" b="1" dirty="0" smtClean="0">
                <a:solidFill>
                  <a:srgbClr val="CC00CC"/>
                </a:solidFill>
              </a:rPr>
              <a:t>Disseminated juvenile fibrous dysplasia</a:t>
            </a:r>
            <a:endParaRPr lang="en-IN" sz="3200" b="1" dirty="0">
              <a:solidFill>
                <a:srgbClr val="CC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03437"/>
            <a:ext cx="7391400" cy="452596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Cherubism first described by Jones.</a:t>
            </a:r>
          </a:p>
          <a:p>
            <a:pPr>
              <a:buNone/>
            </a:pPr>
            <a:endParaRPr lang="en-US" sz="2400" b="1" dirty="0" smtClean="0">
              <a:solidFill>
                <a:srgbClr val="9900CC"/>
              </a:solidFill>
            </a:endParaRPr>
          </a:p>
          <a:p>
            <a:pPr>
              <a:buNone/>
            </a:pPr>
            <a:r>
              <a:rPr lang="en-US" sz="2400" b="1" dirty="0" smtClean="0">
                <a:solidFill>
                  <a:srgbClr val="9900CC"/>
                </a:solidFill>
              </a:rPr>
              <a:t>PATHOGENESIS: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Rare developmental condition of the jaws. 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C00CC"/>
                </a:solidFill>
              </a:rPr>
              <a:t>Autosomal Dominant (4p16.3) with 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high penetrance but variable expressivity in 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C00CC"/>
                </a:solidFill>
              </a:rPr>
              <a:t>fibroblast growth factor receptor-3 (FGFR-3)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reduction in bone resorption</a:t>
            </a:r>
          </a:p>
          <a:p>
            <a:pPr>
              <a:buNone/>
            </a:pPr>
            <a:r>
              <a:rPr lang="en-US" sz="2400" dirty="0" smtClean="0">
                <a:solidFill>
                  <a:srgbClr val="C00000"/>
                </a:solidFill>
              </a:rPr>
              <a:t>	</a:t>
            </a:r>
            <a:r>
              <a:rPr lang="en-US" sz="2400" dirty="0" smtClean="0">
                <a:solidFill>
                  <a:srgbClr val="CC00CC"/>
                </a:solidFill>
              </a:rPr>
              <a:t>deficiency of sex steroids,  at </a:t>
            </a:r>
            <a:r>
              <a:rPr lang="en-US" sz="2400" dirty="0" smtClean="0">
                <a:solidFill>
                  <a:srgbClr val="CC00CC"/>
                </a:solidFill>
              </a:rPr>
              <a:t>puberty</a:t>
            </a:r>
            <a:endParaRPr lang="en-US" sz="2400" dirty="0" smtClean="0">
              <a:solidFill>
                <a:srgbClr val="CC00CC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9900CC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9900CC"/>
              </a:solidFill>
            </a:endParaRPr>
          </a:p>
          <a:p>
            <a:pPr>
              <a:buNone/>
            </a:pPr>
            <a:endParaRPr lang="en-IN" dirty="0"/>
          </a:p>
        </p:txBody>
      </p:sp>
      <p:pic>
        <p:nvPicPr>
          <p:cNvPr id="6" name="~PP1848.WAV">
            <a:hlinkClick r:id="" action="ppaction://media"/>
          </p:cNvPr>
          <p:cNvPicPr>
            <a:picLocks noRot="1" noChangeAspect="1"/>
          </p:cNvPicPr>
          <p:nvPr>
            <a:wavAudioFile r:embed="rId1" name="~PP1848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530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C00CC"/>
                </a:solidFill>
              </a:rPr>
              <a:t>Cherubism</a:t>
            </a:r>
            <a:endParaRPr lang="en-US" sz="2400" b="1" dirty="0">
              <a:solidFill>
                <a:srgbClr val="CC00CC"/>
              </a:solidFill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1066800"/>
            <a:ext cx="7315200" cy="5638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9900CC"/>
                </a:solidFill>
              </a:rPr>
              <a:t>M&gt;F, 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Onset </a:t>
            </a:r>
            <a:r>
              <a:rPr lang="en-US" sz="2800" dirty="0">
                <a:solidFill>
                  <a:srgbClr val="CC00CC"/>
                </a:solidFill>
              </a:rPr>
              <a:t>usually </a:t>
            </a:r>
            <a:r>
              <a:rPr lang="en-US" sz="2800" dirty="0" smtClean="0">
                <a:solidFill>
                  <a:srgbClr val="CC00CC"/>
                </a:solidFill>
              </a:rPr>
              <a:t>1-5yrs</a:t>
            </a:r>
            <a:r>
              <a:rPr lang="en-US" sz="2800" dirty="0" smtClean="0">
                <a:solidFill>
                  <a:srgbClr val="CC00CC"/>
                </a:solidFill>
              </a:rPr>
              <a:t>;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progresses </a:t>
            </a:r>
            <a:r>
              <a:rPr lang="en-US" sz="2800" dirty="0">
                <a:solidFill>
                  <a:srgbClr val="CC00CC"/>
                </a:solidFill>
              </a:rPr>
              <a:t>until puberty, </a:t>
            </a:r>
            <a:r>
              <a:rPr lang="en-US" sz="2800" dirty="0" smtClean="0">
                <a:solidFill>
                  <a:srgbClr val="CC00CC"/>
                </a:solidFill>
              </a:rPr>
              <a:t>  </a:t>
            </a:r>
            <a:r>
              <a:rPr lang="en-US" sz="2800" dirty="0" smtClean="0">
                <a:solidFill>
                  <a:srgbClr val="9900CC"/>
                </a:solidFill>
              </a:rPr>
              <a:t>stops by age of 12-15yrs becomes </a:t>
            </a:r>
            <a:r>
              <a:rPr lang="en-US" sz="2800" dirty="0">
                <a:solidFill>
                  <a:srgbClr val="9900CC"/>
                </a:solidFill>
              </a:rPr>
              <a:t>stable, </a:t>
            </a:r>
            <a:r>
              <a:rPr lang="en-US" sz="2800" dirty="0">
                <a:solidFill>
                  <a:srgbClr val="CC00CC"/>
                </a:solidFill>
              </a:rPr>
              <a:t>then slowly regresses</a:t>
            </a:r>
            <a:r>
              <a:rPr lang="en-US" sz="2800" dirty="0" smtClean="0">
                <a:solidFill>
                  <a:srgbClr val="CC00CC"/>
                </a:solidFill>
              </a:rPr>
              <a:t>.</a:t>
            </a:r>
          </a:p>
          <a:p>
            <a:pPr>
              <a:lnSpc>
                <a:spcPct val="90000"/>
              </a:lnSpc>
              <a:buNone/>
            </a:pPr>
            <a:endParaRPr lang="en-US" sz="2800" dirty="0">
              <a:solidFill>
                <a:srgbClr val="9900CC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Bilateral, symmetrical swelling  of  Mandibular body or maxillary tuberosities.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Firm, painless jaw expansion &amp; jaw deformity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 widened alveolar processes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Inverted V-shaped palatal arches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solidFill>
                  <a:srgbClr val="CC00CC"/>
                </a:solidFill>
              </a:rPr>
              <a:t>Premature exfoliation of primary teeth</a:t>
            </a:r>
          </a:p>
          <a:p>
            <a:pPr>
              <a:lnSpc>
                <a:spcPct val="90000"/>
              </a:lnSpc>
            </a:pPr>
            <a:endParaRPr lang="en-US" sz="2800" dirty="0">
              <a:solidFill>
                <a:srgbClr val="FF00FF"/>
              </a:solidFill>
            </a:endParaRPr>
          </a:p>
          <a:p>
            <a:pPr>
              <a:lnSpc>
                <a:spcPct val="90000"/>
              </a:lnSpc>
            </a:pPr>
            <a:endParaRPr lang="en-US" dirty="0">
              <a:solidFill>
                <a:srgbClr val="C00000"/>
              </a:solidFill>
            </a:endParaRPr>
          </a:p>
        </p:txBody>
      </p:sp>
      <p:pic>
        <p:nvPicPr>
          <p:cNvPr id="4" name="~PP2671.WAV">
            <a:hlinkClick r:id="" action="ppaction://media"/>
          </p:cNvPr>
          <p:cNvPicPr>
            <a:picLocks noRot="1" noChangeAspect="1"/>
          </p:cNvPicPr>
          <p:nvPr>
            <a:wavAudioFile r:embed="rId1" name="~PP2671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759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600200"/>
            <a:ext cx="6934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Delayed permanent tooth eruption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CC"/>
                </a:solidFill>
              </a:rPr>
              <a:t>Teeth displacement or resorption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Cervical  </a:t>
            </a:r>
            <a:r>
              <a:rPr lang="en-US" dirty="0" err="1" smtClean="0">
                <a:solidFill>
                  <a:srgbClr val="FF0000"/>
                </a:solidFill>
              </a:rPr>
              <a:t>lymphadenopathy</a:t>
            </a:r>
            <a:endParaRPr lang="en-US" dirty="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 err="1" smtClean="0">
                <a:solidFill>
                  <a:srgbClr val="CC00CC"/>
                </a:solidFill>
              </a:rPr>
              <a:t>Condyles</a:t>
            </a:r>
            <a:r>
              <a:rPr lang="en-US" dirty="0" smtClean="0">
                <a:solidFill>
                  <a:srgbClr val="CC00CC"/>
                </a:solidFill>
              </a:rPr>
              <a:t> are spared in most cases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00"/>
                </a:solidFill>
              </a:rPr>
              <a:t>Hypertelorism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CC00CC"/>
                </a:solidFill>
              </a:rPr>
              <a:t>Eyes-to-heaven appearance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FF00FF"/>
                </a:solidFill>
              </a:rPr>
              <a:t>impaired mastication &amp; speech difficulties.</a:t>
            </a:r>
            <a:endParaRPr lang="en-IN" dirty="0"/>
          </a:p>
        </p:txBody>
      </p:sp>
      <p:pic>
        <p:nvPicPr>
          <p:cNvPr id="4" name="~PP2035.WAV">
            <a:hlinkClick r:id="" action="ppaction://media"/>
          </p:cNvPr>
          <p:cNvPicPr>
            <a:picLocks noRot="1" noChangeAspect="1"/>
          </p:cNvPicPr>
          <p:nvPr>
            <a:wavAudioFile r:embed="rId1" name="~PP203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976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533400"/>
            <a:ext cx="7315200" cy="6096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Lesions </a:t>
            </a:r>
            <a:r>
              <a:rPr lang="en-US" sz="2800" dirty="0" smtClean="0">
                <a:solidFill>
                  <a:srgbClr val="CC00CC"/>
                </a:solidFill>
              </a:rPr>
              <a:t>in humerus</a:t>
            </a:r>
          </a:p>
          <a:p>
            <a:r>
              <a:rPr lang="en-US" sz="2800" dirty="0" smtClean="0">
                <a:solidFill>
                  <a:srgbClr val="CC00CC"/>
                </a:solidFill>
              </a:rPr>
              <a:t>Gingival fibromatosis</a:t>
            </a:r>
          </a:p>
          <a:p>
            <a:r>
              <a:rPr lang="en-US" sz="2800" dirty="0" smtClean="0">
                <a:solidFill>
                  <a:srgbClr val="CC00CC"/>
                </a:solidFill>
              </a:rPr>
              <a:t>Orbital </a:t>
            </a:r>
            <a:r>
              <a:rPr lang="en-US" sz="2800" dirty="0" smtClean="0">
                <a:solidFill>
                  <a:srgbClr val="CC00CC"/>
                </a:solidFill>
              </a:rPr>
              <a:t>involvement</a:t>
            </a:r>
          </a:p>
          <a:p>
            <a:r>
              <a:rPr lang="en-US" sz="2800" dirty="0" smtClean="0">
                <a:solidFill>
                  <a:srgbClr val="CC00CC"/>
                </a:solidFill>
              </a:rPr>
              <a:t>Obstruction sleep apnea.</a:t>
            </a:r>
          </a:p>
          <a:p>
            <a:pPr>
              <a:buNone/>
            </a:pPr>
            <a:endParaRPr lang="en-US" sz="2800" dirty="0" smtClean="0">
              <a:solidFill>
                <a:srgbClr val="CC00CC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Grading system by Arnott (1978):</a:t>
            </a:r>
          </a:p>
          <a:p>
            <a:r>
              <a:rPr lang="en-US" sz="2400" dirty="0" smtClean="0">
                <a:solidFill>
                  <a:srgbClr val="CC00CC"/>
                </a:solidFill>
              </a:rPr>
              <a:t>Grade I – involvement of both mandibular </a:t>
            </a:r>
            <a:r>
              <a:rPr lang="en-US" sz="2400" dirty="0" err="1" smtClean="0">
                <a:solidFill>
                  <a:srgbClr val="CC00CC"/>
                </a:solidFill>
              </a:rPr>
              <a:t>rami</a:t>
            </a:r>
            <a:endParaRPr lang="en-US" sz="2400" dirty="0" smtClean="0">
              <a:solidFill>
                <a:srgbClr val="CC00CC"/>
              </a:solidFill>
            </a:endParaRPr>
          </a:p>
          <a:p>
            <a:r>
              <a:rPr lang="en-US" sz="2400" dirty="0" smtClean="0">
                <a:solidFill>
                  <a:srgbClr val="CC00CC"/>
                </a:solidFill>
              </a:rPr>
              <a:t>Grade II- mandibular </a:t>
            </a:r>
            <a:r>
              <a:rPr lang="en-US" sz="2400" dirty="0" err="1" smtClean="0">
                <a:solidFill>
                  <a:srgbClr val="CC00CC"/>
                </a:solidFill>
              </a:rPr>
              <a:t>rami</a:t>
            </a:r>
            <a:r>
              <a:rPr lang="en-US" sz="2400" dirty="0" smtClean="0">
                <a:solidFill>
                  <a:srgbClr val="CC00CC"/>
                </a:solidFill>
              </a:rPr>
              <a:t> + maxillary </a:t>
            </a:r>
            <a:r>
              <a:rPr lang="en-US" sz="2400" dirty="0" err="1" smtClean="0">
                <a:solidFill>
                  <a:srgbClr val="CC00CC"/>
                </a:solidFill>
              </a:rPr>
              <a:t>tuberosity</a:t>
            </a:r>
            <a:endParaRPr lang="en-US" sz="2400" dirty="0" smtClean="0">
              <a:solidFill>
                <a:srgbClr val="CC00CC"/>
              </a:solidFill>
            </a:endParaRPr>
          </a:p>
          <a:p>
            <a:r>
              <a:rPr lang="en-US" sz="2400" dirty="0" smtClean="0">
                <a:solidFill>
                  <a:srgbClr val="CC00CC"/>
                </a:solidFill>
              </a:rPr>
              <a:t>Grade III- Albright syndrome involvement of maxilla &amp; mandible except </a:t>
            </a:r>
            <a:r>
              <a:rPr lang="en-US" sz="2400" dirty="0" err="1" smtClean="0">
                <a:solidFill>
                  <a:srgbClr val="CC00CC"/>
                </a:solidFill>
              </a:rPr>
              <a:t>coronoid</a:t>
            </a:r>
            <a:r>
              <a:rPr lang="en-US" sz="2400" dirty="0" smtClean="0">
                <a:solidFill>
                  <a:srgbClr val="CC00CC"/>
                </a:solidFill>
              </a:rPr>
              <a:t> process &amp; </a:t>
            </a:r>
            <a:r>
              <a:rPr lang="en-US" sz="2400" dirty="0" err="1" smtClean="0">
                <a:solidFill>
                  <a:srgbClr val="CC00CC"/>
                </a:solidFill>
              </a:rPr>
              <a:t>condyles</a:t>
            </a:r>
            <a:endParaRPr lang="en-IN" sz="2400" dirty="0">
              <a:solidFill>
                <a:srgbClr val="CC00CC"/>
              </a:solidFill>
            </a:endParaRPr>
          </a:p>
        </p:txBody>
      </p:sp>
      <p:pic>
        <p:nvPicPr>
          <p:cNvPr id="4" name="~PP3845.WAV">
            <a:hlinkClick r:id="" action="ppaction://media"/>
          </p:cNvPr>
          <p:cNvPicPr>
            <a:picLocks noRot="1" noChangeAspect="1"/>
          </p:cNvPicPr>
          <p:nvPr>
            <a:wavAudioFile r:embed="rId1" name="~PP3845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344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C00CC"/>
                </a:solidFill>
              </a:rPr>
              <a:t>Noonan’s Syndrome</a:t>
            </a:r>
            <a:endParaRPr lang="en-IN" b="1" dirty="0">
              <a:solidFill>
                <a:srgbClr val="CC00CC"/>
              </a:solidFill>
            </a:endParaRPr>
          </a:p>
        </p:txBody>
      </p:sp>
      <p:pic>
        <p:nvPicPr>
          <p:cNvPr id="123906" name="Picture 2" descr="https://www.aafp.org/afp/2014/0101/hi-res/afp20140101p37-f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1524000"/>
            <a:ext cx="7085371" cy="5334000"/>
          </a:xfrm>
          <a:prstGeom prst="rect">
            <a:avLst/>
          </a:prstGeom>
          <a:noFill/>
        </p:spPr>
      </p:pic>
      <p:pic>
        <p:nvPicPr>
          <p:cNvPr id="5" name="~PP164.WAV">
            <a:hlinkClick r:id="" action="ppaction://media"/>
          </p:cNvPr>
          <p:cNvPicPr>
            <a:picLocks noRot="1" noChangeAspect="1"/>
          </p:cNvPicPr>
          <p:nvPr>
            <a:wavAudioFile r:embed="rId1" name="~PP164.WAV"/>
          </p:nvPr>
        </p:nvPicPr>
        <p:blipFill>
          <a:blip r:embed="rId4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261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https://www.researchgate.net/publication/334242450/figure/fig1/AS:777148293976070@1562298000469/A-14-year-old-male-presented-with-bilateral-mandibular-enlargement-and-affecting-his_W6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8600"/>
            <a:ext cx="9168384" cy="3581400"/>
          </a:xfrm>
          <a:prstGeom prst="rect">
            <a:avLst/>
          </a:prstGeom>
          <a:noFill/>
        </p:spPr>
      </p:pic>
      <p:pic>
        <p:nvPicPr>
          <p:cNvPr id="119812" name="Picture 4" descr="https://www.researchgate.net/publication/334242450/figure/fig2/AS:777148293976071@1562298000507/Gross-examination-of-mandible-resection-specimen-shows-15-cm-15-cm-4-cm-deformed_W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199" y="3962400"/>
            <a:ext cx="6763443" cy="2895600"/>
          </a:xfrm>
          <a:prstGeom prst="rect">
            <a:avLst/>
          </a:prstGeom>
          <a:noFill/>
        </p:spPr>
      </p:pic>
      <p:pic>
        <p:nvPicPr>
          <p:cNvPr id="4" name="~PP3955.WAV">
            <a:hlinkClick r:id="" action="ppaction://media"/>
          </p:cNvPr>
          <p:cNvPicPr>
            <a:picLocks noRot="1" noChangeAspect="1"/>
          </p:cNvPicPr>
          <p:nvPr>
            <a:wavAudioFile r:embed="rId1" name="~PP3955.WAV"/>
          </p:nvPr>
        </p:nvPicPr>
        <p:blipFill>
          <a:blip r:embed="rId6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35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Radiographic Features:</a:t>
            </a:r>
            <a:endParaRPr lang="en-IN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1600200"/>
            <a:ext cx="7086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>
                <a:solidFill>
                  <a:srgbClr val="CC00CC"/>
                </a:solidFill>
              </a:rPr>
              <a:t>Bilateral multilocular cystic expansion of jaws.</a:t>
            </a:r>
          </a:p>
          <a:p>
            <a:pPr>
              <a:buNone/>
            </a:pPr>
            <a:endParaRPr lang="en-US" sz="2800" dirty="0" smtClean="0">
              <a:solidFill>
                <a:srgbClr val="CC00CC"/>
              </a:solidFill>
            </a:endParaRPr>
          </a:p>
          <a:p>
            <a:r>
              <a:rPr lang="en-US" sz="2800" dirty="0" smtClean="0">
                <a:solidFill>
                  <a:srgbClr val="CC00CC"/>
                </a:solidFill>
              </a:rPr>
              <a:t>Displacement of inferior alveolar canal.</a:t>
            </a:r>
          </a:p>
          <a:p>
            <a:pPr>
              <a:buNone/>
            </a:pPr>
            <a:endParaRPr lang="en-US" sz="2800" dirty="0" smtClean="0">
              <a:solidFill>
                <a:srgbClr val="CC00CC"/>
              </a:solidFill>
            </a:endParaRPr>
          </a:p>
          <a:p>
            <a:r>
              <a:rPr lang="en-US" sz="2800" dirty="0" smtClean="0">
                <a:solidFill>
                  <a:srgbClr val="CC00CC"/>
                </a:solidFill>
              </a:rPr>
              <a:t>Presence of numerous unerupted teeth producing a radiographic appearance of floating tooth syndrome.</a:t>
            </a:r>
          </a:p>
          <a:p>
            <a:pPr>
              <a:buNone/>
            </a:pPr>
            <a:endParaRPr lang="en-US" sz="2800" dirty="0" smtClean="0">
              <a:solidFill>
                <a:srgbClr val="CC00CC"/>
              </a:solidFill>
            </a:endParaRPr>
          </a:p>
          <a:p>
            <a:r>
              <a:rPr lang="en-US" sz="2800" dirty="0" smtClean="0">
                <a:solidFill>
                  <a:srgbClr val="CC00CC"/>
                </a:solidFill>
              </a:rPr>
              <a:t>In adulthood, the cystic areas become reossified with irregular patchy sclerosis</a:t>
            </a:r>
            <a:endParaRPr lang="en-IN" sz="2800" dirty="0">
              <a:solidFill>
                <a:srgbClr val="CC00CC"/>
              </a:solidFill>
            </a:endParaRPr>
          </a:p>
        </p:txBody>
      </p:sp>
      <p:pic>
        <p:nvPicPr>
          <p:cNvPr id="4" name="~PP1769.WAV">
            <a:hlinkClick r:id="" action="ppaction://media"/>
          </p:cNvPr>
          <p:cNvPicPr>
            <a:picLocks noRot="1" noChangeAspect="1"/>
          </p:cNvPicPr>
          <p:nvPr>
            <a:wavAudioFile r:embed="rId1" name="~PP1769.WAV"/>
          </p:nvPr>
        </p:nvPicPr>
        <p:blipFill>
          <a:blip r:embed="rId3" cstate="print"/>
          <a:stretch>
            <a:fillRect/>
          </a:stretch>
        </p:blipFill>
        <p:spPr>
          <a:xfrm>
            <a:off x="8696325" y="6410325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222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2069</TotalTime>
  <Words>668</Words>
  <Application>Microsoft Office PowerPoint</Application>
  <PresentationFormat>On-screen Show (4:3)</PresentationFormat>
  <Paragraphs>146</Paragraphs>
  <Slides>26</Slides>
  <Notes>5</Notes>
  <HiddenSlides>0</HiddenSlides>
  <MMClips>25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Slide 1</vt:lpstr>
      <vt:lpstr>Slide 2</vt:lpstr>
      <vt:lpstr>Cherubism  Familial Fibrous Dysplasia of jaws Disseminated juvenile fibrous dysplasia</vt:lpstr>
      <vt:lpstr>Cherubism</vt:lpstr>
      <vt:lpstr>Slide 5</vt:lpstr>
      <vt:lpstr>Slide 6</vt:lpstr>
      <vt:lpstr>Noonan’s Syndrome</vt:lpstr>
      <vt:lpstr>Slide 8</vt:lpstr>
      <vt:lpstr>Radiographic Features:</vt:lpstr>
      <vt:lpstr>Grading system by Kalantar Motanedi</vt:lpstr>
      <vt:lpstr>Slide 11</vt:lpstr>
      <vt:lpstr>Slide 12</vt:lpstr>
      <vt:lpstr>Prognosis &amp; Predictive factors:</vt:lpstr>
      <vt:lpstr>Marfans Syndrome</vt:lpstr>
      <vt:lpstr>Clinical features</vt:lpstr>
      <vt:lpstr>Slide 16</vt:lpstr>
      <vt:lpstr>Slide 17</vt:lpstr>
      <vt:lpstr>Oral manifestations</vt:lpstr>
      <vt:lpstr>Achondrogenesis</vt:lpstr>
      <vt:lpstr>Pathogenesis</vt:lpstr>
      <vt:lpstr>Clinical features</vt:lpstr>
      <vt:lpstr>Type-1 Achondrogenesis:</vt:lpstr>
      <vt:lpstr>Type-2 Achondrogenesis:</vt:lpstr>
      <vt:lpstr>Histopathology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44</cp:revision>
  <dcterms:created xsi:type="dcterms:W3CDTF">2006-08-16T00:00:00Z</dcterms:created>
  <dcterms:modified xsi:type="dcterms:W3CDTF">2020-08-28T06:09:42Z</dcterms:modified>
</cp:coreProperties>
</file>