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93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409767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80816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181200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1410144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424045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3349841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81283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2954307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91013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121025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740791-B3B0-4907-AB9E-FC90C598E076}" type="datetimeFigureOut">
              <a:rPr lang="en-IN" smtClean="0"/>
              <a:pPr/>
              <a:t>19-08-2020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9A40E1-FEC7-4043-A9A7-AAF7C839E800}" type="slidenum">
              <a:rPr lang="en-IN" smtClean="0"/>
              <a:pPr/>
              <a:t>‹#›</a:t>
            </a:fld>
            <a:endParaRPr lang="en-IN"/>
          </a:p>
        </p:txBody>
      </p:sp>
    </p:spTree>
    <p:extLst>
      <p:ext uri="{BB962C8B-B14F-4D97-AF65-F5344CB8AC3E}">
        <p14:creationId xmlns:p14="http://schemas.microsoft.com/office/powerpoint/2010/main" val="353619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40791-B3B0-4907-AB9E-FC90C598E076}" type="datetimeFigureOut">
              <a:rPr lang="en-IN" smtClean="0"/>
              <a:pPr/>
              <a:t>19-08-2020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A40E1-FEC7-4043-A9A7-AAF7C839E800}" type="slidenum">
              <a:rPr lang="en-IN" smtClean="0"/>
              <a:pPr/>
              <a:t>‹#›</a:t>
            </a:fld>
            <a:endParaRPr lang="en-IN"/>
          </a:p>
        </p:txBody>
      </p:sp>
    </p:spTree>
    <p:extLst>
      <p:ext uri="{BB962C8B-B14F-4D97-AF65-F5344CB8AC3E}">
        <p14:creationId xmlns:p14="http://schemas.microsoft.com/office/powerpoint/2010/main" val="176899550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5400" b="1" dirty="0"/>
              <a:t>ATELECTASIS</a:t>
            </a:r>
          </a:p>
        </p:txBody>
      </p:sp>
      <p:sp>
        <p:nvSpPr>
          <p:cNvPr id="3" name="Subtitle 2"/>
          <p:cNvSpPr>
            <a:spLocks noGrp="1"/>
          </p:cNvSpPr>
          <p:nvPr>
            <p:ph type="subTitle" idx="1"/>
          </p:nvPr>
        </p:nvSpPr>
        <p:spPr/>
        <p:txBody>
          <a:bodyPr>
            <a:normAutofit/>
          </a:bodyPr>
          <a:lstStyle/>
          <a:p>
            <a:pPr algn="r"/>
            <a:r>
              <a:rPr lang="en-US" sz="2800" b="1" dirty="0"/>
              <a:t>By, Dr. </a:t>
            </a:r>
            <a:r>
              <a:rPr lang="en-US" sz="2800" b="1"/>
              <a:t>Kalpesh Satani</a:t>
            </a:r>
            <a:endParaRPr lang="en-IN"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LUNG EXPANSION THERAPY</a:t>
            </a:r>
            <a:endParaRPr lang="en-IN" dirty="0"/>
          </a:p>
        </p:txBody>
      </p:sp>
      <p:sp>
        <p:nvSpPr>
          <p:cNvPr id="3" name="Content Placeholder 2"/>
          <p:cNvSpPr>
            <a:spLocks noGrp="1"/>
          </p:cNvSpPr>
          <p:nvPr>
            <p:ph idx="1"/>
          </p:nvPr>
        </p:nvSpPr>
        <p:spPr/>
        <p:txBody>
          <a:bodyPr/>
          <a:lstStyle/>
          <a:p>
            <a:pPr>
              <a:buNone/>
            </a:pPr>
            <a:r>
              <a:rPr lang="en-IN" dirty="0"/>
              <a:t>The most common modalities include, </a:t>
            </a:r>
          </a:p>
          <a:p>
            <a:pPr>
              <a:buNone/>
            </a:pPr>
            <a:endParaRPr lang="en-IN" dirty="0"/>
          </a:p>
          <a:p>
            <a:pPr lvl="1">
              <a:buFont typeface="Wingdings" pitchFamily="2" charset="2"/>
              <a:buChar char="§"/>
            </a:pPr>
            <a:r>
              <a:rPr lang="en-IN" dirty="0"/>
              <a:t>Breathing exercises</a:t>
            </a:r>
          </a:p>
          <a:p>
            <a:pPr lvl="1">
              <a:buFont typeface="Wingdings" pitchFamily="2" charset="2"/>
              <a:buChar char="§"/>
            </a:pPr>
            <a:r>
              <a:rPr lang="en-IN" dirty="0"/>
              <a:t>Incentive spirometer</a:t>
            </a:r>
          </a:p>
          <a:p>
            <a:pPr lvl="1">
              <a:buFont typeface="Wingdings" pitchFamily="2" charset="2"/>
              <a:buChar char="§"/>
            </a:pPr>
            <a:r>
              <a:rPr lang="en-IN" dirty="0"/>
              <a:t>Intermittent positive pressure breathing (IPPB)</a:t>
            </a:r>
          </a:p>
          <a:p>
            <a:pPr lvl="1">
              <a:buFont typeface="Wingdings" pitchFamily="2" charset="2"/>
              <a:buChar char="§"/>
            </a:pPr>
            <a:r>
              <a:rPr lang="en-IN" dirty="0"/>
              <a:t>Continuous positive airway pressure and (CPAP)</a:t>
            </a:r>
          </a:p>
          <a:p>
            <a:pPr lvl="1">
              <a:buFont typeface="Wingdings" pitchFamily="2" charset="2"/>
              <a:buChar char="§"/>
            </a:pPr>
            <a:r>
              <a:rPr lang="en-IN" dirty="0"/>
              <a:t>Positive expiratory pressure</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67544" y="908720"/>
            <a:ext cx="8229600" cy="4525963"/>
          </a:xfrm>
        </p:spPr>
        <p:txBody>
          <a:bodyPr>
            <a:normAutofit/>
          </a:bodyPr>
          <a:lstStyle/>
          <a:p>
            <a:pPr>
              <a:buFont typeface="Wingdings" pitchFamily="2" charset="2"/>
              <a:buChar char="§"/>
            </a:pPr>
            <a:r>
              <a:rPr lang="en-IN" sz="2800" dirty="0"/>
              <a:t>Lung expansion therapy increase lung volume by increasing the trans-pulmonary pressure gradient. Trans-pulmonary pressure gradient is difference between alveolar pressure and pleural pressure.</a:t>
            </a:r>
          </a:p>
          <a:p>
            <a:pPr>
              <a:buFont typeface="Wingdings" pitchFamily="2" charset="2"/>
              <a:buChar char="§"/>
            </a:pPr>
            <a:r>
              <a:rPr lang="en-IN" sz="2800" dirty="0"/>
              <a:t>Trans-pulmonary pressure gradient can be increased by either</a:t>
            </a:r>
          </a:p>
          <a:p>
            <a:pPr lvl="1" algn="just">
              <a:buFont typeface="Wingdings" pitchFamily="2" charset="2"/>
              <a:buChar char="§"/>
            </a:pPr>
            <a:r>
              <a:rPr lang="en-IN" sz="2400" dirty="0"/>
              <a:t>Decreasing surrounding pleural pressure (figure A)</a:t>
            </a:r>
          </a:p>
          <a:p>
            <a:pPr lvl="1" algn="just">
              <a:buFont typeface="Wingdings" pitchFamily="2" charset="2"/>
              <a:buChar char="§"/>
            </a:pPr>
            <a:r>
              <a:rPr lang="en-IN" sz="2400" dirty="0"/>
              <a:t>Increasing alveolar pressure (figure B)</a:t>
            </a:r>
          </a:p>
          <a:p>
            <a:pPr algn="just">
              <a:buFont typeface="Wingdings" pitchFamily="2" charset="2"/>
              <a:buChar char="§"/>
            </a:pPr>
            <a:endParaRPr lang="en-IN" sz="2800" dirty="0"/>
          </a:p>
        </p:txBody>
      </p:sp>
      <p:pic>
        <p:nvPicPr>
          <p:cNvPr id="4" name="Picture 3" descr="C:\Users\Tejas\Pictures\WP_20131210_001.jpg"/>
          <p:cNvPicPr/>
          <p:nvPr/>
        </p:nvPicPr>
        <p:blipFill>
          <a:blip r:embed="rId2" cstate="print"/>
          <a:srcRect/>
          <a:stretch>
            <a:fillRect/>
          </a:stretch>
        </p:blipFill>
        <p:spPr bwMode="auto">
          <a:xfrm>
            <a:off x="1835696" y="4725144"/>
            <a:ext cx="5731510" cy="151216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INCENTIVE SPIROMETER </a:t>
            </a:r>
            <a:endParaRPr lang="en-IN"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IN" dirty="0"/>
              <a:t>Incentive spirometer enhances lung expansion via spontaneous and sustained decrease in pleural pressure. </a:t>
            </a:r>
          </a:p>
          <a:p>
            <a:pPr algn="just">
              <a:buFont typeface="Wingdings" pitchFamily="2" charset="2"/>
              <a:buChar char="§"/>
            </a:pPr>
            <a:endParaRPr lang="en-IN" dirty="0"/>
          </a:p>
          <a:p>
            <a:pPr>
              <a:buFont typeface="Wingdings" pitchFamily="2" charset="2"/>
              <a:buChar char="§"/>
            </a:pPr>
            <a:r>
              <a:rPr lang="en-IN" dirty="0"/>
              <a:t>The basic principle of incentive Spirometry is sustained maximal inspiration. </a:t>
            </a:r>
          </a:p>
          <a:p>
            <a:pPr algn="just">
              <a:buFont typeface="Wingdings" pitchFamily="2" charset="2"/>
              <a:buChar char="§"/>
            </a:pPr>
            <a:endParaRPr lang="en-IN" dirty="0"/>
          </a:p>
          <a:p>
            <a:pPr>
              <a:buFont typeface="Wingdings" pitchFamily="2" charset="2"/>
              <a:buChar char="§"/>
            </a:pPr>
            <a:r>
              <a:rPr lang="en-IN" dirty="0"/>
              <a:t>Sustained maximal inspiration is a slow, deep inhalation from FRC upto TLC followed by 5 to 10 second of breath hold (breath hold to improve collateral circulation).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pic>
        <p:nvPicPr>
          <p:cNvPr id="4" name="Picture 3" descr="pp2.jpg"/>
          <p:cNvPicPr/>
          <p:nvPr/>
        </p:nvPicPr>
        <p:blipFill>
          <a:blip r:embed="rId2" cstate="print"/>
          <a:srcRect/>
          <a:stretch>
            <a:fillRect/>
          </a:stretch>
        </p:blipFill>
        <p:spPr bwMode="auto">
          <a:xfrm>
            <a:off x="395536" y="332656"/>
            <a:ext cx="8352928" cy="604867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219200"/>
          </a:xfrm>
        </p:spPr>
        <p:txBody>
          <a:bodyPr>
            <a:normAutofit fontScale="90000"/>
          </a:bodyPr>
          <a:lstStyle/>
          <a:p>
            <a:r>
              <a:rPr lang="en-IN" sz="3600" b="1" dirty="0"/>
              <a:t>INTERMITTENT POSITIVE PRESSURE BREATHING</a:t>
            </a:r>
            <a:br>
              <a:rPr lang="en-IN" dirty="0"/>
            </a:br>
            <a:endParaRPr lang="en-IN" dirty="0"/>
          </a:p>
        </p:txBody>
      </p:sp>
      <p:sp>
        <p:nvSpPr>
          <p:cNvPr id="3" name="Content Placeholder 2"/>
          <p:cNvSpPr>
            <a:spLocks noGrp="1"/>
          </p:cNvSpPr>
          <p:nvPr>
            <p:ph idx="1"/>
          </p:nvPr>
        </p:nvSpPr>
        <p:spPr>
          <a:xfrm>
            <a:off x="457200" y="1451917"/>
            <a:ext cx="8229600" cy="4785395"/>
          </a:xfrm>
        </p:spPr>
        <p:txBody>
          <a:bodyPr>
            <a:normAutofit/>
          </a:bodyPr>
          <a:lstStyle/>
          <a:p>
            <a:pPr algn="just">
              <a:buFont typeface="Wingdings" pitchFamily="2" charset="2"/>
              <a:buChar char="§"/>
            </a:pPr>
            <a:r>
              <a:rPr lang="en-IN" sz="2800" dirty="0"/>
              <a:t>IPPB refers to an application of positive pressure to spontaneous breathing patient as an intermittent or short term therapeutic modality. </a:t>
            </a:r>
          </a:p>
          <a:p>
            <a:pPr algn="just">
              <a:buFont typeface="Wingdings" pitchFamily="2" charset="2"/>
              <a:buChar char="§"/>
            </a:pPr>
            <a:r>
              <a:rPr lang="en-IN" sz="2800" dirty="0"/>
              <a:t>IPPB usually lasts for 15 to 20 minutes. </a:t>
            </a:r>
          </a:p>
          <a:p>
            <a:pPr algn="just">
              <a:buFont typeface="Wingdings" pitchFamily="2" charset="2"/>
              <a:buChar char="§"/>
            </a:pPr>
            <a:r>
              <a:rPr lang="en-IN" sz="2800" dirty="0"/>
              <a:t>IPPB increases trans-pulmonary pressure gradient by increasing alveolar pressure.  </a:t>
            </a:r>
          </a:p>
          <a:p>
            <a:pPr algn="just">
              <a:buFont typeface="Wingdings" pitchFamily="2" charset="2"/>
              <a:buChar char="§"/>
            </a:pPr>
            <a:r>
              <a:rPr lang="en-IN" sz="2800" dirty="0"/>
              <a:t>IPPB may be useful for patients who are at high risk of atelectasis and not able to co-operate with more simple technique such as incentive spirometer</a:t>
            </a:r>
            <a:r>
              <a:rPr lang="en-IN"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t>POSITIVE AIRWAY PRESSURE THERAPY</a:t>
            </a:r>
            <a:endParaRPr lang="en-IN" sz="3200" dirty="0"/>
          </a:p>
        </p:txBody>
      </p:sp>
      <p:sp>
        <p:nvSpPr>
          <p:cNvPr id="3" name="Content Placeholder 2"/>
          <p:cNvSpPr>
            <a:spLocks noGrp="1"/>
          </p:cNvSpPr>
          <p:nvPr>
            <p:ph idx="1"/>
          </p:nvPr>
        </p:nvSpPr>
        <p:spPr/>
        <p:txBody>
          <a:bodyPr/>
          <a:lstStyle/>
          <a:p>
            <a:pPr lvl="0">
              <a:buFont typeface="Wingdings" pitchFamily="2" charset="2"/>
              <a:buChar char="§"/>
            </a:pPr>
            <a:r>
              <a:rPr lang="en-IN" dirty="0"/>
              <a:t>Positive expiratory therapy (PEP)</a:t>
            </a:r>
          </a:p>
          <a:p>
            <a:pPr lvl="0">
              <a:buFont typeface="Wingdings" pitchFamily="2" charset="2"/>
              <a:buChar char="§"/>
            </a:pPr>
            <a:r>
              <a:rPr lang="en-IN" dirty="0"/>
              <a:t>Continuous positive airway pressure (CPAP)</a:t>
            </a:r>
          </a:p>
          <a:p>
            <a:pPr lvl="0">
              <a:buFont typeface="Wingdings" pitchFamily="2" charset="2"/>
              <a:buChar char="§"/>
            </a:pPr>
            <a:r>
              <a:rPr lang="en-IN" dirty="0"/>
              <a:t>Expiratory positive airway pressure (EPAP)</a:t>
            </a:r>
          </a:p>
          <a:p>
            <a:pPr lvl="0">
              <a:buNone/>
            </a:pPr>
            <a:endParaRPr lang="en-IN" dirty="0"/>
          </a:p>
          <a:p>
            <a:pPr>
              <a:buNone/>
            </a:pPr>
            <a:r>
              <a:rPr lang="en-IN" dirty="0"/>
              <a:t>	PEP and EPAP create expiratory positive pressure only while CPAP maintains positive pressure throughout both inspiration and expiration. </a:t>
            </a:r>
          </a:p>
          <a:p>
            <a:pPr>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67544" y="2492896"/>
            <a:ext cx="8229600" cy="2116832"/>
          </a:xfrm>
        </p:spPr>
        <p:txBody>
          <a:bodyPr/>
          <a:lstStyle/>
          <a:p>
            <a:pPr algn="ctr">
              <a:buNone/>
            </a:pPr>
            <a:r>
              <a:rPr lang="en-IN" dirty="0"/>
              <a:t> An evidence for a lung expansion therapy to prevent post-operative pulmonary  complications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08912" cy="1800200"/>
          </a:xfrm>
        </p:spPr>
        <p:txBody>
          <a:bodyPr>
            <a:noAutofit/>
          </a:bodyPr>
          <a:lstStyle/>
          <a:p>
            <a:pPr algn="ctr"/>
            <a:r>
              <a:rPr lang="en-IN" sz="2400" b="1" dirty="0"/>
              <a:t>Incentive Spirometry with expiratory positive airway</a:t>
            </a:r>
            <a:br>
              <a:rPr lang="en-IN" sz="2400" b="1" dirty="0"/>
            </a:br>
            <a:r>
              <a:rPr lang="en-IN" sz="2400" b="1" dirty="0"/>
              <a:t>pressure reduces pulmonary complications,</a:t>
            </a:r>
            <a:br>
              <a:rPr lang="en-IN" sz="2400" b="1" dirty="0"/>
            </a:br>
            <a:r>
              <a:rPr lang="en-IN" sz="2400" b="1" dirty="0"/>
              <a:t>improves pulmonary function and 6-minute walk</a:t>
            </a:r>
            <a:br>
              <a:rPr lang="en-IN" sz="2400" b="1" dirty="0"/>
            </a:br>
            <a:r>
              <a:rPr lang="en-IN" sz="2400" b="1" dirty="0"/>
              <a:t>distance in patients undergoing coronary artery</a:t>
            </a:r>
            <a:br>
              <a:rPr lang="en-IN" sz="2400" b="1" dirty="0"/>
            </a:br>
            <a:r>
              <a:rPr lang="en-IN" sz="2400" b="1" dirty="0"/>
              <a:t>bypass graft surgery</a:t>
            </a:r>
            <a:br>
              <a:rPr lang="en-IN" sz="2400" dirty="0"/>
            </a:br>
            <a:endParaRPr lang="en-IN" sz="2400" dirty="0"/>
          </a:p>
        </p:txBody>
      </p:sp>
      <p:sp>
        <p:nvSpPr>
          <p:cNvPr id="3" name="Content Placeholder 2"/>
          <p:cNvSpPr>
            <a:spLocks noGrp="1"/>
          </p:cNvSpPr>
          <p:nvPr>
            <p:ph idx="1"/>
          </p:nvPr>
        </p:nvSpPr>
        <p:spPr>
          <a:xfrm>
            <a:off x="457200" y="2204865"/>
            <a:ext cx="8229600" cy="1224136"/>
          </a:xfrm>
        </p:spPr>
        <p:txBody>
          <a:bodyPr/>
          <a:lstStyle/>
          <a:p>
            <a:pPr>
              <a:buNone/>
            </a:pPr>
            <a:r>
              <a:rPr lang="en-IN" dirty="0"/>
              <a:t> </a:t>
            </a:r>
            <a:r>
              <a:rPr lang="en-IN" sz="2400" dirty="0" err="1"/>
              <a:t>Haeffener</a:t>
            </a:r>
            <a:r>
              <a:rPr lang="en-IN" sz="2400" dirty="0"/>
              <a:t> et al	</a:t>
            </a:r>
          </a:p>
          <a:p>
            <a:pPr algn="r">
              <a:buNone/>
            </a:pPr>
            <a:r>
              <a:rPr lang="en-IN" sz="2400" dirty="0"/>
              <a:t>American Heart Journal 2008</a:t>
            </a:r>
          </a:p>
        </p:txBody>
      </p:sp>
      <p:graphicFrame>
        <p:nvGraphicFramePr>
          <p:cNvPr id="4" name="Table 3"/>
          <p:cNvGraphicFramePr>
            <a:graphicFrameLocks noGrp="1"/>
          </p:cNvGraphicFramePr>
          <p:nvPr>
            <p:extLst>
              <p:ext uri="{D42A27DB-BD31-4B8C-83A1-F6EECF244321}">
                <p14:modId xmlns:p14="http://schemas.microsoft.com/office/powerpoint/2010/main" val="3086001661"/>
              </p:ext>
            </p:extLst>
          </p:nvPr>
        </p:nvGraphicFramePr>
        <p:xfrm>
          <a:off x="899592" y="3284984"/>
          <a:ext cx="7488832" cy="2560320"/>
        </p:xfrm>
        <a:graphic>
          <a:graphicData uri="http://schemas.openxmlformats.org/drawingml/2006/table">
            <a:tbl>
              <a:tblPr firstRow="1" bandRow="1">
                <a:tableStyleId>{5940675A-B579-460E-94D1-54222C63F5DA}</a:tableStyleId>
              </a:tblPr>
              <a:tblGrid>
                <a:gridCol w="1061527">
                  <a:extLst>
                    <a:ext uri="{9D8B030D-6E8A-4147-A177-3AD203B41FA5}">
                      <a16:colId xmlns:a16="http://schemas.microsoft.com/office/drawing/2014/main" val="20000"/>
                    </a:ext>
                  </a:extLst>
                </a:gridCol>
                <a:gridCol w="6427305">
                  <a:extLst>
                    <a:ext uri="{9D8B030D-6E8A-4147-A177-3AD203B41FA5}">
                      <a16:colId xmlns:a16="http://schemas.microsoft.com/office/drawing/2014/main" val="20001"/>
                    </a:ext>
                  </a:extLst>
                </a:gridCol>
              </a:tblGrid>
              <a:tr h="370840">
                <a:tc>
                  <a:txBody>
                    <a:bodyPr/>
                    <a:lstStyle/>
                    <a:p>
                      <a:r>
                        <a:rPr lang="en-IN" sz="2400" dirty="0"/>
                        <a:t>P</a:t>
                      </a:r>
                    </a:p>
                  </a:txBody>
                  <a:tcPr/>
                </a:tc>
                <a:tc>
                  <a:txBody>
                    <a:bodyPr/>
                    <a:lstStyle/>
                    <a:p>
                      <a:r>
                        <a:rPr lang="en-IN" sz="2400" dirty="0"/>
                        <a:t>Undergoing CABG patients</a:t>
                      </a:r>
                    </a:p>
                  </a:txBody>
                  <a:tcPr/>
                </a:tc>
                <a:extLst>
                  <a:ext uri="{0D108BD9-81ED-4DB2-BD59-A6C34878D82A}">
                    <a16:rowId xmlns:a16="http://schemas.microsoft.com/office/drawing/2014/main" val="10000"/>
                  </a:ext>
                </a:extLst>
              </a:tr>
              <a:tr h="370840">
                <a:tc>
                  <a:txBody>
                    <a:bodyPr/>
                    <a:lstStyle/>
                    <a:p>
                      <a:r>
                        <a:rPr lang="en-IN" sz="2400" dirty="0"/>
                        <a:t>I</a:t>
                      </a:r>
                    </a:p>
                  </a:txBody>
                  <a:tcPr/>
                </a:tc>
                <a:tc>
                  <a:txBody>
                    <a:bodyPr/>
                    <a:lstStyle/>
                    <a:p>
                      <a:r>
                        <a:rPr lang="en-IN" sz="2400" dirty="0"/>
                        <a:t>Incentive spirometer,</a:t>
                      </a:r>
                      <a:r>
                        <a:rPr lang="en-IN" sz="2400" baseline="0" dirty="0"/>
                        <a:t> EPAP</a:t>
                      </a:r>
                      <a:endParaRPr lang="en-IN" sz="2400" dirty="0"/>
                    </a:p>
                  </a:txBody>
                  <a:tcPr/>
                </a:tc>
                <a:extLst>
                  <a:ext uri="{0D108BD9-81ED-4DB2-BD59-A6C34878D82A}">
                    <a16:rowId xmlns:a16="http://schemas.microsoft.com/office/drawing/2014/main" val="10001"/>
                  </a:ext>
                </a:extLst>
              </a:tr>
              <a:tr h="370840">
                <a:tc>
                  <a:txBody>
                    <a:bodyPr/>
                    <a:lstStyle/>
                    <a:p>
                      <a:r>
                        <a:rPr lang="en-IN" sz="2400" dirty="0"/>
                        <a:t>C</a:t>
                      </a:r>
                    </a:p>
                  </a:txBody>
                  <a:tcPr/>
                </a:tc>
                <a:tc>
                  <a:txBody>
                    <a:bodyPr/>
                    <a:lstStyle/>
                    <a:p>
                      <a:r>
                        <a:rPr lang="en-IN" sz="2400" dirty="0"/>
                        <a:t>coughing technique, early mobilization, and deep breathing exercises</a:t>
                      </a:r>
                    </a:p>
                  </a:txBody>
                  <a:tcPr/>
                </a:tc>
                <a:extLst>
                  <a:ext uri="{0D108BD9-81ED-4DB2-BD59-A6C34878D82A}">
                    <a16:rowId xmlns:a16="http://schemas.microsoft.com/office/drawing/2014/main" val="10002"/>
                  </a:ext>
                </a:extLst>
              </a:tr>
              <a:tr h="370840">
                <a:tc>
                  <a:txBody>
                    <a:bodyPr/>
                    <a:lstStyle/>
                    <a:p>
                      <a:r>
                        <a:rPr lang="en-IN" sz="2400" dirty="0"/>
                        <a:t>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400" dirty="0"/>
                        <a:t>Pulmonary Function</a:t>
                      </a:r>
                      <a:r>
                        <a:rPr lang="en-IN" sz="2400" baseline="0" dirty="0"/>
                        <a:t> test, 6 minute walk test, </a:t>
                      </a:r>
                      <a:r>
                        <a:rPr lang="en-IN" sz="2400" baseline="0" dirty="0" err="1"/>
                        <a:t>Pimax</a:t>
                      </a:r>
                      <a:r>
                        <a:rPr lang="en-IN" sz="2400" baseline="0" dirty="0"/>
                        <a:t>, Chest X-Ray</a:t>
                      </a:r>
                      <a:endParaRPr lang="en-IN" sz="2400"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p:txBody>
          <a:bodyPr/>
          <a:lstStyle/>
          <a:p>
            <a:pPr>
              <a:buNone/>
            </a:pPr>
            <a:r>
              <a:rPr lang="en-IN" dirty="0"/>
              <a:t> </a:t>
            </a:r>
          </a:p>
        </p:txBody>
      </p:sp>
      <p:graphicFrame>
        <p:nvGraphicFramePr>
          <p:cNvPr id="4" name="Table 3"/>
          <p:cNvGraphicFramePr>
            <a:graphicFrameLocks noGrp="1"/>
          </p:cNvGraphicFramePr>
          <p:nvPr>
            <p:extLst>
              <p:ext uri="{D42A27DB-BD31-4B8C-83A1-F6EECF244321}">
                <p14:modId xmlns:p14="http://schemas.microsoft.com/office/powerpoint/2010/main" val="3302887883"/>
              </p:ext>
            </p:extLst>
          </p:nvPr>
        </p:nvGraphicFramePr>
        <p:xfrm>
          <a:off x="395536" y="1124744"/>
          <a:ext cx="8208912" cy="4824536"/>
        </p:xfrm>
        <a:graphic>
          <a:graphicData uri="http://schemas.openxmlformats.org/drawingml/2006/table">
            <a:tbl>
              <a:tblPr firstRow="1" bandRow="1">
                <a:tableStyleId>{5940675A-B579-460E-94D1-54222C63F5DA}</a:tableStyleId>
              </a:tblPr>
              <a:tblGrid>
                <a:gridCol w="2052228">
                  <a:extLst>
                    <a:ext uri="{9D8B030D-6E8A-4147-A177-3AD203B41FA5}">
                      <a16:colId xmlns:a16="http://schemas.microsoft.com/office/drawing/2014/main" val="20000"/>
                    </a:ext>
                  </a:extLst>
                </a:gridCol>
                <a:gridCol w="1892116">
                  <a:extLst>
                    <a:ext uri="{9D8B030D-6E8A-4147-A177-3AD203B41FA5}">
                      <a16:colId xmlns:a16="http://schemas.microsoft.com/office/drawing/2014/main" val="20001"/>
                    </a:ext>
                  </a:extLst>
                </a:gridCol>
                <a:gridCol w="2212340">
                  <a:extLst>
                    <a:ext uri="{9D8B030D-6E8A-4147-A177-3AD203B41FA5}">
                      <a16:colId xmlns:a16="http://schemas.microsoft.com/office/drawing/2014/main" val="20002"/>
                    </a:ext>
                  </a:extLst>
                </a:gridCol>
                <a:gridCol w="2052228">
                  <a:extLst>
                    <a:ext uri="{9D8B030D-6E8A-4147-A177-3AD203B41FA5}">
                      <a16:colId xmlns:a16="http://schemas.microsoft.com/office/drawing/2014/main" val="20003"/>
                    </a:ext>
                  </a:extLst>
                </a:gridCol>
              </a:tblGrid>
              <a:tr h="48245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High level evidence (Systemic review)</a:t>
                      </a:r>
                    </a:p>
                    <a:p>
                      <a:endParaRPr lang="en-IN" dirty="0"/>
                    </a:p>
                  </a:txBody>
                  <a:tcPr/>
                </a:tc>
                <a:tc>
                  <a:txBody>
                    <a:bodyPr/>
                    <a:lstStyle/>
                    <a:p>
                      <a:pPr algn="ctr"/>
                      <a:r>
                        <a:rPr lang="en-IN" dirty="0"/>
                        <a:t>Aim of the study was to determine the effect of incentive spirometer and EPAP </a:t>
                      </a:r>
                      <a:r>
                        <a:rPr lang="en-IN" sz="1800" dirty="0"/>
                        <a:t>in patients undergoing coronary artery</a:t>
                      </a:r>
                      <a:br>
                        <a:rPr lang="en-IN" sz="1800" dirty="0"/>
                      </a:br>
                      <a:r>
                        <a:rPr lang="en-IN" sz="1800" dirty="0"/>
                        <a:t>bypass graft surgery to reduce or prevent</a:t>
                      </a:r>
                      <a:r>
                        <a:rPr lang="en-IN" sz="1800" baseline="0" dirty="0"/>
                        <a:t> pulmonary complications.</a:t>
                      </a:r>
                      <a:endParaRPr lang="en-IN" dirty="0"/>
                    </a:p>
                  </a:txBody>
                  <a:tcPr/>
                </a:tc>
                <a:tc>
                  <a:txBody>
                    <a:bodyPr/>
                    <a:lstStyle/>
                    <a:p>
                      <a:pPr algn="ctr"/>
                      <a:r>
                        <a:rPr lang="en-IN" sz="1800" dirty="0"/>
                        <a:t>34 patients undergoing CABG were randomly assigned to a control group or Incentive Spirometer + EPAP group. </a:t>
                      </a:r>
                    </a:p>
                    <a:p>
                      <a:pPr algn="ctr"/>
                      <a:r>
                        <a:rPr lang="en-IN" sz="1800" dirty="0"/>
                        <a:t>Maximal</a:t>
                      </a:r>
                    </a:p>
                    <a:p>
                      <a:pPr algn="ctr"/>
                      <a:r>
                        <a:rPr lang="en-IN" sz="1800" dirty="0"/>
                        <a:t>respiratory pressures, pulmonary function test, 6-minute walk test and chest x-ray were performed at baseline as well as 1 week</a:t>
                      </a:r>
                    </a:p>
                    <a:p>
                      <a:pPr algn="ctr"/>
                      <a:r>
                        <a:rPr lang="en-IN" sz="1800" dirty="0"/>
                        <a:t>and 1 month after CABG.</a:t>
                      </a:r>
                      <a:endParaRPr lang="en-IN"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In patients undergoing CABG, Incentive Spirometer + EPAP results in improved pulmonary function and 6-minute walk</a:t>
                      </a:r>
                    </a:p>
                    <a:p>
                      <a:pPr marL="0" marR="0" indent="0" algn="ctr" defTabSz="914400" rtl="0" eaLnBrk="1" fontAlgn="auto" latinLnBrk="0" hangingPunct="1">
                        <a:lnSpc>
                          <a:spcPct val="100000"/>
                        </a:lnSpc>
                        <a:spcBef>
                          <a:spcPts val="0"/>
                        </a:spcBef>
                        <a:spcAft>
                          <a:spcPts val="0"/>
                        </a:spcAft>
                        <a:buClrTx/>
                        <a:buSzTx/>
                        <a:buFontTx/>
                        <a:buNone/>
                        <a:tabLst/>
                        <a:defRPr/>
                      </a:pPr>
                      <a:r>
                        <a:rPr lang="en-IN" sz="1800" dirty="0"/>
                        <a:t>distance as well as a reduction in Post operative Pulmonary Complications.</a:t>
                      </a:r>
                      <a:endParaRPr lang="en-IN"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Atelectasis</a:t>
            </a:r>
          </a:p>
        </p:txBody>
      </p:sp>
      <p:sp>
        <p:nvSpPr>
          <p:cNvPr id="3" name="Content Placeholder 2"/>
          <p:cNvSpPr>
            <a:spLocks noGrp="1"/>
          </p:cNvSpPr>
          <p:nvPr>
            <p:ph idx="1"/>
          </p:nvPr>
        </p:nvSpPr>
        <p:spPr>
          <a:xfrm>
            <a:off x="302840" y="1916832"/>
            <a:ext cx="8229600" cy="1540768"/>
          </a:xfrm>
        </p:spPr>
        <p:txBody>
          <a:bodyPr/>
          <a:lstStyle/>
          <a:p>
            <a:pPr algn="just">
              <a:buNone/>
            </a:pPr>
            <a:r>
              <a:rPr lang="en-IN" dirty="0"/>
              <a:t>	It is an abnormal collapse of alveoli (distal lung parenchyma).</a:t>
            </a:r>
          </a:p>
          <a:p>
            <a:pPr algn="just">
              <a:buFont typeface="Wingdings" pitchFamily="2" charset="2"/>
              <a:buChar char="§"/>
            </a:pPr>
            <a:endParaRPr lang="en-IN" dirty="0"/>
          </a:p>
          <a:p>
            <a:pPr algn="just">
              <a:buFont typeface="Wingdings" pitchFamily="2" charset="2"/>
              <a:buChar char="§"/>
            </a:pPr>
            <a:endParaRPr lang="en-IN" dirty="0"/>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219200"/>
          </a:xfrm>
        </p:spPr>
        <p:txBody>
          <a:bodyPr>
            <a:normAutofit fontScale="90000"/>
          </a:bodyPr>
          <a:lstStyle/>
          <a:p>
            <a:r>
              <a:rPr lang="en-IN" b="1" dirty="0"/>
              <a:t>CAUSES AND TYPES OF ATELECTASIS</a:t>
            </a:r>
            <a:br>
              <a:rPr lang="en-IN" dirty="0"/>
            </a:br>
            <a:endParaRPr lang="en-IN" dirty="0"/>
          </a:p>
        </p:txBody>
      </p:sp>
      <p:sp>
        <p:nvSpPr>
          <p:cNvPr id="3" name="Content Placeholder 2"/>
          <p:cNvSpPr>
            <a:spLocks noGrp="1"/>
          </p:cNvSpPr>
          <p:nvPr>
            <p:ph idx="1"/>
          </p:nvPr>
        </p:nvSpPr>
        <p:spPr>
          <a:xfrm>
            <a:off x="395536" y="1988840"/>
            <a:ext cx="8229600" cy="3528392"/>
          </a:xfrm>
        </p:spPr>
        <p:txBody>
          <a:bodyPr>
            <a:normAutofit lnSpcReduction="10000"/>
          </a:bodyPr>
          <a:lstStyle/>
          <a:p>
            <a:pPr>
              <a:buFont typeface="Wingdings" pitchFamily="2" charset="2"/>
              <a:buChar char="§"/>
            </a:pPr>
            <a:r>
              <a:rPr lang="en-IN" dirty="0"/>
              <a:t>Although atelectasis can occur from large variety of problems, here mentioning two primary types associated with postoperative or bedridden patients</a:t>
            </a:r>
          </a:p>
          <a:p>
            <a:pPr>
              <a:buFont typeface="Wingdings" pitchFamily="2" charset="2"/>
              <a:buChar char="§"/>
            </a:pPr>
            <a:r>
              <a:rPr lang="en-IN" dirty="0"/>
              <a:t>Types:- </a:t>
            </a:r>
          </a:p>
          <a:p>
            <a:pPr lvl="1" algn="just">
              <a:buFont typeface="Wingdings" pitchFamily="2" charset="2"/>
              <a:buChar char="§"/>
            </a:pPr>
            <a:r>
              <a:rPr lang="en-IN" dirty="0"/>
              <a:t>Resorption atelectasis</a:t>
            </a:r>
          </a:p>
          <a:p>
            <a:pPr lvl="1" algn="just">
              <a:buFont typeface="Wingdings" pitchFamily="2" charset="2"/>
              <a:buChar char="§"/>
            </a:pPr>
            <a:r>
              <a:rPr lang="en-IN" dirty="0"/>
              <a:t>Passive atelectasis</a:t>
            </a:r>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57200" y="1268760"/>
            <a:ext cx="8229600" cy="3773016"/>
          </a:xfrm>
        </p:spPr>
        <p:txBody>
          <a:bodyPr>
            <a:normAutofit fontScale="92500"/>
          </a:bodyPr>
          <a:lstStyle/>
          <a:p>
            <a:pPr>
              <a:buNone/>
            </a:pPr>
            <a:r>
              <a:rPr lang="en-IN" b="1" dirty="0"/>
              <a:t>RESORPTION ATELECTASIS:</a:t>
            </a:r>
          </a:p>
          <a:p>
            <a:pPr>
              <a:buNone/>
            </a:pPr>
            <a:endParaRPr lang="en-IN" dirty="0"/>
          </a:p>
          <a:p>
            <a:pPr lvl="1">
              <a:buFont typeface="Wingdings" pitchFamily="2" charset="2"/>
              <a:buChar char="§"/>
            </a:pPr>
            <a:r>
              <a:rPr lang="en-IN" dirty="0"/>
              <a:t>It occurs when mucus plugs are present in the airways and block ventilation of the affected region.</a:t>
            </a:r>
          </a:p>
          <a:p>
            <a:pPr lvl="1" algn="just">
              <a:buFont typeface="Wingdings" pitchFamily="2" charset="2"/>
              <a:buChar char="§"/>
            </a:pPr>
            <a:endParaRPr lang="en-IN" dirty="0"/>
          </a:p>
          <a:p>
            <a:pPr lvl="1">
              <a:buFont typeface="Wingdings" pitchFamily="2" charset="2"/>
              <a:buChar char="§"/>
            </a:pPr>
            <a:r>
              <a:rPr lang="en-IN" dirty="0"/>
              <a:t>Gas distal to obstruction is absorbed by passing blood in the pulmonary capillaries, which causes the non-ventilated alveoli to partially collapse.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p>
        </p:txBody>
      </p:sp>
      <p:sp>
        <p:nvSpPr>
          <p:cNvPr id="3" name="Content Placeholder 2"/>
          <p:cNvSpPr>
            <a:spLocks noGrp="1"/>
          </p:cNvSpPr>
          <p:nvPr>
            <p:ph idx="1"/>
          </p:nvPr>
        </p:nvSpPr>
        <p:spPr>
          <a:xfrm>
            <a:off x="457200" y="980728"/>
            <a:ext cx="8229600" cy="4525963"/>
          </a:xfrm>
        </p:spPr>
        <p:txBody>
          <a:bodyPr>
            <a:normAutofit fontScale="92500" lnSpcReduction="10000"/>
          </a:bodyPr>
          <a:lstStyle/>
          <a:p>
            <a:pPr>
              <a:buNone/>
            </a:pPr>
            <a:r>
              <a:rPr lang="en-IN" b="1" dirty="0"/>
              <a:t>PASSIVE ATELECTASIS</a:t>
            </a:r>
          </a:p>
          <a:p>
            <a:pPr>
              <a:buNone/>
            </a:pPr>
            <a:endParaRPr lang="en-IN" dirty="0"/>
          </a:p>
          <a:p>
            <a:pPr lvl="1" algn="just">
              <a:buFont typeface="Wingdings" pitchFamily="2" charset="2"/>
              <a:buChar char="§"/>
            </a:pPr>
            <a:r>
              <a:rPr lang="en-IN" dirty="0"/>
              <a:t>It is primarily caused by persistent use of small tidal volumes by the patients. This is common when general anaesthesia is given, with use of sedatives and bed rest, and when deep breathing is painful as when broken ribs are present or surgery has been performed especially in upper abdominal region. </a:t>
            </a:r>
          </a:p>
          <a:p>
            <a:pPr lvl="1" algn="just">
              <a:buFont typeface="Wingdings" pitchFamily="2" charset="2"/>
              <a:buChar char="§"/>
            </a:pPr>
            <a:endParaRPr lang="en-IN" dirty="0"/>
          </a:p>
          <a:p>
            <a:pPr lvl="1" algn="just">
              <a:buFont typeface="Wingdings" pitchFamily="2" charset="2"/>
              <a:buChar char="§"/>
            </a:pPr>
            <a:r>
              <a:rPr lang="en-IN" dirty="0"/>
              <a:t>Weakening or impairment of diaphragm also can contribute to passive atelectasis.</a:t>
            </a:r>
          </a:p>
          <a:p>
            <a:pPr>
              <a:buNone/>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fontScale="90000"/>
          </a:bodyPr>
          <a:lstStyle/>
          <a:p>
            <a:r>
              <a:rPr lang="en-IN" sz="3600" b="1" dirty="0"/>
              <a:t>FACTORS ASSOCIATED WITH CAUSING ATELECTASIS</a:t>
            </a:r>
            <a:br>
              <a:rPr lang="en-IN" dirty="0"/>
            </a:br>
            <a:endParaRPr lang="en-IN" dirty="0"/>
          </a:p>
        </p:txBody>
      </p:sp>
      <p:sp>
        <p:nvSpPr>
          <p:cNvPr id="3" name="Content Placeholder 2"/>
          <p:cNvSpPr>
            <a:spLocks noGrp="1"/>
          </p:cNvSpPr>
          <p:nvPr>
            <p:ph idx="1"/>
          </p:nvPr>
        </p:nvSpPr>
        <p:spPr>
          <a:xfrm>
            <a:off x="467544" y="1772816"/>
            <a:ext cx="8229600" cy="3993232"/>
          </a:xfrm>
        </p:spPr>
        <p:txBody>
          <a:bodyPr/>
          <a:lstStyle/>
          <a:p>
            <a:pPr lvl="1">
              <a:buFont typeface="Wingdings" pitchFamily="2" charset="2"/>
              <a:buChar char="§"/>
            </a:pPr>
            <a:r>
              <a:rPr lang="en-IN" dirty="0"/>
              <a:t>Any patient who cannot take deep breaths periodically.</a:t>
            </a:r>
          </a:p>
          <a:p>
            <a:pPr lvl="1">
              <a:buFont typeface="Wingdings" pitchFamily="2" charset="2"/>
              <a:buChar char="§"/>
            </a:pPr>
            <a:r>
              <a:rPr lang="en-IN" dirty="0"/>
              <a:t>Upper and lower abdominal surgery</a:t>
            </a:r>
          </a:p>
          <a:p>
            <a:pPr lvl="1">
              <a:buFont typeface="Wingdings" pitchFamily="2" charset="2"/>
              <a:buChar char="§"/>
            </a:pPr>
            <a:r>
              <a:rPr lang="en-IN" dirty="0"/>
              <a:t>Thoracic surgery</a:t>
            </a:r>
          </a:p>
          <a:p>
            <a:pPr lvl="1">
              <a:buFont typeface="Wingdings" pitchFamily="2" charset="2"/>
              <a:buChar char="§"/>
            </a:pPr>
            <a:r>
              <a:rPr lang="en-IN" dirty="0"/>
              <a:t>Significant obesity</a:t>
            </a:r>
          </a:p>
          <a:p>
            <a:pPr lvl="1">
              <a:buFont typeface="Wingdings" pitchFamily="2" charset="2"/>
              <a:buChar char="§"/>
            </a:pPr>
            <a:r>
              <a:rPr lang="en-IN" dirty="0"/>
              <a:t>Neuromuscular disorders</a:t>
            </a:r>
          </a:p>
          <a:p>
            <a:pPr lvl="1">
              <a:buFont typeface="Wingdings" pitchFamily="2" charset="2"/>
              <a:buChar char="§"/>
            </a:pPr>
            <a:r>
              <a:rPr lang="en-IN" dirty="0"/>
              <a:t>Bedridden patients</a:t>
            </a:r>
          </a:p>
          <a:p>
            <a:pPr lvl="1">
              <a:buFont typeface="Wingdings" pitchFamily="2" charset="2"/>
              <a:buChar char="§"/>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a:t>CLINICAL SIGNS OF ATELECTASIS</a:t>
            </a:r>
            <a:endParaRPr lang="en-IN"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
            </a:pPr>
            <a:r>
              <a:rPr lang="en-IN" sz="2800" dirty="0"/>
              <a:t>Physical signs of atelectasis may be absent or very subtle if patient has minimal atelectasis</a:t>
            </a:r>
            <a:r>
              <a:rPr lang="en-IN" dirty="0"/>
              <a:t>.</a:t>
            </a:r>
          </a:p>
          <a:p>
            <a:pPr algn="just">
              <a:buFont typeface="Wingdings" pitchFamily="2" charset="2"/>
              <a:buChar char="§"/>
            </a:pPr>
            <a:endParaRPr lang="en-IN" dirty="0"/>
          </a:p>
          <a:p>
            <a:pPr>
              <a:buFont typeface="Wingdings" pitchFamily="2" charset="2"/>
              <a:buChar char="§"/>
            </a:pPr>
            <a:r>
              <a:rPr lang="en-IN" sz="2800" dirty="0"/>
              <a:t>When atelectasis involves more significant portion of lungs, patients respiratory rate will increase proportionally, late inspiratory crackles may be heard over affected lung field. </a:t>
            </a:r>
          </a:p>
          <a:p>
            <a:pPr algn="just">
              <a:buFont typeface="Wingdings" pitchFamily="2" charset="2"/>
              <a:buChar char="§"/>
            </a:pPr>
            <a:endParaRPr lang="en-IN" sz="2800" dirty="0"/>
          </a:p>
          <a:p>
            <a:pPr>
              <a:buFont typeface="Wingdings" pitchFamily="2" charset="2"/>
              <a:buChar char="§"/>
            </a:pPr>
            <a:r>
              <a:rPr lang="en-IN" sz="2800" dirty="0"/>
              <a:t>If lung consolidated due to atelectasis, abnormal bronchial breath sound present. Tachycardia may be present if atelectasis leads to significant hypoxemia.</a:t>
            </a:r>
            <a:r>
              <a:rPr lang="en-IN" sz="2800" b="1" dirty="0"/>
              <a:t> </a:t>
            </a:r>
            <a:endParaRPr lang="en-IN"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100" b="1" dirty="0"/>
              <a:t>DIAGNOSIS</a:t>
            </a:r>
            <a:r>
              <a:rPr lang="en-IN" sz="3100" dirty="0"/>
              <a:t> </a:t>
            </a:r>
            <a:r>
              <a:rPr lang="en-IN" dirty="0"/>
              <a:t> </a:t>
            </a:r>
          </a:p>
        </p:txBody>
      </p:sp>
      <p:sp>
        <p:nvSpPr>
          <p:cNvPr id="3" name="Content Placeholder 2"/>
          <p:cNvSpPr>
            <a:spLocks noGrp="1"/>
          </p:cNvSpPr>
          <p:nvPr>
            <p:ph idx="1"/>
          </p:nvPr>
        </p:nvSpPr>
        <p:spPr/>
        <p:txBody>
          <a:bodyPr>
            <a:normAutofit/>
          </a:bodyPr>
          <a:lstStyle/>
          <a:p>
            <a:pPr lvl="1" algn="just">
              <a:buNone/>
            </a:pPr>
            <a:r>
              <a:rPr lang="en-IN" b="1" dirty="0"/>
              <a:t>X-RAYS</a:t>
            </a:r>
          </a:p>
          <a:p>
            <a:pPr lvl="1">
              <a:buFont typeface="Wingdings" pitchFamily="2" charset="2"/>
              <a:buChar char="§"/>
            </a:pPr>
            <a:r>
              <a:rPr lang="en-IN" dirty="0"/>
              <a:t>Atelectatic region of the lung will demonstrate</a:t>
            </a:r>
          </a:p>
          <a:p>
            <a:pPr lvl="2" algn="just">
              <a:buFont typeface="Wingdings" pitchFamily="2" charset="2"/>
              <a:buChar char="§"/>
            </a:pPr>
            <a:r>
              <a:rPr lang="en-IN" dirty="0"/>
              <a:t>Increased opacity</a:t>
            </a:r>
          </a:p>
          <a:p>
            <a:pPr lvl="2" algn="just">
              <a:buFont typeface="Wingdings" pitchFamily="2" charset="2"/>
              <a:buChar char="§"/>
            </a:pPr>
            <a:r>
              <a:rPr lang="en-IN" dirty="0"/>
              <a:t>Narrowing of the space between ribs</a:t>
            </a:r>
          </a:p>
          <a:p>
            <a:pPr lvl="2">
              <a:buFont typeface="Wingdings" pitchFamily="2" charset="2"/>
              <a:buChar char="§"/>
            </a:pPr>
            <a:r>
              <a:rPr lang="en-IN" dirty="0"/>
              <a:t>Shift of trachea and / or mediastinum same side and </a:t>
            </a:r>
          </a:p>
          <a:p>
            <a:pPr lvl="2">
              <a:buFont typeface="Wingdings" pitchFamily="2" charset="2"/>
              <a:buChar char="§"/>
            </a:pPr>
            <a:r>
              <a:rPr lang="en-IN" dirty="0"/>
              <a:t>Sometimes compensatory hyper-expansion of surrounding lung. </a:t>
            </a:r>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TREATMENT</a:t>
            </a:r>
            <a:endParaRPr lang="en-IN" dirty="0"/>
          </a:p>
        </p:txBody>
      </p:sp>
      <p:sp>
        <p:nvSpPr>
          <p:cNvPr id="3" name="Content Placeholder 2"/>
          <p:cNvSpPr>
            <a:spLocks noGrp="1"/>
          </p:cNvSpPr>
          <p:nvPr>
            <p:ph idx="1"/>
          </p:nvPr>
        </p:nvSpPr>
        <p:spPr/>
        <p:txBody>
          <a:bodyPr/>
          <a:lstStyle/>
          <a:p>
            <a:pPr lvl="1">
              <a:buFont typeface="Wingdings" pitchFamily="2" charset="2"/>
              <a:buChar char="§"/>
            </a:pPr>
            <a:r>
              <a:rPr lang="en-IN" dirty="0"/>
              <a:t>Lung expansion therapy is an effective strategy in the treatment of atelectasis. </a:t>
            </a:r>
          </a:p>
          <a:p>
            <a:pPr lvl="1">
              <a:buFont typeface="Wingdings" pitchFamily="2" charset="2"/>
              <a:buChar char="§"/>
            </a:pPr>
            <a:r>
              <a:rPr lang="en-IN" dirty="0"/>
              <a:t>For patient with minimal risk of postoperative atelectasis,</a:t>
            </a:r>
          </a:p>
          <a:p>
            <a:pPr lvl="2" algn="just">
              <a:buFont typeface="Wingdings" pitchFamily="2" charset="2"/>
              <a:buChar char="§"/>
            </a:pPr>
            <a:r>
              <a:rPr lang="en-IN" b="1" dirty="0"/>
              <a:t>Deep breathing exercise</a:t>
            </a:r>
            <a:endParaRPr lang="en-IN" dirty="0"/>
          </a:p>
          <a:p>
            <a:pPr lvl="2" algn="just">
              <a:buFont typeface="Wingdings" pitchFamily="2" charset="2"/>
              <a:buChar char="§"/>
            </a:pPr>
            <a:r>
              <a:rPr lang="en-IN" b="1" dirty="0"/>
              <a:t>Frequent re-positioning and </a:t>
            </a:r>
            <a:endParaRPr lang="en-IN" dirty="0"/>
          </a:p>
          <a:p>
            <a:pPr lvl="2" algn="just">
              <a:buFont typeface="Wingdings" pitchFamily="2" charset="2"/>
              <a:buChar char="§"/>
            </a:pPr>
            <a:r>
              <a:rPr lang="en-IN" b="1" dirty="0"/>
              <a:t>Early ambulation </a:t>
            </a:r>
          </a:p>
          <a:p>
            <a:pPr marL="914400" lvl="2" indent="0" algn="just">
              <a:buNone/>
            </a:pPr>
            <a:r>
              <a:rPr lang="en-IN" sz="2800" dirty="0"/>
              <a:t>is usually effective treatment</a:t>
            </a:r>
          </a:p>
        </p:txBody>
      </p:sp>
    </p:spTree>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123</TotalTime>
  <Words>795</Words>
  <Application>Microsoft Office PowerPoint</Application>
  <PresentationFormat>On-screen Show (4:3)</PresentationFormat>
  <Paragraphs>104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Theme2</vt:lpstr>
      <vt:lpstr>ATELECTASIS</vt:lpstr>
      <vt:lpstr>Atelectasis</vt:lpstr>
      <vt:lpstr>CAUSES AND TYPES OF ATELECTASIS </vt:lpstr>
      <vt:lpstr> </vt:lpstr>
      <vt:lpstr> </vt:lpstr>
      <vt:lpstr>FACTORS ASSOCIATED WITH CAUSING ATELECTASIS </vt:lpstr>
      <vt:lpstr>CLINICAL SIGNS OF ATELECTASIS</vt:lpstr>
      <vt:lpstr>DIAGNOSIS  </vt:lpstr>
      <vt:lpstr>TREATMENT</vt:lpstr>
      <vt:lpstr>LUNG EXPANSION THERAPY</vt:lpstr>
      <vt:lpstr> </vt:lpstr>
      <vt:lpstr>INCENTIVE SPIROMETER </vt:lpstr>
      <vt:lpstr> </vt:lpstr>
      <vt:lpstr>INTERMITTENT POSITIVE PRESSURE BREATHING </vt:lpstr>
      <vt:lpstr>POSITIVE AIRWAY PRESSURE THERAPY</vt:lpstr>
      <vt:lpstr> </vt:lpstr>
      <vt:lpstr>Incentive Spirometry with expiratory positive airway pressure reduces pulmonary complications, improves pulmonary function and 6-minute walk distance in patients undergoing coronary artery bypass graft surgery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ATELECTESIS</dc:title>
  <dc:creator>kalpesh</dc:creator>
  <cp:lastModifiedBy>Poonam Devmurari</cp:lastModifiedBy>
  <cp:revision>19</cp:revision>
  <dcterms:created xsi:type="dcterms:W3CDTF">2014-04-04T04:07:48Z</dcterms:created>
  <dcterms:modified xsi:type="dcterms:W3CDTF">2020-08-19T06:15:52Z</dcterms:modified>
</cp:coreProperties>
</file>