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1" r:id="rId2"/>
    <p:sldId id="28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70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C5B30-7F3C-4002-8221-70EA4C4A2DCF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317D6-8904-4F14-8520-9929F0537017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E83F1B-9380-4E6F-91D1-848EDCCDD562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119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1F2F44-E601-4050-8725-B2C5C61CBEA3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140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2D3414-A8A6-4A91-AAC1-A721CE7CF742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160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C4A193-D1D6-422A-9095-EADBB66FB941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181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7928E9-3FE7-481E-80EC-65C5BFA4848E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F3D599-E6B4-4E07-9983-6C84742762E4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222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6C7280-CCFA-4AC4-814E-86377FDFF157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385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8F2B05-2718-4385-B26A-6B282FD12C7F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447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CB5217-3549-44DF-B501-1DACBBFACC15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4D3C06-FFF1-442A-AC29-5A0A4B459F56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CA9D83-B6A5-46DB-9F54-E9984D07F9C3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AD28B9-CA93-4440-B881-1399DB71E019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017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7F9F82-93D4-49A7-B6B8-11F529A14D23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037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F251FE-7D3F-4B36-B615-2C80053AFFA9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058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E9C3C1-0636-43BF-964A-B030C39FB52B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078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00B87-40B7-4AC1-AFC4-CB3F2256F787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099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C718B0-0C39-4EB6-BFBC-545894B70958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F2C35-3240-423A-BCC1-94BC9AA48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CA25A-D178-4A3A-8875-9FF74DCA9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1A2D9-F7E6-47CB-B876-B51C5AF45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50C7B-D695-4F90-A82A-864BECD183CA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FA14D-3F74-4870-AB4A-701AC7832746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:\F driver data\desktop 15.10.2016\COP details\logo cop\final cop Physio logo - 09-04-2019 -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8600"/>
            <a:ext cx="28956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2" descr="D:\06 Practical Exam\Final Approved University Logo - 01-03-2018.pn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2947516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90600" y="3505200"/>
            <a:ext cx="7010400" cy="156966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4800" dirty="0" smtClean="0"/>
              <a:t>Community Physiotherapy and Rehabilitation</a:t>
            </a:r>
            <a:endParaRPr lang="en-IN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4102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 smtClean="0"/>
              <a:t>Final Year BPT, College of Physiotherapy</a:t>
            </a:r>
            <a:endParaRPr lang="en-IN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dirty="0" smtClean="0">
                <a:latin typeface="Andalus" pitchFamily="2" charset="-78"/>
                <a:cs typeface="Andalus" pitchFamily="2" charset="-78"/>
              </a:rPr>
              <a:t>TRAINING</a:t>
            </a:r>
            <a:endParaRPr lang="en-US" sz="4800" dirty="0" smtClean="0"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901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67300" y="1447800"/>
            <a:ext cx="3044825" cy="20605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011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09600" y="1371600"/>
            <a:ext cx="3124200" cy="204152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011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2895600" y="4114800"/>
            <a:ext cx="3200400" cy="21875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54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ndalus" pitchFamily="2" charset="-78"/>
                <a:cs typeface="Andalus" pitchFamily="2" charset="-78"/>
              </a:rPr>
              <a:t>     </a:t>
            </a:r>
            <a:r>
              <a:rPr lang="en-US" sz="4000" b="1" dirty="0" smtClean="0">
                <a:latin typeface="Andalus" pitchFamily="2" charset="-78"/>
                <a:cs typeface="Andalus" pitchFamily="2" charset="-78"/>
              </a:rPr>
              <a:t>PLASTIC GUTTER SPLINT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1285875" y="2046288"/>
          <a:ext cx="2874963" cy="4392612"/>
        </p:xfrm>
        <a:graphic>
          <a:graphicData uri="http://schemas.openxmlformats.org/presentationml/2006/ole">
            <p:oleObj spid="_x0000_s10242" name="Bitmap Image" r:id="rId4" imgW="2381582" imgH="3638095" progId="PBrush">
              <p:embed/>
            </p:oleObj>
          </a:graphicData>
        </a:graphic>
      </p:graphicFrame>
      <p:graphicFrame>
        <p:nvGraphicFramePr>
          <p:cNvPr id="4099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4762500" y="2019300"/>
          <a:ext cx="3009900" cy="4457700"/>
        </p:xfrm>
        <a:graphic>
          <a:graphicData uri="http://schemas.openxmlformats.org/presentationml/2006/ole">
            <p:oleObj spid="_x0000_s10243" name="Bitmap Image" r:id="rId5" imgW="3780952" imgH="5601482" progId="PBrush">
              <p:embed/>
            </p:oleObj>
          </a:graphicData>
        </a:graphic>
      </p:graphicFrame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dirty="0" smtClean="0">
                <a:latin typeface="Andalus" pitchFamily="2" charset="-78"/>
                <a:cs typeface="Andalus" pitchFamily="2" charset="-78"/>
              </a:rPr>
              <a:t>FINGER STRIPS 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1028700" y="1676400"/>
          <a:ext cx="3086100" cy="4899025"/>
        </p:xfrm>
        <a:graphic>
          <a:graphicData uri="http://schemas.openxmlformats.org/presentationml/2006/ole">
            <p:oleObj spid="_x0000_s2050" name="Bitmap Image" r:id="rId4" imgW="2285714" imgH="3629532" progId="PBrush">
              <p:embed/>
            </p:oleObj>
          </a:graphicData>
        </a:graphic>
      </p:graphicFrame>
      <p:graphicFrame>
        <p:nvGraphicFramePr>
          <p:cNvPr id="5123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4914900" y="1638300"/>
          <a:ext cx="3276600" cy="4943475"/>
        </p:xfrm>
        <a:graphic>
          <a:graphicData uri="http://schemas.openxmlformats.org/presentationml/2006/ole">
            <p:oleObj spid="_x0000_s2051" name="Bitmap Image" r:id="rId5" imgW="3742857" imgH="5649114" progId="PBrush">
              <p:embed/>
            </p:oleObj>
          </a:graphicData>
        </a:graphic>
      </p:graphicFrame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Andalus" pitchFamily="2" charset="-78"/>
                <a:cs typeface="Andalus" pitchFamily="2" charset="-78"/>
              </a:rPr>
              <a:t>        MALLET FINGER SPLINT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1409700" y="1790700"/>
          <a:ext cx="2586038" cy="4232275"/>
        </p:xfrm>
        <a:graphic>
          <a:graphicData uri="http://schemas.openxmlformats.org/presentationml/2006/ole">
            <p:oleObj spid="_x0000_s3074" name="Bitmap Image" r:id="rId4" imgW="2123810" imgH="3476190" progId="PBrush">
              <p:embed/>
            </p:oleObj>
          </a:graphicData>
        </a:graphic>
      </p:graphicFrame>
      <p:graphicFrame>
        <p:nvGraphicFramePr>
          <p:cNvPr id="6147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295900" y="1752600"/>
          <a:ext cx="2838450" cy="4305300"/>
        </p:xfrm>
        <a:graphic>
          <a:graphicData uri="http://schemas.openxmlformats.org/presentationml/2006/ole">
            <p:oleObj spid="_x0000_s3075" name="Bitmap Image" r:id="rId5" imgW="3742857" imgH="5676190" progId="PBrush">
              <p:embed/>
            </p:oleObj>
          </a:graphicData>
        </a:graphic>
      </p:graphicFrame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7030A0"/>
                </a:solidFill>
                <a:latin typeface="Andalus" pitchFamily="2" charset="-78"/>
                <a:cs typeface="Andalus" pitchFamily="2" charset="-78"/>
              </a:rPr>
              <a:t/>
            </a:r>
            <a:br>
              <a:rPr lang="en-US" sz="4000" b="1" dirty="0" smtClean="0">
                <a:solidFill>
                  <a:srgbClr val="7030A0"/>
                </a:solidFill>
                <a:latin typeface="Andalus" pitchFamily="2" charset="-78"/>
                <a:cs typeface="Andalus" pitchFamily="2" charset="-78"/>
              </a:rPr>
            </a:br>
            <a:r>
              <a:rPr lang="en-US" sz="4000" b="1" dirty="0" smtClean="0">
                <a:latin typeface="Andalus" pitchFamily="2" charset="-78"/>
                <a:cs typeface="Andalus" pitchFamily="2" charset="-78"/>
              </a:rPr>
              <a:t>      GUTTER SPLINT</a:t>
            </a: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1406525" y="1601788"/>
          <a:ext cx="3081338" cy="4445000"/>
        </p:xfrm>
        <a:graphic>
          <a:graphicData uri="http://schemas.openxmlformats.org/presentationml/2006/ole">
            <p:oleObj spid="_x0000_s4098" name="Bitmap Image" r:id="rId4" imgW="2085714" imgH="3010320" progId="PBrush">
              <p:embed/>
            </p:oleObj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113338" y="1601788"/>
          <a:ext cx="2978150" cy="4445000"/>
        </p:xfrm>
        <a:graphic>
          <a:graphicData uri="http://schemas.openxmlformats.org/presentationml/2006/ole">
            <p:oleObj spid="_x0000_s4099" name="Bitmap Image" r:id="rId5" imgW="3790476" imgH="5657143" progId="PBrush">
              <p:embed/>
            </p:oleObj>
          </a:graphicData>
        </a:graphic>
      </p:graphicFrame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ndalus" pitchFamily="2" charset="-78"/>
                <a:cs typeface="Andalus" pitchFamily="2" charset="-78"/>
              </a:rPr>
              <a:t>  </a:t>
            </a:r>
            <a:r>
              <a:rPr lang="en-US" dirty="0" smtClean="0">
                <a:latin typeface="Andalus" pitchFamily="2" charset="-78"/>
                <a:cs typeface="Andalus" pitchFamily="2" charset="-78"/>
              </a:rPr>
              <a:t>DYNAMIC SPLINT</a:t>
            </a: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1295400" y="1600200"/>
          <a:ext cx="3208338" cy="4914900"/>
        </p:xfrm>
        <a:graphic>
          <a:graphicData uri="http://schemas.openxmlformats.org/presentationml/2006/ole">
            <p:oleObj spid="_x0000_s5122" name="Bitmap Image" r:id="rId4" imgW="1933333" imgH="2962689" progId="PBrush">
              <p:embed/>
            </p:oleObj>
          </a:graphicData>
        </a:graphic>
      </p:graphicFrame>
      <p:graphicFrame>
        <p:nvGraphicFramePr>
          <p:cNvPr id="8195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676900" y="1600200"/>
          <a:ext cx="2667000" cy="5003800"/>
        </p:xfrm>
        <a:graphic>
          <a:graphicData uri="http://schemas.openxmlformats.org/presentationml/2006/ole">
            <p:oleObj spid="_x0000_s5123" name="Bitmap Image" r:id="rId5" imgW="1448002" imgH="2715004" progId="PBrush">
              <p:embed/>
            </p:oleObj>
          </a:graphicData>
        </a:graphic>
      </p:graphicFrame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Andalus" pitchFamily="2" charset="-78"/>
                <a:cs typeface="Andalus" pitchFamily="2" charset="-78"/>
              </a:rPr>
              <a:t> FLAPPER SPLINT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1409700" y="1752600"/>
          <a:ext cx="2409825" cy="4413250"/>
        </p:xfrm>
        <a:graphic>
          <a:graphicData uri="http://schemas.openxmlformats.org/presentationml/2006/ole">
            <p:oleObj spid="_x0000_s6146" name="Bitmap Image" r:id="rId4" imgW="1467055" imgH="2685714" progId="PBrush">
              <p:embed/>
            </p:oleObj>
          </a:graphicData>
        </a:graphic>
      </p:graphicFrame>
      <p:graphicFrame>
        <p:nvGraphicFramePr>
          <p:cNvPr id="9219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029200" y="1676400"/>
          <a:ext cx="3100388" cy="4648200"/>
        </p:xfrm>
        <a:graphic>
          <a:graphicData uri="http://schemas.openxmlformats.org/presentationml/2006/ole">
            <p:oleObj spid="_x0000_s6147" name="Bitmap Image" r:id="rId5" imgW="3761905" imgH="5638095" progId="PBrush">
              <p:embed/>
            </p:oleObj>
          </a:graphicData>
        </a:graphic>
      </p:graphicFrame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B050"/>
                </a:solidFill>
                <a:latin typeface="Andalus" pitchFamily="2" charset="-78"/>
                <a:cs typeface="Andalus" pitchFamily="2" charset="-78"/>
              </a:rPr>
              <a:t> </a:t>
            </a:r>
            <a:r>
              <a:rPr lang="en-US" b="1" dirty="0" smtClean="0">
                <a:latin typeface="Andalus" pitchFamily="2" charset="-78"/>
                <a:cs typeface="Andalus" pitchFamily="2" charset="-78"/>
              </a:rPr>
              <a:t>SILICON GEL finger cap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1181100" y="1790700"/>
          <a:ext cx="3038475" cy="4448175"/>
        </p:xfrm>
        <a:graphic>
          <a:graphicData uri="http://schemas.openxmlformats.org/presentationml/2006/ole">
            <p:oleObj spid="_x0000_s7170" name="Bitmap Image" r:id="rId4" imgW="2114845" imgH="3095238" progId="PBrush">
              <p:embed/>
            </p:oleObj>
          </a:graphicData>
        </a:graphic>
      </p:graphicFrame>
      <p:graphicFrame>
        <p:nvGraphicFramePr>
          <p:cNvPr id="10243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486400" y="1676400"/>
          <a:ext cx="3070225" cy="4648200"/>
        </p:xfrm>
        <a:graphic>
          <a:graphicData uri="http://schemas.openxmlformats.org/presentationml/2006/ole">
            <p:oleObj spid="_x0000_s7171" name="Bitmap Image" r:id="rId5" imgW="3704762" imgH="5609524" progId="PBrush">
              <p:embed/>
            </p:oleObj>
          </a:graphicData>
        </a:graphic>
      </p:graphicFrame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err="1" smtClean="0">
                <a:latin typeface="Andalus" pitchFamily="2" charset="-78"/>
                <a:cs typeface="Andalus" pitchFamily="2" charset="-78"/>
              </a:rPr>
              <a:t>Volkman’s</a:t>
            </a:r>
            <a:r>
              <a:rPr lang="en-US" b="1" dirty="0" smtClean="0">
                <a:latin typeface="Andalus" pitchFamily="2" charset="-78"/>
                <a:cs typeface="Andalus" pitchFamily="2" charset="-78"/>
              </a:rPr>
              <a:t> Turn Buckle Splint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574925" y="4311650"/>
            <a:ext cx="3994150" cy="2035175"/>
          </a:xfrm>
        </p:spPr>
      </p:pic>
      <p:graphicFrame>
        <p:nvGraphicFramePr>
          <p:cNvPr id="11266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1652588" y="1624013"/>
          <a:ext cx="5568950" cy="2147887"/>
        </p:xfrm>
        <a:graphic>
          <a:graphicData uri="http://schemas.openxmlformats.org/presentationml/2006/ole">
            <p:oleObj spid="_x0000_s8194" name="Bitmap Image" r:id="rId5" imgW="3828571" imgH="1476190" progId="PBrush">
              <p:embed/>
            </p:oleObj>
          </a:graphicData>
        </a:graphic>
      </p:graphicFrame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Andalus" pitchFamily="2" charset="-78"/>
                <a:cs typeface="Andalus" pitchFamily="2" charset="-78"/>
              </a:rPr>
              <a:t>Dynamic Radial Palsy Splint</a:t>
            </a:r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00188" y="1662113"/>
            <a:ext cx="5951537" cy="2397125"/>
          </a:xfrm>
        </p:spPr>
      </p:pic>
      <p:pic>
        <p:nvPicPr>
          <p:cNvPr id="6656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690813" y="4389438"/>
            <a:ext cx="3571875" cy="2200275"/>
          </a:xfrm>
        </p:spPr>
      </p:pic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mtClean="0"/>
              <a:t>Objectives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At the end of the lecture the students will be able to:</a:t>
            </a:r>
          </a:p>
          <a:p>
            <a:r>
              <a:rPr lang="en-IN" dirty="0" smtClean="0"/>
              <a:t>Discuss in short about different types of  upper limb </a:t>
            </a:r>
            <a:r>
              <a:rPr lang="en-IN" dirty="0" err="1" smtClean="0"/>
              <a:t>orthosis</a:t>
            </a:r>
            <a:endParaRPr lang="en-IN" dirty="0" smtClean="0"/>
          </a:p>
          <a:p>
            <a:r>
              <a:rPr lang="en-IN" dirty="0" smtClean="0"/>
              <a:t>Discuss in short about different types of </a:t>
            </a:r>
            <a:r>
              <a:rPr lang="en-IN" dirty="0" err="1" smtClean="0"/>
              <a:t>orthosis</a:t>
            </a:r>
            <a:r>
              <a:rPr lang="en-IN" dirty="0" smtClean="0"/>
              <a:t> used in different </a:t>
            </a:r>
            <a:r>
              <a:rPr lang="en-IN" smtClean="0"/>
              <a:t>nerve palsies.</a:t>
            </a:r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Andalus" pitchFamily="2" charset="-78"/>
                <a:cs typeface="Andalus" pitchFamily="2" charset="-78"/>
              </a:rPr>
              <a:t>Facial  Palsy Splint</a:t>
            </a:r>
          </a:p>
        </p:txBody>
      </p:sp>
      <p:pic>
        <p:nvPicPr>
          <p:cNvPr id="7475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590800" y="1143000"/>
            <a:ext cx="4260632" cy="5562600"/>
          </a:xfrm>
        </p:spPr>
      </p:pic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icture 4"/>
          <p:cNvSpPr>
            <a:spLocks noChangeAspect="1" noChangeArrowheads="1"/>
          </p:cNvSpPr>
          <p:nvPr/>
        </p:nvSpPr>
        <p:spPr bwMode="auto">
          <a:xfrm>
            <a:off x="668338" y="1890713"/>
            <a:ext cx="3614737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1" name="Picture 7"/>
          <p:cNvSpPr>
            <a:spLocks noChangeAspect="1" noChangeArrowheads="1"/>
          </p:cNvSpPr>
          <p:nvPr/>
        </p:nvSpPr>
        <p:spPr bwMode="auto">
          <a:xfrm>
            <a:off x="5032375" y="1919288"/>
            <a:ext cx="3268663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76200"/>
            <a:ext cx="8432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1905000" y="609600"/>
            <a:ext cx="525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spc="600" dirty="0">
                <a:solidFill>
                  <a:srgbClr val="FF0000"/>
                </a:solidFill>
              </a:rPr>
              <a:t>It’s always Team work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" y="1790700"/>
            <a:ext cx="788670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you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0"/>
            <a:ext cx="9144000" cy="758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BIONIC REHABS   </a:t>
            </a:r>
            <a:r>
              <a:rPr lang="en-US" sz="2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Opp.Baroda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High School </a:t>
            </a:r>
            <a:r>
              <a:rPr lang="en-US" sz="2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Alkapuri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Ph.0265 232 1234</a:t>
            </a:r>
          </a:p>
        </p:txBody>
      </p:sp>
      <p:graphicFrame>
        <p:nvGraphicFramePr>
          <p:cNvPr id="4099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3429000"/>
          <a:ext cx="9144000" cy="5943600"/>
        </p:xfrm>
        <a:graphic>
          <a:graphicData uri="http://schemas.openxmlformats.org/presentationml/2006/ole">
            <p:oleObj spid="_x0000_s11266" r:id="rId3" imgW="11767031" imgH="8590187" progId="">
              <p:embed/>
            </p:oleObj>
          </a:graphicData>
        </a:graphic>
      </p:graphicFrame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1447800" y="5181600"/>
            <a:ext cx="5943600" cy="11387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161616"/>
                </a:solidFill>
                <a:latin typeface="Academy Engraved LET" pitchFamily="2" charset="0"/>
              </a:rPr>
              <a:t>DR. </a:t>
            </a:r>
            <a:r>
              <a:rPr lang="en-US" sz="3600" b="1" u="sng" dirty="0">
                <a:solidFill>
                  <a:srgbClr val="161616"/>
                </a:solidFill>
                <a:latin typeface="Academy Engraved LET" pitchFamily="2" charset="0"/>
              </a:rPr>
              <a:t>V</a:t>
            </a:r>
            <a:r>
              <a:rPr lang="en-US" sz="3200" b="1" u="sng" dirty="0">
                <a:solidFill>
                  <a:srgbClr val="161616"/>
                </a:solidFill>
                <a:latin typeface="Academy Engraved LET" pitchFamily="2" charset="0"/>
              </a:rPr>
              <a:t>EERENDRA SHANDILYA(CPO -USA)</a:t>
            </a:r>
          </a:p>
          <a:p>
            <a:pPr algn="ctr"/>
            <a:r>
              <a:rPr lang="en-US" sz="3200" b="1" dirty="0">
                <a:solidFill>
                  <a:srgbClr val="161616"/>
                </a:solidFill>
                <a:latin typeface="Academy Engraved LET" pitchFamily="2" charset="0"/>
              </a:rPr>
              <a:t>Consultant </a:t>
            </a:r>
            <a:r>
              <a:rPr lang="en-US" sz="3200" b="1" dirty="0" err="1">
                <a:solidFill>
                  <a:srgbClr val="161616"/>
                </a:solidFill>
                <a:latin typeface="Academy Engraved LET" pitchFamily="2" charset="0"/>
              </a:rPr>
              <a:t>Orthotist</a:t>
            </a:r>
            <a:r>
              <a:rPr lang="en-US" sz="3200" b="1" dirty="0">
                <a:solidFill>
                  <a:srgbClr val="161616"/>
                </a:solidFill>
                <a:latin typeface="Academy Engraved LET" pitchFamily="2" charset="0"/>
              </a:rPr>
              <a:t> - </a:t>
            </a:r>
            <a:r>
              <a:rPr lang="en-US" sz="3200" b="1" dirty="0" err="1">
                <a:solidFill>
                  <a:srgbClr val="161616"/>
                </a:solidFill>
                <a:latin typeface="Academy Engraved LET" pitchFamily="2" charset="0"/>
              </a:rPr>
              <a:t>Prosthetist</a:t>
            </a:r>
            <a:endParaRPr lang="en-US" sz="3200" b="1" dirty="0">
              <a:solidFill>
                <a:srgbClr val="161616"/>
              </a:solidFill>
              <a:latin typeface="Academy Engraved LET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02907"/>
            <a:ext cx="2133600" cy="78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UPPER EXTRMITY ORTHOSIS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228600" y="190500"/>
            <a:ext cx="8686800" cy="6324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4000" b="1" dirty="0" smtClean="0">
                <a:latin typeface="Andalus" pitchFamily="2" charset="-78"/>
                <a:cs typeface="Andalus" pitchFamily="2" charset="-78"/>
              </a:rPr>
              <a:t>SHOULDER SUPPORT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 smtClean="0">
                <a:latin typeface="Andalus" pitchFamily="2" charset="-78"/>
                <a:cs typeface="Andalus" pitchFamily="2" charset="-78"/>
              </a:rPr>
              <a:t>The collar and cuff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 smtClean="0">
                <a:latin typeface="Andalus" pitchFamily="2" charset="-78"/>
                <a:cs typeface="Andalus" pitchFamily="2" charset="-78"/>
              </a:rPr>
              <a:t>Cuff support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 smtClean="0">
                <a:latin typeface="Andalus" pitchFamily="2" charset="-78"/>
                <a:cs typeface="Andalus" pitchFamily="2" charset="-78"/>
              </a:rPr>
              <a:t>The abduction roll or wedge or pillow</a:t>
            </a:r>
          </a:p>
          <a:p>
            <a:pPr eaLnBrk="1" hangingPunct="1">
              <a:buFont typeface="Arial" charset="0"/>
              <a:buNone/>
            </a:pPr>
            <a:endParaRPr lang="en-US" dirty="0" smtClean="0">
              <a:latin typeface="Andalus" pitchFamily="2" charset="-78"/>
              <a:cs typeface="Andalus" pitchFamily="2" charset="-78"/>
            </a:endParaRPr>
          </a:p>
          <a:p>
            <a:pPr eaLnBrk="1" hangingPunct="1">
              <a:buFont typeface="Arial" charset="0"/>
              <a:buNone/>
            </a:pPr>
            <a:endParaRPr lang="en-US" dirty="0" smtClean="0">
              <a:latin typeface="Andalus" pitchFamily="2" charset="-78"/>
              <a:cs typeface="Andalus" pitchFamily="2" charset="-78"/>
            </a:endParaRPr>
          </a:p>
          <a:p>
            <a:pPr eaLnBrk="1" hangingPunct="1">
              <a:buFont typeface="Arial" charset="0"/>
              <a:buNone/>
            </a:pPr>
            <a:endParaRPr lang="en-US" dirty="0" smtClean="0">
              <a:latin typeface="Andalus" pitchFamily="2" charset="-78"/>
              <a:cs typeface="Andalus" pitchFamily="2" charset="-78"/>
            </a:endParaRPr>
          </a:p>
          <a:p>
            <a:pPr eaLnBrk="1" hangingPunct="1">
              <a:buFont typeface="Arial" charset="0"/>
              <a:buNone/>
            </a:pPr>
            <a:endParaRPr lang="en-US" dirty="0" smtClean="0"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60419" name="Picture 1" descr="C:\Users\veeren\Desktop\ppt images\cuff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0088" y="342900"/>
            <a:ext cx="209391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2" descr="C:\Users\veeren\Desktop\ppt images\abduction pillo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3700" y="3733800"/>
            <a:ext cx="22161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2" descr="http://www.abledata.com/product_images/images/95A02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500" y="3429000"/>
            <a:ext cx="35718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"/>
            <a:ext cx="8686800" cy="213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 smtClean="0">
                <a:latin typeface="Andalus" pitchFamily="2" charset="-78"/>
                <a:cs typeface="Andalus" pitchFamily="2" charset="-78"/>
              </a:rPr>
              <a:t>Shoulder abduction splint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>
              <a:solidFill>
                <a:schemeClr val="accent3">
                  <a:lumMod val="75000"/>
                </a:schemeClr>
              </a:solidFill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61443" name="Picture 2" descr="E:\Images\200910\200910A0\071020094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90500"/>
            <a:ext cx="3429000" cy="42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0" y="5638800"/>
            <a:ext cx="4572000" cy="8620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atin typeface="Andalus" pitchFamily="2" charset="-78"/>
                <a:cs typeface="Andalus" pitchFamily="2" charset="-78"/>
              </a:rPr>
              <a:t>Humerus</a:t>
            </a:r>
            <a:r>
              <a:rPr lang="en-US" sz="3200" b="1" dirty="0">
                <a:latin typeface="Andalus" pitchFamily="2" charset="-78"/>
                <a:cs typeface="Andalus" pitchFamily="2" charset="-78"/>
              </a:rPr>
              <a:t> brace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accent3">
                  <a:lumMod val="75000"/>
                </a:schemeClr>
              </a:solidFill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61445" name="Picture 2" descr="C:\Users\veeren\Desktop\Images\200809A0\080120081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" y="2324100"/>
            <a:ext cx="3952875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dirty="0" smtClean="0">
                <a:latin typeface="Andalus" pitchFamily="2" charset="-78"/>
                <a:cs typeface="Andalus" pitchFamily="2" charset="-78"/>
              </a:rPr>
              <a:t>ELBOW ORTHOSIS</a:t>
            </a:r>
          </a:p>
        </p:txBody>
      </p:sp>
      <p:pic>
        <p:nvPicPr>
          <p:cNvPr id="4" name="Picture 2" descr="E:\Images\200910\200910A0\101020094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019300"/>
            <a:ext cx="4038600" cy="3027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181100" y="5448300"/>
            <a:ext cx="266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Andalus" pitchFamily="2" charset="-78"/>
                <a:cs typeface="Andalus" pitchFamily="2" charset="-78"/>
              </a:rPr>
              <a:t>Pull-over </a:t>
            </a:r>
            <a:r>
              <a:rPr lang="en-US" sz="2400" dirty="0" err="1">
                <a:latin typeface="Andalus" pitchFamily="2" charset="-78"/>
                <a:cs typeface="Andalus" pitchFamily="2" charset="-78"/>
              </a:rPr>
              <a:t>orthosis</a:t>
            </a:r>
            <a:endParaRPr lang="en-US" sz="2400" dirty="0"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6057900" y="5448300"/>
            <a:ext cx="2617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Andalus" pitchFamily="2" charset="-78"/>
                <a:cs typeface="Andalus" pitchFamily="2" charset="-78"/>
              </a:rPr>
              <a:t>Tennis elbow brace</a:t>
            </a:r>
          </a:p>
        </p:txBody>
      </p:sp>
      <p:pic>
        <p:nvPicPr>
          <p:cNvPr id="102401" name="Picture 1" descr="C:\Users\veeren\Desktop\pics\Deepa0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0" y="1905000"/>
            <a:ext cx="4076700" cy="3056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247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Andalus" pitchFamily="2" charset="-78"/>
                <a:cs typeface="Andalus" pitchFamily="2" charset="-78"/>
              </a:rPr>
              <a:t>Elbow Orthosis</a:t>
            </a:r>
          </a:p>
        </p:txBody>
      </p:sp>
      <p:pic>
        <p:nvPicPr>
          <p:cNvPr id="634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96900" y="1600200"/>
            <a:ext cx="3759200" cy="4525963"/>
          </a:xfrm>
        </p:spPr>
      </p:pic>
      <p:pic>
        <p:nvPicPr>
          <p:cNvPr id="634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56138" y="1601788"/>
            <a:ext cx="4030662" cy="4445000"/>
          </a:xfrm>
        </p:spPr>
      </p:pic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1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Andalus" pitchFamily="2" charset="-78"/>
                <a:cs typeface="Andalus" pitchFamily="2" charset="-78"/>
              </a:rPr>
              <a:t>FOREARM, WRIST &amp; HAND ORTHOSIS</a:t>
            </a:r>
            <a:endParaRPr lang="en-US" b="1" dirty="0"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190500" y="701675"/>
            <a:ext cx="8763000" cy="61563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TYPES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STATIC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DYNAMIC</a:t>
            </a:r>
          </a:p>
          <a:p>
            <a:pPr eaLnBrk="1" hangingPunct="1">
              <a:buFont typeface="Wingdings" pitchFamily="2" charset="2"/>
              <a:buNone/>
            </a:pPr>
            <a:endParaRPr lang="en-US" sz="2400" dirty="0" smtClean="0">
              <a:latin typeface="Andalus" pitchFamily="2" charset="-78"/>
              <a:cs typeface="Andalus" pitchFamily="2" charset="-7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SPLINTING FOR THE SPASTIC WRIST AND HAND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SPLINTING FOR HYPOTONIC WRIST AND HAND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ORTHOSES FOR BURNS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ORTHOSES USED IN RA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ORTHOSES USED IN SPINAL CORD INJURY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ORTHOSES USED IN SPORTS AND PERFORMING ARTS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ORTHOSES USED FOR INFLAMMATION OF JOINTS AND TENDONS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ORHOSES FOR OCCUPATIONAL DISEASES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ORTHOSES POST INJURY AND POST SURGERY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218</Words>
  <Application>Microsoft Office PowerPoint</Application>
  <PresentationFormat>On-screen Show (4:3)</PresentationFormat>
  <Paragraphs>66</Paragraphs>
  <Slides>22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Bitmap Image</vt:lpstr>
      <vt:lpstr>Slide 1</vt:lpstr>
      <vt:lpstr>Objectives</vt:lpstr>
      <vt:lpstr>BIONIC REHABS   Opp.Baroda High School Alkapuri. Ph.0265 232 1234</vt:lpstr>
      <vt:lpstr>Slide 4</vt:lpstr>
      <vt:lpstr>Slide 5</vt:lpstr>
      <vt:lpstr>Slide 6</vt:lpstr>
      <vt:lpstr>ELBOW ORTHOSIS</vt:lpstr>
      <vt:lpstr>Elbow Orthosis</vt:lpstr>
      <vt:lpstr>FOREARM, WRIST &amp; HAND ORTHOSIS</vt:lpstr>
      <vt:lpstr>TRAINING</vt:lpstr>
      <vt:lpstr>     PLASTIC GUTTER SPLINT</vt:lpstr>
      <vt:lpstr>FINGER STRIPS </vt:lpstr>
      <vt:lpstr>        MALLET FINGER SPLINT</vt:lpstr>
      <vt:lpstr>       GUTTER SPLINT</vt:lpstr>
      <vt:lpstr>  DYNAMIC SPLINT</vt:lpstr>
      <vt:lpstr> FLAPPER SPLINT</vt:lpstr>
      <vt:lpstr> SILICON GEL finger cap</vt:lpstr>
      <vt:lpstr>Volkman’s Turn Buckle Splint</vt:lpstr>
      <vt:lpstr>Dynamic Radial Palsy Splint</vt:lpstr>
      <vt:lpstr>Facial  Palsy Splint</vt:lpstr>
      <vt:lpstr>Slide 21</vt:lpstr>
      <vt:lpstr>Slide 22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HP</cp:lastModifiedBy>
  <cp:revision>4</cp:revision>
  <dcterms:created xsi:type="dcterms:W3CDTF">2020-08-17T11:09:24Z</dcterms:created>
  <dcterms:modified xsi:type="dcterms:W3CDTF">2020-08-18T10:38:47Z</dcterms:modified>
</cp:coreProperties>
</file>