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57" r:id="rId4"/>
    <p:sldId id="258" r:id="rId5"/>
    <p:sldId id="287" r:id="rId6"/>
    <p:sldId id="259" r:id="rId7"/>
    <p:sldId id="288" r:id="rId8"/>
    <p:sldId id="289" r:id="rId9"/>
    <p:sldId id="260" r:id="rId10"/>
    <p:sldId id="262" r:id="rId11"/>
    <p:sldId id="263" r:id="rId12"/>
    <p:sldId id="264" r:id="rId13"/>
    <p:sldId id="265" r:id="rId14"/>
    <p:sldId id="266" r:id="rId15"/>
    <p:sldId id="267" r:id="rId16"/>
    <p:sldId id="268" r:id="rId17"/>
    <p:sldId id="269" r:id="rId18"/>
    <p:sldId id="270" r:id="rId19"/>
    <p:sldId id="293" r:id="rId20"/>
    <p:sldId id="271" r:id="rId21"/>
    <p:sldId id="272" r:id="rId22"/>
    <p:sldId id="273" r:id="rId23"/>
    <p:sldId id="274" r:id="rId24"/>
    <p:sldId id="275" r:id="rId25"/>
    <p:sldId id="276" r:id="rId26"/>
    <p:sldId id="278" r:id="rId27"/>
    <p:sldId id="279" r:id="rId28"/>
    <p:sldId id="280" r:id="rId29"/>
    <p:sldId id="281" r:id="rId30"/>
    <p:sldId id="282" r:id="rId31"/>
    <p:sldId id="283" r:id="rId32"/>
    <p:sldId id="284" r:id="rId33"/>
    <p:sldId id="285" r:id="rId34"/>
    <p:sldId id="286"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ABC3803-24E6-4EEC-9A18-70265656C464}"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BC3803-24E6-4EEC-9A18-70265656C4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BC3803-24E6-4EEC-9A18-70265656C4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BC3803-24E6-4EEC-9A18-70265656C464}"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ABC3803-24E6-4EEC-9A18-70265656C46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ABC3803-24E6-4EEC-9A18-70265656C464}"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ABC3803-24E6-4EEC-9A18-70265656C464}"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ABC3803-24E6-4EEC-9A18-70265656C4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ABC3803-24E6-4EEC-9A18-70265656C4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ABC3803-24E6-4EEC-9A18-70265656C464}"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00DFE69-81FC-4F68-A9D8-65E657FA9B9F}" type="datetimeFigureOut">
              <a:rPr lang="en-IN" smtClean="0"/>
              <a:pPr/>
              <a:t>18-08-2020</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9ABC3803-24E6-4EEC-9A18-70265656C464}"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00DFE69-81FC-4F68-A9D8-65E657FA9B9F}" type="datetimeFigureOut">
              <a:rPr lang="en-IN" smtClean="0"/>
              <a:pPr/>
              <a:t>18-08-2020</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ABC3803-24E6-4EEC-9A18-70265656C46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40152" y="4653136"/>
            <a:ext cx="2548136" cy="1587624"/>
          </a:xfrm>
        </p:spPr>
        <p:txBody>
          <a:bodyPr/>
          <a:lstStyle/>
          <a:p>
            <a:r>
              <a:rPr lang="en-IN" dirty="0" smtClean="0">
                <a:solidFill>
                  <a:schemeClr val="tx1"/>
                </a:solidFill>
              </a:rPr>
              <a:t>Dr. Deepak Kumar</a:t>
            </a:r>
          </a:p>
          <a:p>
            <a:r>
              <a:rPr lang="en-IN" dirty="0" smtClean="0">
                <a:solidFill>
                  <a:schemeClr val="tx1"/>
                </a:solidFill>
              </a:rPr>
              <a:t>Assist. Prof.</a:t>
            </a:r>
          </a:p>
          <a:p>
            <a:r>
              <a:rPr lang="en-IN" dirty="0" smtClean="0">
                <a:solidFill>
                  <a:schemeClr val="tx1"/>
                </a:solidFill>
              </a:rPr>
              <a:t>COP,SV</a:t>
            </a:r>
            <a:endParaRPr lang="en-IN" dirty="0">
              <a:solidFill>
                <a:schemeClr val="tx1"/>
              </a:solidFill>
            </a:endParaRPr>
          </a:p>
        </p:txBody>
      </p:sp>
      <p:sp>
        <p:nvSpPr>
          <p:cNvPr id="2" name="Title 1"/>
          <p:cNvSpPr>
            <a:spLocks noGrp="1"/>
          </p:cNvSpPr>
          <p:nvPr>
            <p:ph type="ctrTitle"/>
          </p:nvPr>
        </p:nvSpPr>
        <p:spPr/>
        <p:txBody>
          <a:bodyPr/>
          <a:lstStyle/>
          <a:p>
            <a:r>
              <a:rPr lang="en-IN" dirty="0" smtClean="0"/>
              <a:t>Extension services and mobile units</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Type of Service Provided</a:t>
            </a:r>
            <a:r>
              <a:rPr lang="en-IN" dirty="0" smtClean="0"/>
              <a:t/>
            </a:r>
            <a:br>
              <a:rPr lang="en-IN" dirty="0" smtClean="0"/>
            </a:br>
            <a:endParaRPr lang="en-IN" dirty="0"/>
          </a:p>
        </p:txBody>
      </p:sp>
      <p:sp>
        <p:nvSpPr>
          <p:cNvPr id="3" name="Content Placeholder 2"/>
          <p:cNvSpPr>
            <a:spLocks noGrp="1"/>
          </p:cNvSpPr>
          <p:nvPr>
            <p:ph sz="quarter" idx="1"/>
          </p:nvPr>
        </p:nvSpPr>
        <p:spPr>
          <a:xfrm>
            <a:off x="914400" y="1447800"/>
            <a:ext cx="7772400" cy="5005536"/>
          </a:xfrm>
        </p:spPr>
        <p:txBody>
          <a:bodyPr/>
          <a:lstStyle/>
          <a:p>
            <a:r>
              <a:rPr lang="en-IN" dirty="0" smtClean="0"/>
              <a:t>Mobile Medical Units are envisaged to </a:t>
            </a:r>
            <a:r>
              <a:rPr lang="en-IN" b="1" dirty="0" smtClean="0"/>
              <a:t>provide primary care services for common diseases including communicable and non-communicable diseases, RCH (reproductive health and child health) services, carry out screening activities and provide referral linkage to appropriate higher faculties.</a:t>
            </a:r>
            <a:r>
              <a:rPr lang="en-IN" dirty="0" smtClean="0"/>
              <a:t> </a:t>
            </a:r>
          </a:p>
          <a:p>
            <a:r>
              <a:rPr lang="en-IN" dirty="0" smtClean="0"/>
              <a:t>The services provided would of necessity be </a:t>
            </a:r>
            <a:r>
              <a:rPr lang="en-IN" b="1" dirty="0" smtClean="0"/>
              <a:t>preventive, promotive and outpatient curative</a:t>
            </a:r>
            <a:r>
              <a:rPr lang="en-IN" dirty="0" smtClean="0"/>
              <a:t> care. Where there are cases needing acute medical care on the day the MMU reaches the site, such care would be provided and patient referral organized.</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pPr>
              <a:buNone/>
            </a:pPr>
            <a:r>
              <a:rPr lang="en-IN" dirty="0" smtClean="0"/>
              <a:t>In addition, the MMU is also expected to:</a:t>
            </a:r>
          </a:p>
          <a:p>
            <a:r>
              <a:rPr lang="en-IN" dirty="0" smtClean="0"/>
              <a:t>provide point of care diagnostics: </a:t>
            </a:r>
            <a:r>
              <a:rPr lang="en-IN" b="1" dirty="0" smtClean="0"/>
              <a:t>Blood glucose, pregnancy testing, urine microscopy, albumin and sugar, </a:t>
            </a:r>
            <a:r>
              <a:rPr lang="en-IN" b="1" dirty="0" err="1" smtClean="0"/>
              <a:t>Hb</a:t>
            </a:r>
            <a:r>
              <a:rPr lang="en-IN" b="1" dirty="0" smtClean="0"/>
              <a:t>, Height/Weight, vision testing, </a:t>
            </a:r>
          </a:p>
          <a:p>
            <a:r>
              <a:rPr lang="en-IN" dirty="0" smtClean="0"/>
              <a:t>collect sputum/blood/urine samples,</a:t>
            </a:r>
          </a:p>
          <a:p>
            <a:r>
              <a:rPr lang="en-IN" dirty="0" smtClean="0">
                <a:solidFill>
                  <a:srgbClr val="FF0000"/>
                </a:solidFill>
              </a:rPr>
              <a:t>screen populations </a:t>
            </a:r>
            <a:r>
              <a:rPr lang="en-IN" dirty="0" smtClean="0"/>
              <a:t>over 35 years for Hypertension, Diabetes and Cancers annually and undertake follow-up checks during the monthly visit, including providing patients requiring drugs with a monthly supply (Hypertension, Diabetes, Epilepsy)</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lgn="just"/>
            <a:r>
              <a:rPr lang="en-IN" dirty="0" smtClean="0"/>
              <a:t>work on a range of health topics like - improved preventive and promotive behaviours for maternal and child health, communicable diseases, including vector borne diseases, educate the community on lifestyle changes, the need for screening for non-communicable diseases, and early recognition and appropriate referral.</a:t>
            </a:r>
          </a:p>
          <a:p>
            <a:pPr algn="just"/>
            <a:r>
              <a:rPr lang="en-IN" dirty="0" smtClean="0"/>
              <a:t>States can add on more services such as for </a:t>
            </a:r>
            <a:r>
              <a:rPr lang="en-IN" b="1" dirty="0" smtClean="0"/>
              <a:t>eye care, dental care</a:t>
            </a:r>
            <a:r>
              <a:rPr lang="en-IN" dirty="0" smtClean="0"/>
              <a:t>, etc. </a:t>
            </a: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772400" cy="1143000"/>
          </a:xfrm>
        </p:spPr>
        <p:txBody>
          <a:bodyPr>
            <a:normAutofit fontScale="90000"/>
          </a:bodyPr>
          <a:lstStyle/>
          <a:p>
            <a:r>
              <a:rPr lang="en-IN" b="1" u="sng" dirty="0" smtClean="0"/>
              <a:t>Operational aspects of MMU</a:t>
            </a:r>
            <a:r>
              <a:rPr lang="en-IN" dirty="0" smtClean="0"/>
              <a:t/>
            </a:r>
            <a:br>
              <a:rPr lang="en-IN" dirty="0" smtClean="0"/>
            </a:br>
            <a:endParaRPr lang="en-IN" dirty="0"/>
          </a:p>
        </p:txBody>
      </p:sp>
      <p:sp>
        <p:nvSpPr>
          <p:cNvPr id="3" name="Content Placeholder 2"/>
          <p:cNvSpPr>
            <a:spLocks noGrp="1"/>
          </p:cNvSpPr>
          <p:nvPr>
            <p:ph sz="quarter" idx="1"/>
          </p:nvPr>
        </p:nvSpPr>
        <p:spPr>
          <a:xfrm>
            <a:off x="899592" y="1844824"/>
            <a:ext cx="7920880" cy="4572000"/>
          </a:xfrm>
        </p:spPr>
        <p:txBody>
          <a:bodyPr/>
          <a:lstStyle/>
          <a:p>
            <a:r>
              <a:rPr lang="en-IN" b="1" dirty="0" smtClean="0"/>
              <a:t>Officer-in-charge will be the Chief District Medical Officer at district level</a:t>
            </a:r>
            <a:r>
              <a:rPr lang="en-IN" dirty="0" smtClean="0"/>
              <a:t>, who will be responsible for the operational aspects. </a:t>
            </a:r>
          </a:p>
          <a:p>
            <a:r>
              <a:rPr lang="en-IN" dirty="0" err="1" smtClean="0"/>
              <a:t>Rogi</a:t>
            </a:r>
            <a:r>
              <a:rPr lang="en-IN" dirty="0" smtClean="0"/>
              <a:t> </a:t>
            </a:r>
            <a:r>
              <a:rPr lang="en-IN" dirty="0" err="1" smtClean="0"/>
              <a:t>Kalyan</a:t>
            </a:r>
            <a:r>
              <a:rPr lang="en-IN" dirty="0" smtClean="0"/>
              <a:t> </a:t>
            </a:r>
            <a:r>
              <a:rPr lang="en-IN" dirty="0" err="1" smtClean="0"/>
              <a:t>Samitis</a:t>
            </a:r>
            <a:r>
              <a:rPr lang="en-IN" dirty="0" smtClean="0"/>
              <a:t> will also be involved in </a:t>
            </a:r>
            <a:r>
              <a:rPr lang="en-IN" dirty="0" err="1" smtClean="0"/>
              <a:t>operationalization</a:t>
            </a:r>
            <a:r>
              <a:rPr lang="en-IN" dirty="0" smtClean="0"/>
              <a:t> of the MMU. </a:t>
            </a:r>
          </a:p>
          <a:p>
            <a:r>
              <a:rPr lang="en-IN" dirty="0" smtClean="0"/>
              <a:t>States can also explore the option of outsourcing the vehicle through </a:t>
            </a:r>
            <a:r>
              <a:rPr lang="en-IN" b="1" dirty="0" smtClean="0"/>
              <a:t>public-private partnership</a:t>
            </a:r>
            <a:r>
              <a:rPr lang="en-IN" dirty="0" smtClean="0"/>
              <a:t> with credible </a:t>
            </a:r>
            <a:r>
              <a:rPr lang="en-IN" b="1" dirty="0" smtClean="0"/>
              <a:t>NGOs</a:t>
            </a:r>
            <a:r>
              <a:rPr lang="en-IN" dirty="0" smtClean="0"/>
              <a:t>, which would follow the same norms, and be accountable for a similar set of services and outcomes.</a:t>
            </a: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smtClean="0"/>
              <a:t>The Medical Officer in the nearest functional Primary Health Centre will provide support to the MMU team as required.</a:t>
            </a:r>
            <a:r>
              <a:rPr lang="en-IN" dirty="0" smtClean="0"/>
              <a:t> Where there are functional sub centres, in these areas, the </a:t>
            </a:r>
            <a:r>
              <a:rPr lang="en-IN" b="1" dirty="0" smtClean="0"/>
              <a:t>ANMs would be available on the day of the MMU visit</a:t>
            </a:r>
            <a:r>
              <a:rPr lang="en-IN" dirty="0" smtClean="0"/>
              <a:t> to provide support. Referrals should be made to the nearest CHC, or DHC. </a:t>
            </a:r>
          </a:p>
          <a:p>
            <a:r>
              <a:rPr lang="en-IN" b="1" dirty="0" smtClean="0"/>
              <a:t>The planning and dissemination of the MMU route map is the responsibility of the CMO with support from the District team.</a:t>
            </a:r>
            <a:r>
              <a:rPr lang="en-IN" dirty="0" smtClean="0"/>
              <a:t> </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914400" y="1447800"/>
            <a:ext cx="7772400" cy="5077544"/>
          </a:xfrm>
        </p:spPr>
        <p:txBody>
          <a:bodyPr>
            <a:normAutofit fontScale="92500"/>
          </a:bodyPr>
          <a:lstStyle/>
          <a:p>
            <a:r>
              <a:rPr lang="en-IN" b="1" dirty="0" smtClean="0"/>
              <a:t>Depending on distances, the MMU could make </a:t>
            </a:r>
            <a:r>
              <a:rPr lang="en-IN" b="1" dirty="0" err="1" smtClean="0"/>
              <a:t>upto</a:t>
            </a:r>
            <a:r>
              <a:rPr lang="en-IN" b="1" dirty="0" smtClean="0"/>
              <a:t> one visit a day to distant villages, planning for four hour travel time and about four to five hours in a given site.</a:t>
            </a:r>
            <a:r>
              <a:rPr lang="en-IN" dirty="0" smtClean="0"/>
              <a:t> </a:t>
            </a:r>
          </a:p>
          <a:p>
            <a:r>
              <a:rPr lang="en-IN" dirty="0" smtClean="0"/>
              <a:t>For shorter distances additional villages could be covered, but these are to be planned based on local context. </a:t>
            </a:r>
          </a:p>
          <a:p>
            <a:r>
              <a:rPr lang="en-IN" dirty="0" smtClean="0"/>
              <a:t>The principle is regularity, with every area being visited on the same day in each month and preceded by active mobilization with a well publicized monthly schedule of visits through loudspeakers, announcements, etc. </a:t>
            </a:r>
          </a:p>
          <a:p>
            <a:r>
              <a:rPr lang="en-IN" dirty="0" smtClean="0"/>
              <a:t>While the </a:t>
            </a:r>
            <a:r>
              <a:rPr lang="en-IN" b="1" dirty="0" smtClean="0"/>
              <a:t>MMU could work a six day week, Saturday and Sundays should compulsorily be working days.</a:t>
            </a:r>
            <a:r>
              <a:rPr lang="en-IN" dirty="0" smtClean="0"/>
              <a:t> </a:t>
            </a:r>
            <a:r>
              <a:rPr lang="en-IN" b="1" dirty="0" smtClean="0"/>
              <a:t>Weekly off of MMU could be used for maintenance of vehicles, refilling supplies and entry of data etc.</a:t>
            </a:r>
            <a:endParaRPr lang="en-IN" dirty="0" smtClean="0"/>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lgn="just"/>
            <a:r>
              <a:rPr lang="en-IN" b="1" dirty="0" smtClean="0"/>
              <a:t>The MMU may choose a service site in Villages with a weekly market/</a:t>
            </a:r>
            <a:r>
              <a:rPr lang="en-IN" b="1" dirty="0" err="1" smtClean="0"/>
              <a:t>Haat</a:t>
            </a:r>
            <a:r>
              <a:rPr lang="en-IN" b="1" dirty="0" smtClean="0"/>
              <a:t> or where people from nearby village clusters</a:t>
            </a:r>
            <a:r>
              <a:rPr lang="en-IN" dirty="0" smtClean="0"/>
              <a:t> (which are otherwise inaccessible) tend to congregate. </a:t>
            </a:r>
          </a:p>
          <a:p>
            <a:pPr algn="just"/>
            <a:r>
              <a:rPr lang="en-IN" dirty="0" smtClean="0"/>
              <a:t>In urban areas, the MMU should be located in the </a:t>
            </a:r>
            <a:r>
              <a:rPr lang="en-IN" dirty="0" err="1" smtClean="0"/>
              <a:t>Mohallas</a:t>
            </a:r>
            <a:r>
              <a:rPr lang="en-IN" dirty="0" smtClean="0"/>
              <a:t> or localities occupied by marginalised population. </a:t>
            </a:r>
          </a:p>
          <a:p>
            <a:pPr algn="just"/>
            <a:r>
              <a:rPr lang="en-IN" b="1" dirty="0" smtClean="0"/>
              <a:t>If possible the services could be conducted in any adequate building with one or two rooms and toilets, such as an </a:t>
            </a:r>
            <a:r>
              <a:rPr lang="en-IN" b="1" dirty="0" err="1" smtClean="0"/>
              <a:t>Anganwadi</a:t>
            </a:r>
            <a:r>
              <a:rPr lang="en-IN" b="1" dirty="0" smtClean="0"/>
              <a:t> </a:t>
            </a:r>
            <a:r>
              <a:rPr lang="en-IN" b="1" dirty="0" err="1" smtClean="0"/>
              <a:t>center</a:t>
            </a:r>
            <a:r>
              <a:rPr lang="en-IN" b="1" dirty="0" smtClean="0"/>
              <a:t> or </a:t>
            </a:r>
            <a:r>
              <a:rPr lang="en-IN" b="1" dirty="0" err="1" smtClean="0"/>
              <a:t>Panchayat</a:t>
            </a:r>
            <a:r>
              <a:rPr lang="en-IN" b="1" dirty="0" smtClean="0"/>
              <a:t> </a:t>
            </a:r>
            <a:r>
              <a:rPr lang="en-IN" b="1" dirty="0" err="1" smtClean="0"/>
              <a:t>Bhavan</a:t>
            </a:r>
            <a:r>
              <a:rPr lang="en-IN" b="1" dirty="0" smtClean="0"/>
              <a:t> or primary school.</a:t>
            </a:r>
            <a:endParaRPr lang="en-IN" dirty="0" smtClean="0"/>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a:bodyPr>
          <a:lstStyle/>
          <a:p>
            <a:pPr algn="just"/>
            <a:r>
              <a:rPr lang="en-IN" dirty="0" smtClean="0"/>
              <a:t>Adequate arrangements for waiting area should be made by Gram </a:t>
            </a:r>
            <a:r>
              <a:rPr lang="en-IN" dirty="0" err="1" smtClean="0"/>
              <a:t>Panchayat</a:t>
            </a:r>
            <a:r>
              <a:rPr lang="en-IN" dirty="0" smtClean="0"/>
              <a:t>/village health sanitation and nutrition committee (VHSNC). </a:t>
            </a:r>
          </a:p>
          <a:p>
            <a:pPr algn="just"/>
            <a:r>
              <a:rPr lang="en-IN" b="1" dirty="0" smtClean="0"/>
              <a:t>The ASHA and VHSNC would carry out the function of community mobilization, </a:t>
            </a:r>
            <a:r>
              <a:rPr lang="en-IN" dirty="0" smtClean="0"/>
              <a:t>ensuring that people who need services are informed of the MMU schedule, can </a:t>
            </a:r>
            <a:r>
              <a:rPr lang="en-IN" b="1" dirty="0" smtClean="0"/>
              <a:t>mobilize those in need of screening, those with communicable diseases or chronic conditions for follow up medical examinations, women  in need of family planning services, children in need of medical care, follow up of children discharged from secondary or tertiary care facilities, and those with acute medical conditions.</a:t>
            </a:r>
            <a:endParaRPr lang="en-IN" dirty="0" smtClean="0"/>
          </a:p>
          <a:p>
            <a:pPr algn="just"/>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836712"/>
            <a:ext cx="7772400" cy="5760640"/>
          </a:xfrm>
        </p:spPr>
        <p:txBody>
          <a:bodyPr>
            <a:normAutofit lnSpcReduction="10000"/>
          </a:bodyPr>
          <a:lstStyle/>
          <a:p>
            <a:pPr algn="just"/>
            <a:r>
              <a:rPr lang="en-IN" b="1" dirty="0" smtClean="0"/>
              <a:t>The MMU could also be used for natural or man-made calamities or in disaster situations and epidemics to provide services to affected populations.</a:t>
            </a:r>
            <a:endParaRPr lang="en-IN" dirty="0" smtClean="0"/>
          </a:p>
          <a:p>
            <a:pPr algn="just"/>
            <a:r>
              <a:rPr lang="en-IN" b="1" dirty="0" smtClean="0"/>
              <a:t>The functioning of the MMUs in a district should be monitored regularly and be an essential part of the review by the CEO of the </a:t>
            </a:r>
            <a:r>
              <a:rPr lang="en-IN" b="1" dirty="0" err="1" smtClean="0"/>
              <a:t>Zilla</a:t>
            </a:r>
            <a:r>
              <a:rPr lang="en-IN" b="1" dirty="0" smtClean="0"/>
              <a:t> </a:t>
            </a:r>
            <a:r>
              <a:rPr lang="en-IN" b="1" dirty="0" err="1" smtClean="0"/>
              <a:t>Parishad</a:t>
            </a:r>
            <a:r>
              <a:rPr lang="en-IN" b="1" dirty="0" smtClean="0"/>
              <a:t>/District Collector.</a:t>
            </a:r>
          </a:p>
          <a:p>
            <a:pPr algn="just"/>
            <a:r>
              <a:rPr lang="en-IN" dirty="0" smtClean="0"/>
              <a:t>Under the National Health Mission a universal name </a:t>
            </a:r>
            <a:r>
              <a:rPr lang="en-IN" b="1" dirty="0" smtClean="0">
                <a:solidFill>
                  <a:srgbClr val="7030A0"/>
                </a:solidFill>
              </a:rPr>
              <a:t>“National Medical Mobile Unit” </a:t>
            </a:r>
            <a:r>
              <a:rPr lang="en-IN" dirty="0" smtClean="0"/>
              <a:t>along the colour coding has been prescribed. Adoption of a universal nomenclature with common colour scheme and design is intended to enhance its visibility and create better awareness amongst the target population.</a:t>
            </a:r>
          </a:p>
          <a:p>
            <a:pPr algn="just"/>
            <a:endParaRPr lang="en-IN" dirty="0" smtClean="0"/>
          </a:p>
          <a:p>
            <a:pPr algn="just"/>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10000"/>
          </a:bodyPr>
          <a:lstStyle/>
          <a:p>
            <a:pPr algn="just"/>
            <a:r>
              <a:rPr lang="en-IN" dirty="0" smtClean="0"/>
              <a:t>The currently approved norm is one MMU per district with a normative population of 10 </a:t>
            </a:r>
            <a:r>
              <a:rPr lang="en-IN" dirty="0" err="1" smtClean="0"/>
              <a:t>lakhs</a:t>
            </a:r>
            <a:r>
              <a:rPr lang="en-IN" dirty="0" smtClean="0"/>
              <a:t>, with a cap of five MMUs per district. This has been estimated as follows:</a:t>
            </a:r>
          </a:p>
          <a:p>
            <a:pPr algn="just">
              <a:buNone/>
            </a:pPr>
            <a:r>
              <a:rPr lang="en-IN" dirty="0" smtClean="0"/>
              <a:t>a) District with population 10 </a:t>
            </a:r>
            <a:r>
              <a:rPr lang="en-IN" dirty="0" err="1" smtClean="0"/>
              <a:t>lakhs</a:t>
            </a:r>
            <a:r>
              <a:rPr lang="en-IN" dirty="0" smtClean="0"/>
              <a:t>- 1 MMU</a:t>
            </a:r>
          </a:p>
          <a:p>
            <a:pPr algn="just">
              <a:buNone/>
            </a:pPr>
            <a:r>
              <a:rPr lang="en-IN" dirty="0" smtClean="0"/>
              <a:t>b) District with population of between 10 </a:t>
            </a:r>
            <a:r>
              <a:rPr lang="en-IN" dirty="0" err="1" smtClean="0"/>
              <a:t>lakhs</a:t>
            </a:r>
            <a:r>
              <a:rPr lang="en-IN" dirty="0" smtClean="0"/>
              <a:t> and 20 </a:t>
            </a:r>
            <a:r>
              <a:rPr lang="en-IN" dirty="0" err="1" smtClean="0"/>
              <a:t>lakhs</a:t>
            </a:r>
            <a:r>
              <a:rPr lang="en-IN" dirty="0" smtClean="0"/>
              <a:t>- 2 MMUs.</a:t>
            </a:r>
          </a:p>
          <a:p>
            <a:pPr algn="just">
              <a:buNone/>
            </a:pPr>
            <a:r>
              <a:rPr lang="en-IN" dirty="0" smtClean="0"/>
              <a:t>c) District with population of between 20 </a:t>
            </a:r>
            <a:r>
              <a:rPr lang="en-IN" dirty="0" err="1" smtClean="0"/>
              <a:t>lakhs</a:t>
            </a:r>
            <a:r>
              <a:rPr lang="en-IN" dirty="0" smtClean="0"/>
              <a:t> and 30 </a:t>
            </a:r>
            <a:r>
              <a:rPr lang="en-IN" dirty="0" err="1" smtClean="0"/>
              <a:t>lakhs</a:t>
            </a:r>
            <a:r>
              <a:rPr lang="en-IN" dirty="0" smtClean="0"/>
              <a:t>- 3 MMUs</a:t>
            </a:r>
          </a:p>
          <a:p>
            <a:pPr algn="just">
              <a:buNone/>
            </a:pPr>
            <a:r>
              <a:rPr lang="en-IN" dirty="0" smtClean="0"/>
              <a:t>d) District with population of between 30 </a:t>
            </a:r>
            <a:r>
              <a:rPr lang="en-IN" dirty="0" err="1" smtClean="0"/>
              <a:t>lakhs</a:t>
            </a:r>
            <a:r>
              <a:rPr lang="en-IN" dirty="0" smtClean="0"/>
              <a:t> and 40 lakhs-4 MMUs</a:t>
            </a:r>
          </a:p>
          <a:p>
            <a:pPr algn="just">
              <a:buNone/>
            </a:pPr>
            <a:r>
              <a:rPr lang="en-IN" dirty="0" smtClean="0"/>
              <a:t>e) District with population of over 40 </a:t>
            </a:r>
            <a:r>
              <a:rPr lang="en-IN" dirty="0" err="1" smtClean="0"/>
              <a:t>lakhs</a:t>
            </a:r>
            <a:r>
              <a:rPr lang="en-IN" dirty="0" smtClean="0"/>
              <a:t> - 5 MMUs</a:t>
            </a:r>
          </a:p>
          <a:p>
            <a:pPr algn="just"/>
            <a:r>
              <a:rPr lang="en-IN" dirty="0" smtClean="0"/>
              <a:t>This can be further relaxed for hilly and tribal areas, where the populations are widely dispersed and the geographical terrain is difficult.</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IN" smtClean="0"/>
              <a:t>Objectives</a:t>
            </a:r>
          </a:p>
        </p:txBody>
      </p:sp>
      <p:sp>
        <p:nvSpPr>
          <p:cNvPr id="3075" name="Content Placeholder 2"/>
          <p:cNvSpPr>
            <a:spLocks noGrp="1"/>
          </p:cNvSpPr>
          <p:nvPr>
            <p:ph idx="1"/>
          </p:nvPr>
        </p:nvSpPr>
        <p:spPr/>
        <p:txBody>
          <a:bodyPr/>
          <a:lstStyle/>
          <a:p>
            <a:r>
              <a:rPr lang="en-IN" dirty="0" smtClean="0"/>
              <a:t>At the end of the lecture the students will be able to:</a:t>
            </a:r>
          </a:p>
          <a:p>
            <a:r>
              <a:rPr lang="en-IN" dirty="0" smtClean="0"/>
              <a:t>Describe in brief about Extension services</a:t>
            </a:r>
          </a:p>
          <a:p>
            <a:r>
              <a:rPr lang="en-IN" dirty="0" smtClean="0"/>
              <a:t>Explain in short about the </a:t>
            </a:r>
            <a:r>
              <a:rPr lang="en-IN" smtClean="0"/>
              <a:t>mobile units</a:t>
            </a:r>
            <a:endParaRPr lang="en-IN" dirty="0" smtClean="0"/>
          </a:p>
          <a:p>
            <a:endParaRPr lang="en-IN"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0"/>
            <a:ext cx="7772400" cy="1143000"/>
          </a:xfrm>
        </p:spPr>
        <p:txBody>
          <a:bodyPr>
            <a:normAutofit fontScale="90000"/>
          </a:bodyPr>
          <a:lstStyle/>
          <a:p>
            <a:r>
              <a:rPr lang="en-IN" b="1" u="sng" dirty="0" smtClean="0"/>
              <a:t>Human Resources</a:t>
            </a:r>
            <a:r>
              <a:rPr lang="en-IN" dirty="0" smtClean="0"/>
              <a:t/>
            </a:r>
            <a:br>
              <a:rPr lang="en-IN" dirty="0" smtClean="0"/>
            </a:br>
            <a:endParaRPr lang="en-IN" dirty="0"/>
          </a:p>
        </p:txBody>
      </p:sp>
      <p:sp>
        <p:nvSpPr>
          <p:cNvPr id="3" name="Content Placeholder 2"/>
          <p:cNvSpPr>
            <a:spLocks noGrp="1"/>
          </p:cNvSpPr>
          <p:nvPr>
            <p:ph sz="quarter" idx="1"/>
          </p:nvPr>
        </p:nvSpPr>
        <p:spPr/>
        <p:txBody>
          <a:bodyPr>
            <a:normAutofit lnSpcReduction="10000"/>
          </a:bodyPr>
          <a:lstStyle/>
          <a:p>
            <a:pPr>
              <a:buNone/>
            </a:pPr>
            <a:r>
              <a:rPr lang="en-IN" dirty="0" smtClean="0"/>
              <a:t>The suggested HR for an MMU is as under:</a:t>
            </a:r>
          </a:p>
          <a:p>
            <a:r>
              <a:rPr lang="en-IN" dirty="0" smtClean="0"/>
              <a:t>Medical Officer (MBBS only, preferably women) One</a:t>
            </a:r>
          </a:p>
          <a:p>
            <a:r>
              <a:rPr lang="en-IN" dirty="0" smtClean="0"/>
              <a:t>General Nurse Midwifery: One</a:t>
            </a:r>
          </a:p>
          <a:p>
            <a:r>
              <a:rPr lang="en-IN" dirty="0" smtClean="0"/>
              <a:t>Lab Technician: One</a:t>
            </a:r>
          </a:p>
          <a:p>
            <a:r>
              <a:rPr lang="en-IN" dirty="0" smtClean="0"/>
              <a:t>Pharmacist cum Administrative Assistant: One</a:t>
            </a:r>
          </a:p>
          <a:p>
            <a:r>
              <a:rPr lang="en-IN" dirty="0" smtClean="0"/>
              <a:t>Driver cum Support Staff: One</a:t>
            </a:r>
          </a:p>
          <a:p>
            <a:endParaRPr lang="en-IN" dirty="0" smtClean="0"/>
          </a:p>
          <a:p>
            <a:r>
              <a:rPr lang="en-IN" dirty="0" smtClean="0"/>
              <a:t>If additional services such as dental or ophthalmic services are being provided, including of </a:t>
            </a:r>
            <a:r>
              <a:rPr lang="en-IN" dirty="0" err="1" smtClean="0"/>
              <a:t>para</a:t>
            </a:r>
            <a:r>
              <a:rPr lang="en-IN" dirty="0" smtClean="0"/>
              <a:t>-medicals (ophthalmic assistant) in these fields may become necessary.</a:t>
            </a:r>
          </a:p>
          <a:p>
            <a:endParaRPr lang="en-IN" dirty="0" smtClean="0"/>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lgn="just"/>
            <a:r>
              <a:rPr lang="en-IN" dirty="0" smtClean="0"/>
              <a:t>If recruited on a contractual basis, salaries should be at par with the salaries of other staff and staff should receive additional benefits and hardship allowances (if any) in the particular districts (specifically tribal) as per the State’s policy. In case of medical officer or one of the staff going on leave, substitute officer could be appointed in those days.</a:t>
            </a:r>
          </a:p>
          <a:p>
            <a:pPr>
              <a:buNone/>
            </a:pPr>
            <a:endParaRPr lang="en-IN" dirty="0" smtClean="0"/>
          </a:p>
          <a:p>
            <a:pPr algn="just"/>
            <a:r>
              <a:rPr lang="en-IN" dirty="0" smtClean="0"/>
              <a:t>For the MMUs that are operated by the State Government, staff should not be withdrawn from existing and functional facilities, which would render the facility dysfunctional.</a:t>
            </a: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92696"/>
            <a:ext cx="7772400" cy="1143000"/>
          </a:xfrm>
        </p:spPr>
        <p:txBody>
          <a:bodyPr>
            <a:normAutofit fontScale="90000"/>
          </a:bodyPr>
          <a:lstStyle/>
          <a:p>
            <a:r>
              <a:rPr lang="en-IN" b="1" u="sng" dirty="0" smtClean="0"/>
              <a:t>Drugs, Diagnostics and Supplies</a:t>
            </a:r>
            <a:r>
              <a:rPr lang="en-IN" dirty="0" smtClean="0"/>
              <a:t/>
            </a:r>
            <a:br>
              <a:rPr lang="en-IN" dirty="0" smtClean="0"/>
            </a:br>
            <a:endParaRPr lang="en-IN" dirty="0"/>
          </a:p>
        </p:txBody>
      </p:sp>
      <p:sp>
        <p:nvSpPr>
          <p:cNvPr id="3" name="Content Placeholder 2"/>
          <p:cNvSpPr>
            <a:spLocks noGrp="1"/>
          </p:cNvSpPr>
          <p:nvPr>
            <p:ph sz="quarter" idx="1"/>
          </p:nvPr>
        </p:nvSpPr>
        <p:spPr>
          <a:xfrm>
            <a:off x="899592" y="2060848"/>
            <a:ext cx="7772400" cy="4572000"/>
          </a:xfrm>
        </p:spPr>
        <p:txBody>
          <a:bodyPr/>
          <a:lstStyle/>
          <a:p>
            <a:pPr algn="just"/>
            <a:r>
              <a:rPr lang="en-IN" dirty="0" smtClean="0"/>
              <a:t>The MMU should have the requisite drugs (</a:t>
            </a:r>
            <a:r>
              <a:rPr lang="en-IN" b="1" dirty="0" smtClean="0"/>
              <a:t>emergency medicine, antibiotics, </a:t>
            </a:r>
            <a:r>
              <a:rPr lang="en-IN" b="1" dirty="0" err="1" smtClean="0"/>
              <a:t>antiamoebic</a:t>
            </a:r>
            <a:r>
              <a:rPr lang="en-IN" b="1" dirty="0" smtClean="0"/>
              <a:t>, antifungal, nutrients, </a:t>
            </a:r>
            <a:r>
              <a:rPr lang="en-IN" b="1" dirty="0" err="1" smtClean="0"/>
              <a:t>antimalaria</a:t>
            </a:r>
            <a:r>
              <a:rPr lang="en-IN" b="1" dirty="0" smtClean="0"/>
              <a:t>, </a:t>
            </a:r>
            <a:r>
              <a:rPr lang="en-IN" b="1" dirty="0" err="1" smtClean="0"/>
              <a:t>wormicidals</a:t>
            </a:r>
            <a:r>
              <a:rPr lang="en-IN" b="1" dirty="0" smtClean="0"/>
              <a:t>, general medicines, local application, IV fluids, disinfectants others</a:t>
            </a:r>
            <a:r>
              <a:rPr lang="en-IN" dirty="0" smtClean="0"/>
              <a:t>) and supplies to be sourced/ refilled from the nearest facility/ warehouse. The drugs/supplies inventory management for MMU should be part of the plan for the district in which the MMU is located. </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914400" y="1447800"/>
            <a:ext cx="7772400" cy="5077544"/>
          </a:xfrm>
        </p:spPr>
        <p:txBody>
          <a:bodyPr>
            <a:normAutofit/>
          </a:bodyPr>
          <a:lstStyle/>
          <a:p>
            <a:pPr algn="just"/>
            <a:r>
              <a:rPr lang="en-IN" dirty="0" smtClean="0"/>
              <a:t>A set of basic laboratory investigations would be provided, which would include Point of care technologies. Apart from the </a:t>
            </a:r>
            <a:r>
              <a:rPr lang="en-IN" b="1" dirty="0" smtClean="0"/>
              <a:t>routine </a:t>
            </a:r>
            <a:r>
              <a:rPr lang="en-IN" b="1" dirty="0" err="1" smtClean="0"/>
              <a:t>Hb</a:t>
            </a:r>
            <a:r>
              <a:rPr lang="en-IN" b="1" dirty="0" smtClean="0"/>
              <a:t>, pregnancy testing, blood glucose, urinalysis (albumin, glucose),</a:t>
            </a:r>
            <a:r>
              <a:rPr lang="en-IN" dirty="0" smtClean="0"/>
              <a:t> states are free to add on a more sophisticated array of tests such as a </a:t>
            </a:r>
            <a:r>
              <a:rPr lang="en-IN" b="1" dirty="0" smtClean="0"/>
              <a:t>haematology analyser, or other biochemical tests.</a:t>
            </a:r>
            <a:r>
              <a:rPr lang="en-IN" dirty="0" smtClean="0"/>
              <a:t> </a:t>
            </a:r>
          </a:p>
          <a:p>
            <a:pPr algn="just"/>
            <a:r>
              <a:rPr lang="en-IN" dirty="0" smtClean="0"/>
              <a:t>Equipment such as an </a:t>
            </a:r>
            <a:r>
              <a:rPr lang="en-IN" b="1" dirty="0" smtClean="0"/>
              <a:t>audiometer,</a:t>
            </a:r>
            <a:r>
              <a:rPr lang="en-IN" dirty="0" smtClean="0"/>
              <a:t> </a:t>
            </a:r>
            <a:r>
              <a:rPr lang="en-IN" b="1" dirty="0" err="1" smtClean="0"/>
              <a:t>refractometer</a:t>
            </a:r>
            <a:r>
              <a:rPr lang="en-IN" b="1" dirty="0" smtClean="0"/>
              <a:t>, digital ophthalmoscope</a:t>
            </a:r>
            <a:r>
              <a:rPr lang="en-IN" dirty="0" smtClean="0"/>
              <a:t>, could also be added as required, with a trained provider.</a:t>
            </a:r>
          </a:p>
          <a:p>
            <a:pPr algn="just"/>
            <a:r>
              <a:rPr lang="en-IN" dirty="0" smtClean="0"/>
              <a:t>MMUs are also envisaged to collect sputum samples.</a:t>
            </a:r>
          </a:p>
          <a:p>
            <a:pPr algn="just"/>
            <a:r>
              <a:rPr lang="en-IN" dirty="0" smtClean="0"/>
              <a:t>All drugs and investigations should be provided free.</a:t>
            </a: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92696"/>
            <a:ext cx="7772400" cy="1143000"/>
          </a:xfrm>
        </p:spPr>
        <p:txBody>
          <a:bodyPr>
            <a:normAutofit fontScale="90000"/>
          </a:bodyPr>
          <a:lstStyle/>
          <a:p>
            <a:r>
              <a:rPr lang="en-IN" b="1" u="sng" dirty="0" smtClean="0"/>
              <a:t>Quality of Care</a:t>
            </a:r>
            <a:r>
              <a:rPr lang="en-IN" dirty="0" smtClean="0"/>
              <a:t/>
            </a:r>
            <a:br>
              <a:rPr lang="en-IN" dirty="0" smtClean="0"/>
            </a:br>
            <a:endParaRPr lang="en-IN" dirty="0"/>
          </a:p>
        </p:txBody>
      </p:sp>
      <p:sp>
        <p:nvSpPr>
          <p:cNvPr id="3" name="Content Placeholder 2"/>
          <p:cNvSpPr>
            <a:spLocks noGrp="1"/>
          </p:cNvSpPr>
          <p:nvPr>
            <p:ph sz="quarter" idx="1"/>
          </p:nvPr>
        </p:nvSpPr>
        <p:spPr>
          <a:xfrm>
            <a:off x="899592" y="1844824"/>
            <a:ext cx="7772400" cy="4572000"/>
          </a:xfrm>
        </p:spPr>
        <p:txBody>
          <a:bodyPr>
            <a:normAutofit lnSpcReduction="10000"/>
          </a:bodyPr>
          <a:lstStyle/>
          <a:p>
            <a:pPr algn="just"/>
            <a:r>
              <a:rPr lang="en-IN" dirty="0" smtClean="0"/>
              <a:t>MMU services should meet the technical and service quality standards for a PHC. </a:t>
            </a:r>
          </a:p>
          <a:p>
            <a:pPr algn="just"/>
            <a:r>
              <a:rPr lang="en-IN" dirty="0" smtClean="0"/>
              <a:t>Every patient is to be treated with respect and dignity irrespective of social, economic, cultural or social status.</a:t>
            </a:r>
          </a:p>
          <a:p>
            <a:pPr algn="just"/>
            <a:r>
              <a:rPr lang="en-IN" dirty="0" smtClean="0"/>
              <a:t> All health data of patients should be kept confidential. Patient privacy should be ensured during examination and procedures. </a:t>
            </a:r>
          </a:p>
          <a:p>
            <a:pPr algn="just"/>
            <a:r>
              <a:rPr lang="en-IN" dirty="0" smtClean="0"/>
              <a:t>Periodic feedback from patients is to be collected (similar to exit interviews in facilities) and analysed. Telephone numbers where patients can lodge their complaints to be displayed on MMU for Grievance </a:t>
            </a:r>
            <a:r>
              <a:rPr lang="en-IN" dirty="0" err="1" smtClean="0"/>
              <a:t>Redressal</a:t>
            </a:r>
            <a:r>
              <a:rPr lang="en-IN" dirty="0" smtClean="0"/>
              <a:t>.</a:t>
            </a:r>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lgn="just"/>
            <a:r>
              <a:rPr lang="en-IN" dirty="0" smtClean="0"/>
              <a:t> Continuity of care should be assured with the tentative date of next visit to be mentioned on each prescription along with details of follow up with ANM/ASHA, when needed. </a:t>
            </a:r>
          </a:p>
          <a:p>
            <a:pPr algn="just"/>
            <a:r>
              <a:rPr lang="en-IN" dirty="0" smtClean="0"/>
              <a:t>Chronic patients on regular long term medications should be able to collect their monthly medications from MMU. </a:t>
            </a:r>
          </a:p>
          <a:p>
            <a:pPr algn="just"/>
            <a:r>
              <a:rPr lang="en-IN" dirty="0" smtClean="0"/>
              <a:t>Care should be taken to ensure that no conflicts of interests or money gain in the ways referrals are made. The first point of referral for secondary care should be to the district hospital.</a:t>
            </a:r>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340768"/>
            <a:ext cx="7772400" cy="1143000"/>
          </a:xfrm>
        </p:spPr>
        <p:txBody>
          <a:bodyPr>
            <a:normAutofit fontScale="90000"/>
          </a:bodyPr>
          <a:lstStyle/>
          <a:p>
            <a:r>
              <a:rPr lang="en-IN" b="1" u="sng" dirty="0" smtClean="0"/>
              <a:t>Suggested Package of Services to be provided at MMU</a:t>
            </a:r>
            <a:r>
              <a:rPr lang="en-IN" dirty="0" smtClean="0"/>
              <a:t/>
            </a:r>
            <a:br>
              <a:rPr lang="en-IN" dirty="0" smtClean="0"/>
            </a:br>
            <a:endParaRPr lang="en-IN" dirty="0"/>
          </a:p>
        </p:txBody>
      </p:sp>
      <p:sp>
        <p:nvSpPr>
          <p:cNvPr id="3" name="Content Placeholder 2"/>
          <p:cNvSpPr>
            <a:spLocks noGrp="1"/>
          </p:cNvSpPr>
          <p:nvPr>
            <p:ph sz="quarter" idx="1"/>
          </p:nvPr>
        </p:nvSpPr>
        <p:spPr>
          <a:xfrm>
            <a:off x="827584" y="2286000"/>
            <a:ext cx="7772400" cy="4572000"/>
          </a:xfrm>
        </p:spPr>
        <p:txBody>
          <a:bodyPr/>
          <a:lstStyle/>
          <a:p>
            <a:pPr marL="514350" lvl="0" indent="-514350">
              <a:buFont typeface="+mj-lt"/>
              <a:buAutoNum type="arabicPeriod"/>
            </a:pPr>
            <a:r>
              <a:rPr lang="en-IN" dirty="0" smtClean="0"/>
              <a:t>Maternal Health</a:t>
            </a:r>
          </a:p>
          <a:p>
            <a:pPr marL="514350" lvl="0" indent="-514350">
              <a:buFont typeface="+mj-lt"/>
              <a:buAutoNum type="arabicPeriod"/>
            </a:pPr>
            <a:r>
              <a:rPr lang="en-IN" dirty="0" smtClean="0"/>
              <a:t>Neonatal and Infant Health ( 0 to 1 year old) Child and , </a:t>
            </a:r>
          </a:p>
          <a:p>
            <a:pPr marL="514350" lvl="0" indent="-514350">
              <a:buFont typeface="+mj-lt"/>
              <a:buAutoNum type="arabicPeriod"/>
            </a:pPr>
            <a:r>
              <a:rPr lang="en-IN" dirty="0" smtClean="0"/>
              <a:t>Adolescent health, </a:t>
            </a:r>
          </a:p>
          <a:p>
            <a:pPr marL="514350" lvl="0" indent="-514350">
              <a:buFont typeface="+mj-lt"/>
              <a:buAutoNum type="arabicPeriod"/>
            </a:pPr>
            <a:r>
              <a:rPr lang="en-IN" dirty="0" smtClean="0"/>
              <a:t>Reproductive health and Contraceptive Services, </a:t>
            </a:r>
          </a:p>
          <a:p>
            <a:pPr marL="514350" lvl="0" indent="-514350">
              <a:buFont typeface="+mj-lt"/>
              <a:buAutoNum type="arabicPeriod"/>
            </a:pPr>
            <a:r>
              <a:rPr lang="en-IN" dirty="0" smtClean="0"/>
              <a:t>Management of chronic Communicable Diseases, </a:t>
            </a:r>
          </a:p>
          <a:p>
            <a:pPr marL="514350" lvl="0" indent="-514350">
              <a:buFont typeface="+mj-lt"/>
              <a:buAutoNum type="arabicPeriod"/>
            </a:pPr>
            <a:r>
              <a:rPr lang="en-IN" dirty="0" smtClean="0"/>
              <a:t>Management of Common Communicable Diseases &amp; Basic OPD care- (acute simple illness),</a:t>
            </a:r>
          </a:p>
          <a:p>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marL="514350" lvl="0" indent="-514350">
              <a:buFont typeface="+mj-lt"/>
              <a:buAutoNum type="arabicPeriod" startAt="7"/>
            </a:pPr>
            <a:r>
              <a:rPr lang="en-IN" dirty="0" smtClean="0"/>
              <a:t>Management of Common Non- Communicable Diseases- hypertension, diabetes, COPD etc. </a:t>
            </a:r>
          </a:p>
          <a:p>
            <a:pPr marL="514350" lvl="0" indent="-514350">
              <a:buFont typeface="+mj-lt"/>
              <a:buAutoNum type="arabicPeriod" startAt="7"/>
            </a:pPr>
            <a:r>
              <a:rPr lang="en-IN" dirty="0" smtClean="0"/>
              <a:t>Dental Care,</a:t>
            </a:r>
          </a:p>
          <a:p>
            <a:pPr marL="514350" lvl="0" indent="-514350">
              <a:buFont typeface="+mj-lt"/>
              <a:buAutoNum type="arabicPeriod" startAt="7"/>
            </a:pPr>
            <a:r>
              <a:rPr lang="en-IN" dirty="0" smtClean="0"/>
              <a:t>Eye Care/ENT care,</a:t>
            </a:r>
          </a:p>
          <a:p>
            <a:pPr marL="514350" lvl="0" indent="-514350">
              <a:buFont typeface="+mj-lt"/>
              <a:buAutoNum type="arabicPeriod" startAt="7"/>
            </a:pPr>
            <a:r>
              <a:rPr lang="en-IN" dirty="0" smtClean="0"/>
              <a:t>Geriatric Care, </a:t>
            </a:r>
          </a:p>
          <a:p>
            <a:pPr marL="514350" lvl="0" indent="-514350">
              <a:buFont typeface="+mj-lt"/>
              <a:buAutoNum type="arabicPeriod" startAt="7"/>
            </a:pPr>
            <a:r>
              <a:rPr lang="en-IN" dirty="0" smtClean="0"/>
              <a:t>Emergency Medicine- Snake bites, scorpion stings, insect bites, dog bites, Stabilization care in poisoning and referral first aid, trauma of any cause, Minor injury, abscess management</a:t>
            </a:r>
          </a:p>
          <a:p>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Extension services</a:t>
            </a:r>
            <a:endParaRPr lang="en-IN" dirty="0"/>
          </a:p>
        </p:txBody>
      </p:sp>
      <p:sp>
        <p:nvSpPr>
          <p:cNvPr id="3" name="Content Placeholder 2"/>
          <p:cNvSpPr>
            <a:spLocks noGrp="1"/>
          </p:cNvSpPr>
          <p:nvPr>
            <p:ph sz="quarter" idx="1"/>
          </p:nvPr>
        </p:nvSpPr>
        <p:spPr/>
        <p:txBody>
          <a:bodyPr/>
          <a:lstStyle/>
          <a:p>
            <a:pPr algn="just"/>
            <a:r>
              <a:rPr lang="en-IN" dirty="0" smtClean="0"/>
              <a:t>Provided by an extension unit of health agency</a:t>
            </a:r>
          </a:p>
          <a:p>
            <a:pPr algn="just"/>
            <a:r>
              <a:rPr lang="en-IN" b="1" dirty="0" smtClean="0">
                <a:solidFill>
                  <a:srgbClr val="0070C0"/>
                </a:solidFill>
              </a:rPr>
              <a:t>Extension unit-A </a:t>
            </a:r>
            <a:r>
              <a:rPr lang="en-IN" b="1" dirty="0" smtClean="0"/>
              <a:t>premise that is owned or rented by the rehabilitation agency from which services are rendered, is  considered an extension unit of the rehabilitation agency.</a:t>
            </a:r>
          </a:p>
          <a:p>
            <a:pPr algn="just"/>
            <a:r>
              <a:rPr lang="en-IN" dirty="0" smtClean="0"/>
              <a:t>An extension unit should be located sufficiently close to share administration, supervision, and services in a manner that renders it unnecessary for the extension location to independently meet the conditions of participation as a rehabilitation agency.</a:t>
            </a:r>
          </a:p>
          <a:p>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lgn="just"/>
            <a:r>
              <a:rPr lang="en-IN" b="1" dirty="0" smtClean="0"/>
              <a:t>Extension location</a:t>
            </a:r>
            <a:r>
              <a:rPr lang="en-IN" dirty="0" smtClean="0"/>
              <a:t> -a location or site from which a rehabilitation agency provides services within a portion of the total geographic area served by the primary site. The extension location is part of the agency. </a:t>
            </a:r>
          </a:p>
          <a:p>
            <a:pPr algn="just"/>
            <a:r>
              <a:rPr lang="en-IN" dirty="0" smtClean="0"/>
              <a:t>The extension location must be situated within a 30 mile (approx. 48 km) radius of where 90 percent of the agency’s primary site’s population lives. Sites beyond that area may require the location to be independently certified as a primary site. Consideration may be given for greater or shorter distances based on unusual geographic features.</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64704"/>
            <a:ext cx="7772400" cy="1143000"/>
          </a:xfrm>
        </p:spPr>
        <p:txBody>
          <a:bodyPr>
            <a:normAutofit fontScale="90000"/>
          </a:bodyPr>
          <a:lstStyle/>
          <a:p>
            <a:r>
              <a:rPr lang="en-IN" b="1" u="sng" dirty="0" smtClean="0">
                <a:solidFill>
                  <a:schemeClr val="tx1"/>
                </a:solidFill>
              </a:rPr>
              <a:t>Mobile Medical Units (MMUs)</a:t>
            </a:r>
            <a:r>
              <a:rPr lang="en-IN" dirty="0" smtClean="0">
                <a:solidFill>
                  <a:schemeClr val="tx1"/>
                </a:solidFill>
              </a:rPr>
              <a:t/>
            </a:r>
            <a:br>
              <a:rPr lang="en-IN" dirty="0" smtClean="0">
                <a:solidFill>
                  <a:schemeClr val="tx1"/>
                </a:solidFill>
              </a:rPr>
            </a:br>
            <a:endParaRPr lang="en-IN" dirty="0">
              <a:solidFill>
                <a:schemeClr val="tx1"/>
              </a:solidFill>
            </a:endParaRPr>
          </a:p>
        </p:txBody>
      </p:sp>
      <p:sp>
        <p:nvSpPr>
          <p:cNvPr id="3" name="Content Placeholder 2"/>
          <p:cNvSpPr>
            <a:spLocks noGrp="1"/>
          </p:cNvSpPr>
          <p:nvPr>
            <p:ph sz="quarter" idx="1"/>
          </p:nvPr>
        </p:nvSpPr>
        <p:spPr/>
        <p:txBody>
          <a:bodyPr/>
          <a:lstStyle/>
          <a:p>
            <a:pPr algn="just"/>
            <a:r>
              <a:rPr lang="en-IN" dirty="0" smtClean="0"/>
              <a:t>One major initiative under the </a:t>
            </a:r>
            <a:r>
              <a:rPr lang="en-IN" b="1" dirty="0" smtClean="0"/>
              <a:t>NRHM</a:t>
            </a:r>
            <a:r>
              <a:rPr lang="en-IN" dirty="0" smtClean="0"/>
              <a:t> was the operationalization of </a:t>
            </a:r>
            <a:r>
              <a:rPr lang="en-IN" b="1" dirty="0" smtClean="0"/>
              <a:t>Mobile Medical Units (MMUs)</a:t>
            </a:r>
            <a:r>
              <a:rPr lang="en-IN" dirty="0" smtClean="0"/>
              <a:t> to provide a range of health care services for populations living in </a:t>
            </a:r>
            <a:r>
              <a:rPr lang="en-IN" b="1" dirty="0" smtClean="0">
                <a:solidFill>
                  <a:srgbClr val="0070C0"/>
                </a:solidFill>
              </a:rPr>
              <a:t>remote, inaccessible, un-served and underserved areas </a:t>
            </a:r>
            <a:r>
              <a:rPr lang="en-IN" dirty="0" smtClean="0"/>
              <a:t>mainly with the objective of taking healthcare service delivery to the doorsteps of these populations. </a:t>
            </a:r>
          </a:p>
          <a:p>
            <a:pPr algn="just"/>
            <a:r>
              <a:rPr lang="en-IN" dirty="0" smtClean="0"/>
              <a:t>With the launch of </a:t>
            </a:r>
            <a:r>
              <a:rPr lang="en-IN" b="1" dirty="0" smtClean="0"/>
              <a:t>NUHM</a:t>
            </a:r>
            <a:r>
              <a:rPr lang="en-IN" dirty="0" smtClean="0"/>
              <a:t>, the MMUs services are also intended to cater to the urban poor and vulnerable population and provide fixed services in areas where there is no infrastructure.</a:t>
            </a:r>
          </a:p>
          <a:p>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lgn="just"/>
            <a:r>
              <a:rPr lang="en-IN" dirty="0" smtClean="0"/>
              <a:t>The extension services are the hospital services provided by the hospitals at the door steps of the beneficiaries. China’s concept of barefoot doctors or India’s National rural health mission encompassing immunization, nutrition services and implementation of reproductive and child health services and national health programmes are the living examples of extension services of hospital duties.</a:t>
            </a:r>
          </a:p>
          <a:p>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268760"/>
            <a:ext cx="7772400" cy="5184576"/>
          </a:xfrm>
        </p:spPr>
        <p:txBody>
          <a:bodyPr>
            <a:normAutofit fontScale="85000" lnSpcReduction="10000"/>
          </a:bodyPr>
          <a:lstStyle/>
          <a:p>
            <a:pPr marL="514350" lvl="0" indent="-514350">
              <a:buFont typeface="+mj-lt"/>
              <a:buAutoNum type="arabicPeriod"/>
            </a:pPr>
            <a:r>
              <a:rPr lang="en-IN" dirty="0" smtClean="0"/>
              <a:t>Holding of free eye camps and medical camps,</a:t>
            </a:r>
          </a:p>
          <a:p>
            <a:pPr marL="514350" lvl="0" indent="-514350">
              <a:buFont typeface="+mj-lt"/>
              <a:buAutoNum type="arabicPeriod"/>
            </a:pPr>
            <a:r>
              <a:rPr lang="en-IN" dirty="0" smtClean="0"/>
              <a:t>family planning operation camps, </a:t>
            </a:r>
          </a:p>
          <a:p>
            <a:pPr marL="514350" lvl="0" indent="-514350">
              <a:buFont typeface="+mj-lt"/>
              <a:buAutoNum type="arabicPeriod"/>
            </a:pPr>
            <a:r>
              <a:rPr lang="en-IN" dirty="0" smtClean="0"/>
              <a:t>de-addiction services, </a:t>
            </a:r>
          </a:p>
          <a:p>
            <a:pPr marL="514350" lvl="0" indent="-514350">
              <a:buFont typeface="+mj-lt"/>
              <a:buAutoNum type="arabicPeriod"/>
            </a:pPr>
            <a:r>
              <a:rPr lang="en-IN" dirty="0" smtClean="0"/>
              <a:t>services to homeless and those in jails, mentally ill patients, </a:t>
            </a:r>
          </a:p>
          <a:p>
            <a:pPr marL="514350" lvl="0" indent="-514350">
              <a:buFont typeface="+mj-lt"/>
              <a:buAutoNum type="arabicPeriod"/>
            </a:pPr>
            <a:r>
              <a:rPr lang="en-IN" dirty="0" smtClean="0"/>
              <a:t>administration of vaccines, </a:t>
            </a:r>
          </a:p>
          <a:p>
            <a:pPr marL="514350" lvl="0" indent="-514350">
              <a:buFont typeface="+mj-lt"/>
              <a:buAutoNum type="arabicPeriod"/>
            </a:pPr>
            <a:r>
              <a:rPr lang="en-IN" dirty="0" smtClean="0"/>
              <a:t>mobile trauma and critical care teams, </a:t>
            </a:r>
          </a:p>
          <a:p>
            <a:pPr marL="514350" lvl="0" indent="-514350">
              <a:buFont typeface="+mj-lt"/>
              <a:buAutoNum type="arabicPeriod"/>
            </a:pPr>
            <a:r>
              <a:rPr lang="en-IN" dirty="0" smtClean="0"/>
              <a:t>specialized clinics of physiotherapy/imaging, </a:t>
            </a:r>
          </a:p>
          <a:p>
            <a:pPr marL="514350" lvl="0" indent="-514350">
              <a:buFont typeface="+mj-lt"/>
              <a:buAutoNum type="arabicPeriod"/>
            </a:pPr>
            <a:r>
              <a:rPr lang="en-IN" dirty="0" smtClean="0"/>
              <a:t>advanced services in various branches of medicine and clinics thereof, </a:t>
            </a:r>
          </a:p>
          <a:p>
            <a:pPr marL="514350" lvl="0" indent="-514350">
              <a:buFont typeface="+mj-lt"/>
              <a:buAutoNum type="arabicPeriod"/>
            </a:pPr>
            <a:r>
              <a:rPr lang="en-IN" dirty="0" smtClean="0"/>
              <a:t>prevention and treatment of lifestyle diseases, </a:t>
            </a:r>
          </a:p>
          <a:p>
            <a:pPr marL="514350" lvl="0" indent="-514350">
              <a:buFont typeface="+mj-lt"/>
              <a:buAutoNum type="arabicPeriod"/>
            </a:pPr>
            <a:r>
              <a:rPr lang="en-IN" dirty="0" smtClean="0"/>
              <a:t>HIV/sexually transmitted diseases and other infections, </a:t>
            </a:r>
          </a:p>
          <a:p>
            <a:pPr marL="514350" lvl="0" indent="-514350">
              <a:buFont typeface="+mj-lt"/>
              <a:buAutoNum type="arabicPeriod"/>
            </a:pPr>
            <a:r>
              <a:rPr lang="en-IN" dirty="0" smtClean="0"/>
              <a:t>supplements for malnutrition containment viz. vitamin and iron deficiency, iodine deficiency diseases, </a:t>
            </a:r>
          </a:p>
          <a:p>
            <a:pPr marL="514350" lvl="0" indent="-514350">
              <a:buFont typeface="+mj-lt"/>
              <a:buAutoNum type="arabicPeriod"/>
            </a:pPr>
            <a:r>
              <a:rPr lang="en-IN" dirty="0" smtClean="0"/>
              <a:t>delivery huts for safe and hygienic childbirth, school health programmes, etc</a:t>
            </a:r>
          </a:p>
          <a:p>
            <a:pPr marL="514350" indent="-514350">
              <a:buFont typeface="+mj-lt"/>
              <a:buAutoNum type="arabicPeriod"/>
            </a:pPr>
            <a:endParaRPr lang="en-IN" dirty="0"/>
          </a:p>
        </p:txBody>
      </p:sp>
      <p:sp>
        <p:nvSpPr>
          <p:cNvPr id="4" name="TextBox 3"/>
          <p:cNvSpPr txBox="1"/>
          <p:nvPr/>
        </p:nvSpPr>
        <p:spPr>
          <a:xfrm>
            <a:off x="1331640" y="188640"/>
            <a:ext cx="6552728" cy="1077218"/>
          </a:xfrm>
          <a:prstGeom prst="rect">
            <a:avLst/>
          </a:prstGeom>
          <a:noFill/>
        </p:spPr>
        <p:txBody>
          <a:bodyPr wrap="square" rtlCol="0">
            <a:spAutoFit/>
          </a:bodyPr>
          <a:lstStyle/>
          <a:p>
            <a:r>
              <a:rPr lang="en-IN" sz="3200" b="1" u="sng" dirty="0" smtClean="0"/>
              <a:t>Extension services provided by extension unit</a:t>
            </a:r>
            <a:endParaRPr lang="en-IN" sz="3200" b="1" u="sng"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lgn="just"/>
            <a:r>
              <a:rPr lang="en-IN" dirty="0" smtClean="0"/>
              <a:t>It also entails services like sending nurses or care-givers for the chronically ill at home or services like hospice for the terminally ill. Often it may mean providing medical services or wellness services at the door steps of the patient/person.</a:t>
            </a:r>
          </a:p>
          <a:p>
            <a:pPr algn="just"/>
            <a:r>
              <a:rPr lang="en-IN" dirty="0" smtClean="0"/>
              <a:t>In private sector, some hospitals provide free follow up care through extension services which is aiming to provide patients with better medical care through further consultations and check-ups on medicines and lifestyle. It also hopes the added service will enhance its competitive position in the medical care market.</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lgn="just"/>
            <a:r>
              <a:rPr lang="en-IN" dirty="0" smtClean="0"/>
              <a:t>It also give more information about patients to doctors, which is important to improve the level of medical science and technology.</a:t>
            </a:r>
          </a:p>
          <a:p>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43017" y="2967335"/>
            <a:ext cx="4057970" cy="110799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 you</a:t>
            </a:r>
            <a:endParaRPr lang="en-US" sz="6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Questions</a:t>
            </a:r>
            <a:br>
              <a:rPr lang="en-IN" dirty="0" smtClean="0"/>
            </a:br>
            <a:endParaRPr lang="en-IN" dirty="0"/>
          </a:p>
        </p:txBody>
      </p:sp>
      <p:sp>
        <p:nvSpPr>
          <p:cNvPr id="3" name="Content Placeholder 2"/>
          <p:cNvSpPr>
            <a:spLocks noGrp="1"/>
          </p:cNvSpPr>
          <p:nvPr>
            <p:ph sz="quarter" idx="1"/>
          </p:nvPr>
        </p:nvSpPr>
        <p:spPr/>
        <p:txBody>
          <a:bodyPr>
            <a:normAutofit fontScale="92500" lnSpcReduction="20000"/>
          </a:bodyPr>
          <a:lstStyle/>
          <a:p>
            <a:r>
              <a:rPr lang="en-IN" dirty="0" smtClean="0"/>
              <a:t>1. Mobile Medical Units (MMUs) to provide a range of health care services for populations living in</a:t>
            </a:r>
          </a:p>
          <a:p>
            <a:pPr marL="514350" indent="-514350">
              <a:buFont typeface="+mj-lt"/>
              <a:buAutoNum type="alphaUcPeriod"/>
            </a:pPr>
            <a:r>
              <a:rPr lang="en-IN" dirty="0" smtClean="0"/>
              <a:t>Inaccessible areas </a:t>
            </a:r>
          </a:p>
          <a:p>
            <a:pPr marL="514350" indent="-514350">
              <a:buFont typeface="+mj-lt"/>
              <a:buAutoNum type="alphaUcPeriod"/>
            </a:pPr>
            <a:r>
              <a:rPr lang="en-IN" dirty="0" smtClean="0"/>
              <a:t>un-served areas </a:t>
            </a:r>
          </a:p>
          <a:p>
            <a:pPr marL="514350" indent="-514350">
              <a:buFont typeface="+mj-lt"/>
              <a:buAutoNum type="alphaUcPeriod"/>
            </a:pPr>
            <a:r>
              <a:rPr lang="en-IN" dirty="0" smtClean="0"/>
              <a:t>underserved areas </a:t>
            </a:r>
          </a:p>
          <a:p>
            <a:pPr marL="514350" indent="-514350">
              <a:buFont typeface="+mj-lt"/>
              <a:buAutoNum type="alphaUcPeriod"/>
            </a:pPr>
            <a:r>
              <a:rPr lang="en-IN" dirty="0" smtClean="0"/>
              <a:t>All of above</a:t>
            </a:r>
          </a:p>
          <a:p>
            <a:pPr marL="514350" indent="-514350">
              <a:buNone/>
            </a:pPr>
            <a:endParaRPr lang="en-IN" dirty="0" smtClean="0"/>
          </a:p>
          <a:p>
            <a:r>
              <a:rPr lang="en-IN" dirty="0" smtClean="0"/>
              <a:t>2. All drugs and investigations by MMU are provided at </a:t>
            </a:r>
          </a:p>
          <a:p>
            <a:pPr marL="514350" indent="-514350">
              <a:buFont typeface="+mj-lt"/>
              <a:buAutoNum type="alphaUcPeriod"/>
            </a:pPr>
            <a:r>
              <a:rPr lang="en-IN" dirty="0" smtClean="0"/>
              <a:t>Free of cost</a:t>
            </a:r>
          </a:p>
          <a:p>
            <a:pPr marL="514350" indent="-514350">
              <a:buFont typeface="+mj-lt"/>
              <a:buAutoNum type="alphaUcPeriod"/>
            </a:pPr>
            <a:r>
              <a:rPr lang="en-IN" dirty="0" smtClean="0"/>
              <a:t>Minimal charges</a:t>
            </a:r>
          </a:p>
          <a:p>
            <a:pPr marL="514350" indent="-514350">
              <a:buFont typeface="+mj-lt"/>
              <a:buAutoNum type="alphaUcPeriod"/>
            </a:pPr>
            <a:r>
              <a:rPr lang="en-IN" dirty="0" smtClean="0"/>
              <a:t>Cost set by Govt</a:t>
            </a:r>
          </a:p>
          <a:p>
            <a:pPr marL="514350" indent="-514350">
              <a:buFont typeface="+mj-lt"/>
              <a:buAutoNum type="alphaUcPeriod"/>
            </a:pPr>
            <a:r>
              <a:rPr lang="en-IN" dirty="0" smtClean="0"/>
              <a:t>Cost set by CMO</a:t>
            </a:r>
          </a:p>
          <a:p>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r>
              <a:rPr lang="en-IN" dirty="0" smtClean="0"/>
              <a:t>3. laboratory investigations which is not provided by MMU</a:t>
            </a:r>
          </a:p>
          <a:p>
            <a:pPr marL="514350" indent="-514350">
              <a:buFont typeface="+mj-lt"/>
              <a:buAutoNum type="alphaUcPeriod"/>
            </a:pPr>
            <a:r>
              <a:rPr lang="en-IN" dirty="0" smtClean="0"/>
              <a:t>Pregnancy testing</a:t>
            </a:r>
          </a:p>
          <a:p>
            <a:pPr marL="514350" indent="-514350">
              <a:buFont typeface="+mj-lt"/>
              <a:buAutoNum type="alphaUcPeriod"/>
            </a:pPr>
            <a:r>
              <a:rPr lang="en-IN" dirty="0" smtClean="0"/>
              <a:t>Blood glucose</a:t>
            </a:r>
          </a:p>
          <a:p>
            <a:pPr marL="514350" indent="-514350">
              <a:buFont typeface="+mj-lt"/>
              <a:buAutoNum type="alphaUcPeriod"/>
            </a:pPr>
            <a:r>
              <a:rPr lang="en-IN" dirty="0" smtClean="0"/>
              <a:t> Urinalysis</a:t>
            </a:r>
          </a:p>
          <a:p>
            <a:pPr marL="514350" indent="-514350">
              <a:buFont typeface="+mj-lt"/>
              <a:buAutoNum type="alphaUcPeriod"/>
            </a:pPr>
            <a:r>
              <a:rPr lang="en-IN" dirty="0" smtClean="0"/>
              <a:t>MRI</a:t>
            </a:r>
          </a:p>
          <a:p>
            <a:pPr marL="514350" indent="-514350">
              <a:buFont typeface="+mj-lt"/>
              <a:buAutoNum type="alphaUcPeriod"/>
            </a:pPr>
            <a:endParaRPr lang="en-IN" dirty="0" smtClean="0"/>
          </a:p>
          <a:p>
            <a:pPr marL="514350" indent="-514350"/>
            <a:r>
              <a:rPr lang="en-IN" dirty="0" smtClean="0"/>
              <a:t>4. The currently approved norm is </a:t>
            </a:r>
          </a:p>
          <a:p>
            <a:pPr marL="514350" indent="-514350">
              <a:buFont typeface="+mj-lt"/>
              <a:buAutoNum type="alphaUcPeriod"/>
            </a:pPr>
            <a:r>
              <a:rPr lang="en-IN" dirty="0" smtClean="0"/>
              <a:t>1-2 MMU per district </a:t>
            </a:r>
          </a:p>
          <a:p>
            <a:pPr marL="514350" indent="-514350">
              <a:buFont typeface="+mj-lt"/>
              <a:buAutoNum type="alphaUcPeriod"/>
            </a:pPr>
            <a:r>
              <a:rPr lang="en-IN" dirty="0" smtClean="0"/>
              <a:t>1-4MMU per district</a:t>
            </a:r>
          </a:p>
          <a:p>
            <a:pPr marL="514350" indent="-514350">
              <a:buFont typeface="+mj-lt"/>
              <a:buAutoNum type="alphaUcPeriod"/>
            </a:pPr>
            <a:r>
              <a:rPr lang="en-IN" dirty="0" smtClean="0"/>
              <a:t>1-3MMU per district</a:t>
            </a:r>
          </a:p>
          <a:p>
            <a:pPr marL="514350" indent="-514350">
              <a:buFont typeface="+mj-lt"/>
              <a:buAutoNum type="alphaUcPeriod"/>
            </a:pPr>
            <a:r>
              <a:rPr lang="en-IN" dirty="0" smtClean="0"/>
              <a:t>Any of above</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5. The MMU should have the requisite drugs</a:t>
            </a:r>
          </a:p>
          <a:p>
            <a:pPr marL="514350" indent="-514350">
              <a:buFont typeface="+mj-lt"/>
              <a:buAutoNum type="alphaUcPeriod"/>
            </a:pPr>
            <a:r>
              <a:rPr lang="en-IN" dirty="0" smtClean="0"/>
              <a:t>Emergency medicine</a:t>
            </a:r>
          </a:p>
          <a:p>
            <a:pPr marL="514350" indent="-514350">
              <a:buFont typeface="+mj-lt"/>
              <a:buAutoNum type="alphaUcPeriod"/>
            </a:pPr>
            <a:r>
              <a:rPr lang="en-IN" dirty="0" smtClean="0"/>
              <a:t> Antibiotics</a:t>
            </a:r>
          </a:p>
          <a:p>
            <a:pPr marL="514350" indent="-514350">
              <a:buFont typeface="+mj-lt"/>
              <a:buAutoNum type="alphaUcPeriod"/>
            </a:pPr>
            <a:r>
              <a:rPr lang="en-IN" dirty="0" smtClean="0"/>
              <a:t> </a:t>
            </a:r>
            <a:r>
              <a:rPr lang="en-IN" dirty="0" err="1" smtClean="0"/>
              <a:t>Antiamoebic</a:t>
            </a:r>
            <a:endParaRPr lang="en-IN" dirty="0" smtClean="0"/>
          </a:p>
          <a:p>
            <a:pPr marL="514350" indent="-514350">
              <a:buFont typeface="+mj-lt"/>
              <a:buAutoNum type="alphaUcPeriod"/>
            </a:pPr>
            <a:r>
              <a:rPr lang="en-IN" dirty="0" smtClean="0"/>
              <a:t> All of them</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Target Geography</a:t>
            </a:r>
            <a:r>
              <a:rPr lang="en-IN" dirty="0" smtClean="0"/>
              <a:t/>
            </a:r>
            <a:br>
              <a:rPr lang="en-IN" dirty="0" smtClean="0"/>
            </a:br>
            <a:endParaRPr lang="en-IN" dirty="0"/>
          </a:p>
        </p:txBody>
      </p:sp>
      <p:sp>
        <p:nvSpPr>
          <p:cNvPr id="3" name="Content Placeholder 2"/>
          <p:cNvSpPr>
            <a:spLocks noGrp="1"/>
          </p:cNvSpPr>
          <p:nvPr>
            <p:ph sz="quarter" idx="1"/>
          </p:nvPr>
        </p:nvSpPr>
        <p:spPr/>
        <p:txBody>
          <a:bodyPr>
            <a:normAutofit lnSpcReduction="10000"/>
          </a:bodyPr>
          <a:lstStyle/>
          <a:p>
            <a:r>
              <a:rPr lang="en-IN" b="1" dirty="0" smtClean="0"/>
              <a:t>In urban areas</a:t>
            </a:r>
            <a:r>
              <a:rPr lang="en-IN" dirty="0" smtClean="0"/>
              <a:t>, MMUs would be deployed where there are habitations of marginalized communities </a:t>
            </a:r>
            <a:r>
              <a:rPr lang="en-IN" b="1" dirty="0" smtClean="0">
                <a:solidFill>
                  <a:srgbClr val="0070C0"/>
                </a:solidFill>
              </a:rPr>
              <a:t>(</a:t>
            </a:r>
            <a:r>
              <a:rPr lang="en-IN" b="1" dirty="0" err="1" smtClean="0">
                <a:solidFill>
                  <a:srgbClr val="0070C0"/>
                </a:solidFill>
              </a:rPr>
              <a:t>ragpickers</a:t>
            </a:r>
            <a:r>
              <a:rPr lang="en-IN" b="1" dirty="0" smtClean="0">
                <a:solidFill>
                  <a:srgbClr val="0070C0"/>
                </a:solidFill>
              </a:rPr>
              <a:t>, homeless, migrants) </a:t>
            </a:r>
            <a:r>
              <a:rPr lang="en-IN" dirty="0" smtClean="0"/>
              <a:t>that live on the periphery of cities and towns, alongside highways just outside cities, or along railway tracks and under flyovers and bridges. </a:t>
            </a:r>
          </a:p>
          <a:p>
            <a:r>
              <a:rPr lang="en-IN" dirty="0" smtClean="0"/>
              <a:t>These are also often areas where dispensaries or Urban PHCs do not exist, and even if they do they are just not accessible to such populations. </a:t>
            </a:r>
          </a:p>
          <a:p>
            <a:r>
              <a:rPr lang="en-IN" dirty="0" smtClean="0"/>
              <a:t>The MMU could also be deployed in localities where </a:t>
            </a:r>
            <a:r>
              <a:rPr lang="en-IN" b="1" dirty="0" smtClean="0"/>
              <a:t>slum</a:t>
            </a:r>
            <a:r>
              <a:rPr lang="en-IN" dirty="0" smtClean="0"/>
              <a:t> populations live and where there is simply no space for creating fixed infrastructure.</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5058" name="Picture 2" descr="C:\Users\Hp\Desktop\New folder\b38faec5-d010-4cad-9c6d-25fb58150956.jpg"/>
          <p:cNvPicPr>
            <a:picLocks noGrp="1" noChangeAspect="1" noChangeArrowheads="1"/>
          </p:cNvPicPr>
          <p:nvPr>
            <p:ph sz="quarter" idx="1"/>
          </p:nvPr>
        </p:nvPicPr>
        <p:blipFill>
          <a:blip r:embed="rId2" cstate="print"/>
          <a:srcRect/>
          <a:stretch>
            <a:fillRect/>
          </a:stretch>
        </p:blipFill>
        <p:spPr bwMode="auto">
          <a:xfrm>
            <a:off x="251520" y="404664"/>
            <a:ext cx="8712968" cy="626469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smtClean="0"/>
              <a:t>In rural areas</a:t>
            </a:r>
            <a:r>
              <a:rPr lang="en-IN" dirty="0" smtClean="0"/>
              <a:t>, MMUs would continue to be deployed in areas with limited or a complete lack of access to health care services. Such areas include </a:t>
            </a:r>
            <a:r>
              <a:rPr lang="en-IN" b="1" dirty="0" smtClean="0">
                <a:solidFill>
                  <a:srgbClr val="0070C0"/>
                </a:solidFill>
              </a:rPr>
              <a:t>Tribal Areas, Conflict Affected Areas, Hilly and Desert Areas/Islands/flood affected and snow bound. </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6082" name="Picture 2"/>
          <p:cNvPicPr>
            <a:picLocks noGrp="1" noChangeAspect="1" noChangeArrowheads="1"/>
          </p:cNvPicPr>
          <p:nvPr>
            <p:ph sz="quarter" idx="1"/>
          </p:nvPr>
        </p:nvPicPr>
        <p:blipFill>
          <a:blip r:embed="rId2" cstate="print"/>
          <a:srcRect/>
          <a:stretch>
            <a:fillRect/>
          </a:stretch>
        </p:blipFill>
        <p:spPr bwMode="auto">
          <a:xfrm>
            <a:off x="0" y="404664"/>
            <a:ext cx="9144000" cy="5733256"/>
          </a:xfrm>
          <a:prstGeom prst="rect">
            <a:avLst/>
          </a:prstGeom>
          <a:noFill/>
          <a:ln w="9525">
            <a:noFill/>
            <a:miter lim="800000"/>
            <a:headEnd/>
            <a:tailEnd/>
          </a:ln>
        </p:spPr>
      </p:pic>
      <p:pic>
        <p:nvPicPr>
          <p:cNvPr id="46083" name="Picture 3"/>
          <p:cNvPicPr>
            <a:picLocks noChangeAspect="1" noChangeArrowheads="1"/>
          </p:cNvPicPr>
          <p:nvPr/>
        </p:nvPicPr>
        <p:blipFill>
          <a:blip r:embed="rId3" cstate="print"/>
          <a:srcRect/>
          <a:stretch>
            <a:fillRect/>
          </a:stretch>
        </p:blipFill>
        <p:spPr bwMode="auto">
          <a:xfrm>
            <a:off x="1835696" y="3573016"/>
            <a:ext cx="781050" cy="523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7106" name="Picture 2"/>
          <p:cNvPicPr>
            <a:picLocks noGrp="1" noChangeAspect="1" noChangeArrowheads="1"/>
          </p:cNvPicPr>
          <p:nvPr>
            <p:ph sz="quarter" idx="1"/>
          </p:nvPr>
        </p:nvPicPr>
        <p:blipFill>
          <a:blip r:embed="rId2" cstate="print"/>
          <a:srcRect/>
          <a:stretch>
            <a:fillRect/>
          </a:stretch>
        </p:blipFill>
        <p:spPr bwMode="auto">
          <a:xfrm>
            <a:off x="0" y="332656"/>
            <a:ext cx="9144000" cy="604867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92696"/>
            <a:ext cx="7772400" cy="1143000"/>
          </a:xfrm>
        </p:spPr>
        <p:txBody>
          <a:bodyPr>
            <a:normAutofit fontScale="90000"/>
          </a:bodyPr>
          <a:lstStyle/>
          <a:p>
            <a:r>
              <a:rPr lang="en-IN" b="1" u="sng" dirty="0" smtClean="0"/>
              <a:t>Nature of Services to be provided by an MMU</a:t>
            </a:r>
            <a:r>
              <a:rPr lang="en-IN" dirty="0" smtClean="0"/>
              <a:t/>
            </a:r>
            <a:br>
              <a:rPr lang="en-IN" dirty="0" smtClean="0"/>
            </a:br>
            <a:endParaRPr lang="en-IN" dirty="0"/>
          </a:p>
        </p:txBody>
      </p:sp>
      <p:sp>
        <p:nvSpPr>
          <p:cNvPr id="3" name="Content Placeholder 2"/>
          <p:cNvSpPr>
            <a:spLocks noGrp="1"/>
          </p:cNvSpPr>
          <p:nvPr>
            <p:ph sz="quarter" idx="1"/>
          </p:nvPr>
        </p:nvSpPr>
        <p:spPr/>
        <p:txBody>
          <a:bodyPr/>
          <a:lstStyle/>
          <a:p>
            <a:pPr>
              <a:buNone/>
            </a:pPr>
            <a:r>
              <a:rPr lang="en-IN" dirty="0" smtClean="0"/>
              <a:t>An MMU is supposed to provide the following:</a:t>
            </a:r>
          </a:p>
          <a:p>
            <a:pPr algn="just"/>
            <a:r>
              <a:rPr lang="en-IN" dirty="0" smtClean="0"/>
              <a:t>(</a:t>
            </a:r>
            <a:r>
              <a:rPr lang="en-IN" dirty="0" err="1" smtClean="0"/>
              <a:t>i</a:t>
            </a:r>
            <a:r>
              <a:rPr lang="en-IN" dirty="0" smtClean="0"/>
              <a:t>) Outreach services by ANMs in areas where no outreach services exist</a:t>
            </a:r>
          </a:p>
          <a:p>
            <a:pPr algn="just"/>
            <a:r>
              <a:rPr lang="en-IN" dirty="0" smtClean="0"/>
              <a:t>(ii) Broader set of clinical services by a Medical Officer and her/his team, with ANM/ ASHA playing a mobilization role, (one vehicle outfitted as an outpatient clinic, with examination table, light and sufficient facilities for basic lab investigations and a second vehicle for team transport.</a:t>
            </a:r>
          </a:p>
          <a:p>
            <a:pPr algn="just"/>
            <a:r>
              <a:rPr lang="en-IN" dirty="0" smtClean="0"/>
              <a:t>(iii) Facilitate referral back-up to a functional primary health care system and specialist services as required.</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184</TotalTime>
  <Words>2500</Words>
  <Application>Microsoft Office PowerPoint</Application>
  <PresentationFormat>On-screen Show (4:3)</PresentationFormat>
  <Paragraphs>145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Equity</vt:lpstr>
      <vt:lpstr>Extension services and mobile units</vt:lpstr>
      <vt:lpstr>Objectives</vt:lpstr>
      <vt:lpstr>Mobile Medical Units (MMUs) </vt:lpstr>
      <vt:lpstr>Target Geography </vt:lpstr>
      <vt:lpstr>Slide 5</vt:lpstr>
      <vt:lpstr>Slide 6</vt:lpstr>
      <vt:lpstr>Slide 7</vt:lpstr>
      <vt:lpstr>Slide 8</vt:lpstr>
      <vt:lpstr>Nature of Services to be provided by an MMU </vt:lpstr>
      <vt:lpstr>Type of Service Provided </vt:lpstr>
      <vt:lpstr>Slide 11</vt:lpstr>
      <vt:lpstr>Slide 12</vt:lpstr>
      <vt:lpstr>Operational aspects of MMU </vt:lpstr>
      <vt:lpstr>Slide 14</vt:lpstr>
      <vt:lpstr>Slide 15</vt:lpstr>
      <vt:lpstr>Slide 16</vt:lpstr>
      <vt:lpstr>Slide 17</vt:lpstr>
      <vt:lpstr>Slide 18</vt:lpstr>
      <vt:lpstr>Slide 19</vt:lpstr>
      <vt:lpstr>Human Resources </vt:lpstr>
      <vt:lpstr>Slide 21</vt:lpstr>
      <vt:lpstr>Drugs, Diagnostics and Supplies </vt:lpstr>
      <vt:lpstr>Slide 23</vt:lpstr>
      <vt:lpstr>Quality of Care </vt:lpstr>
      <vt:lpstr>Slide 25</vt:lpstr>
      <vt:lpstr>Suggested Package of Services to be provided at MMU </vt:lpstr>
      <vt:lpstr>Slide 27</vt:lpstr>
      <vt:lpstr>Extension services</vt:lpstr>
      <vt:lpstr>Slide 29</vt:lpstr>
      <vt:lpstr>Slide 30</vt:lpstr>
      <vt:lpstr>Slide 31</vt:lpstr>
      <vt:lpstr>Slide 32</vt:lpstr>
      <vt:lpstr>Slide 33</vt:lpstr>
      <vt:lpstr>Slide 34</vt:lpstr>
      <vt:lpstr>Questions </vt:lpstr>
      <vt:lpstr>Slide 36</vt:lpstr>
      <vt:lpstr>Slide 37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Extension services and mobile units</dc:title>
  <dc:creator>Hp</dc:creator>
  <cp:lastModifiedBy>HP</cp:lastModifiedBy>
  <cp:revision>41</cp:revision>
  <dcterms:created xsi:type="dcterms:W3CDTF">2016-04-18T23:57:35Z</dcterms:created>
  <dcterms:modified xsi:type="dcterms:W3CDTF">2020-08-18T10:52:54Z</dcterms:modified>
</cp:coreProperties>
</file>