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uthu\My%20Documents\My%20Pictures\new%20born%20photos\MOV00912.M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uthu\My%20Documents\My%20Pictures\new%20born%20photos\MOV00944.M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 Preterm babies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IN" dirty="0" smtClean="0"/>
              <a:t>Temperature regulation:</a:t>
            </a:r>
          </a:p>
          <a:p>
            <a:pPr>
              <a:buNone/>
            </a:pPr>
            <a:r>
              <a:rPr lang="en-IN" dirty="0" smtClean="0"/>
              <a:t>The preterm infants loses more heat due to its larger surface area.</a:t>
            </a:r>
          </a:p>
          <a:p>
            <a:pPr>
              <a:buNone/>
            </a:pPr>
            <a:r>
              <a:rPr lang="en-IN" dirty="0" smtClean="0"/>
              <a:t>The subcutaneous fat is less.</a:t>
            </a:r>
          </a:p>
          <a:p>
            <a:pPr>
              <a:buNone/>
            </a:pPr>
            <a:r>
              <a:rPr lang="en-IN" dirty="0" smtClean="0"/>
              <a:t>Thermic responses are also inadequate because of poor food intake,muscular inactivity and less oxygen consumption.</a:t>
            </a:r>
          </a:p>
          <a:p>
            <a:pPr>
              <a:buNone/>
            </a:pPr>
            <a:r>
              <a:rPr lang="en-IN" dirty="0" smtClean="0"/>
              <a:t>Therefore ,preterm babies are more prone to develop hypothermia.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IN" dirty="0" smtClean="0"/>
              <a:t>Immuature renal function:</a:t>
            </a:r>
          </a:p>
          <a:p>
            <a:r>
              <a:rPr lang="en-IN" dirty="0" smtClean="0"/>
              <a:t>The glomerular filtration rate and the concentrating ability of the kidney tubules are reduced.</a:t>
            </a:r>
          </a:p>
          <a:p>
            <a:r>
              <a:rPr lang="en-IN" dirty="0" smtClean="0"/>
              <a:t>These infants are more prone to devlop acidosis.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IN" dirty="0" smtClean="0"/>
              <a:t>Circulatory system:</a:t>
            </a:r>
          </a:p>
          <a:p>
            <a:r>
              <a:rPr lang="en-IN" dirty="0" smtClean="0"/>
              <a:t>The closure of ductus arterious may be delayed in premature infants.</a:t>
            </a:r>
          </a:p>
          <a:p>
            <a:r>
              <a:rPr lang="en-IN" dirty="0" smtClean="0"/>
              <a:t>The peripheral circulation is inadiquate , intracranial hemorrage may occur due to poor autoregulation of cerebral blood flow.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IN" dirty="0" smtClean="0"/>
              <a:t>Liability to nutritional deficiency:</a:t>
            </a:r>
          </a:p>
          <a:p>
            <a:r>
              <a:rPr lang="en-IN" dirty="0" smtClean="0"/>
              <a:t>The nutritional requirments of premature infants are higher because of the need for the postnatal catch up of the growth.</a:t>
            </a:r>
          </a:p>
          <a:p>
            <a:r>
              <a:rPr lang="en-IN" dirty="0" smtClean="0"/>
              <a:t>Therefore they are more prone to develop nutritional deficiencies .  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IN" dirty="0" smtClean="0"/>
              <a:t>Increased susceptibility to infection.</a:t>
            </a:r>
          </a:p>
          <a:p>
            <a:r>
              <a:rPr lang="en-IN" dirty="0" smtClean="0"/>
              <a:t>Preterm infants are three to ten times more vulnerable to infections as compared to normal neonates.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OF INFANT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Neurobehavioral state - Physiologic,  Motor, State, Interaction/attention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Musculoskeletal status - anomalies and or contractures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Neurological status - Level of motor ability, tone &amp; Reflexes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Oral motor abilities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mobility</a:t>
            </a:r>
          </a:p>
          <a:p>
            <a:r>
              <a:rPr lang="en-US" dirty="0" smtClean="0"/>
              <a:t>Posture </a:t>
            </a:r>
          </a:p>
          <a:p>
            <a:r>
              <a:rPr lang="en-US" dirty="0" smtClean="0"/>
              <a:t>Muscle tone</a:t>
            </a:r>
          </a:p>
          <a:p>
            <a:r>
              <a:rPr lang="en-US" dirty="0" smtClean="0"/>
              <a:t>Responses to stimulus of Noise, Touch etc</a:t>
            </a:r>
          </a:p>
          <a:p>
            <a:r>
              <a:rPr lang="en-US" dirty="0" smtClean="0"/>
              <a:t>Reflexes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of Motion</a:t>
            </a:r>
          </a:p>
          <a:p>
            <a:r>
              <a:rPr lang="en-US" dirty="0" smtClean="0"/>
              <a:t>Congenital Anomalies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appearance </a:t>
            </a:r>
          </a:p>
          <a:p>
            <a:r>
              <a:rPr lang="en-US" dirty="0" smtClean="0"/>
              <a:t>Global flexion or abnormal posture</a:t>
            </a:r>
          </a:p>
          <a:p>
            <a:r>
              <a:rPr lang="en-US" dirty="0" smtClean="0"/>
              <a:t>State of consciousness</a:t>
            </a:r>
          </a:p>
          <a:p>
            <a:r>
              <a:rPr lang="en-US" dirty="0" smtClean="0"/>
              <a:t>Obvious skeletal abnormalities</a:t>
            </a:r>
          </a:p>
          <a:p>
            <a:r>
              <a:rPr lang="en-US" dirty="0" smtClean="0"/>
              <a:t>Skin color and response with touch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Motor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Oral structure examination (lips, tongue, jaw, hard &amp; soft palate, breathing &amp; oral movement)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Positioning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Mode of feeding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Pace </a:t>
            </a:r>
            <a:r>
              <a:rPr lang="en-US" smtClean="0"/>
              <a:t>of feeding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At the end of the lecture the students will be able to:</a:t>
            </a:r>
          </a:p>
          <a:p>
            <a:r>
              <a:rPr lang="en-IN" dirty="0" smtClean="0"/>
              <a:t>Discuss problems faced by the preterm babies</a:t>
            </a:r>
          </a:p>
          <a:p>
            <a:r>
              <a:rPr lang="en-IN" dirty="0" smtClean="0"/>
              <a:t>Discuss in short about the evaluation of the pre term babies</a:t>
            </a:r>
          </a:p>
          <a:p>
            <a:r>
              <a:rPr lang="en-IN" dirty="0" smtClean="0"/>
              <a:t>Explain in short the role of physiotherapy while handling pre </a:t>
            </a:r>
            <a:r>
              <a:rPr lang="en-IN" smtClean="0"/>
              <a:t>term babies </a:t>
            </a:r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Sensory stimulation to promote behavioral organization and physiological stability</a:t>
            </a:r>
          </a:p>
          <a:p>
            <a:r>
              <a:rPr lang="en-US" dirty="0" smtClean="0"/>
              <a:t>Reduce active reinforcements of abnormal movement patterns and positions</a:t>
            </a:r>
          </a:p>
          <a:p>
            <a:r>
              <a:rPr lang="en-US" dirty="0" smtClean="0"/>
              <a:t>Facilitate normal patterns of movement</a:t>
            </a:r>
          </a:p>
          <a:p>
            <a:r>
              <a:rPr lang="en-US" dirty="0" smtClean="0"/>
              <a:t>promote appropriate feeding behaviors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Minimize contractures and deformities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Foster attachment to primary caregivers/parents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Support parental engagement and competency during critical course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Promote developmental progression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Follow up services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positioning</a:t>
            </a:r>
          </a:p>
          <a:p>
            <a:r>
              <a:rPr lang="en-US" dirty="0" smtClean="0"/>
              <a:t>Graded </a:t>
            </a:r>
            <a:r>
              <a:rPr lang="en-US" dirty="0" err="1" smtClean="0"/>
              <a:t>sensorymotor</a:t>
            </a:r>
            <a:r>
              <a:rPr lang="en-US" dirty="0" smtClean="0"/>
              <a:t> intervention/ neurobehavioral activities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Oral motor activities/feeding, facilitation of sucking (pacifier)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Range of motion exercises with caution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Extremity splints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Containment</a:t>
            </a:r>
          </a:p>
          <a:p>
            <a:r>
              <a:rPr lang="en-US" dirty="0" smtClean="0"/>
              <a:t>Kangaroo care &amp; alignment</a:t>
            </a:r>
          </a:p>
          <a:p>
            <a:r>
              <a:rPr lang="en-US" dirty="0" smtClean="0"/>
              <a:t>Education of parents/ caregivers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Potential components of this high risk postural profile follows:</a:t>
            </a:r>
          </a:p>
          <a:p>
            <a:r>
              <a:rPr lang="en-US" dirty="0" err="1" smtClean="0"/>
              <a:t>Hyperextended</a:t>
            </a:r>
            <a:r>
              <a:rPr lang="en-US" dirty="0" smtClean="0"/>
              <a:t> neck</a:t>
            </a:r>
          </a:p>
          <a:p>
            <a:r>
              <a:rPr lang="en-US" dirty="0" smtClean="0"/>
              <a:t>Elevated shoulders with adducted scapula</a:t>
            </a:r>
          </a:p>
          <a:p>
            <a:r>
              <a:rPr lang="en-US" dirty="0" smtClean="0"/>
              <a:t>Depressed midline arm movement (hand to mouth)</a:t>
            </a:r>
          </a:p>
          <a:p>
            <a:r>
              <a:rPr lang="en-US" dirty="0" smtClean="0"/>
              <a:t>Excessively extended trunk</a:t>
            </a:r>
          </a:p>
          <a:p>
            <a:r>
              <a:rPr lang="en-US" dirty="0" smtClean="0"/>
              <a:t>Immobile pelvis (anterior tilt)</a:t>
            </a:r>
          </a:p>
          <a:p>
            <a:r>
              <a:rPr lang="en-US" dirty="0" smtClean="0"/>
              <a:t>Infrequent antigravity movement of legs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 tube placement contributes to the neck hyperextension posture who require mechanical ventilator</a:t>
            </a:r>
          </a:p>
          <a:p>
            <a:r>
              <a:rPr lang="en-US" dirty="0" smtClean="0"/>
              <a:t>In some high risk infants, excessive postural stabilizing into neck hyperextension may contribute to sequential blocking of mobility in shoulder, pelvis and hip region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POSITIONING  </a:t>
            </a:r>
            <a:br>
              <a:rPr lang="en-US" dirty="0" smtClean="0"/>
            </a:br>
            <a:r>
              <a:rPr lang="en-US" dirty="0" smtClean="0"/>
              <a:t>SUPINE, PRONE &amp; SIDE 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Swaddling, nesting- boundaries </a:t>
            </a:r>
          </a:p>
          <a:p>
            <a:r>
              <a:rPr lang="en-US" dirty="0" smtClean="0"/>
              <a:t>Stress reduction, state organization</a:t>
            </a:r>
          </a:p>
          <a:p>
            <a:r>
              <a:rPr lang="en-US" dirty="0" smtClean="0"/>
              <a:t>Enhances flexor patterns, increase midline orientation, promote state organization</a:t>
            </a:r>
          </a:p>
          <a:p>
            <a:r>
              <a:rPr lang="en-US" dirty="0" smtClean="0"/>
              <a:t>Proper weight shifts</a:t>
            </a:r>
          </a:p>
          <a:p>
            <a:r>
              <a:rPr lang="en-US" dirty="0" smtClean="0"/>
              <a:t>Increase hand to mouth awareness</a:t>
            </a:r>
          </a:p>
          <a:p>
            <a:r>
              <a:rPr lang="en-US" dirty="0" smtClean="0"/>
              <a:t>Inhibit jittery or disorganized movement</a:t>
            </a:r>
          </a:p>
          <a:p>
            <a:r>
              <a:rPr lang="en-US" dirty="0" smtClean="0"/>
              <a:t>Prevention of skin degradation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SUPINE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81000"/>
            <a:ext cx="68707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PRONE POSITIONING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447800"/>
            <a:ext cx="6934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52400"/>
            <a:ext cx="67183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 LYING POSITION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371600"/>
            <a:ext cx="669607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Preterm infants are those born before 37 weeks of gestation.</a:t>
            </a:r>
          </a:p>
          <a:p>
            <a:r>
              <a:rPr lang="en-IN" dirty="0" smtClean="0"/>
              <a:t>A preterm baby is small in size (usually less than 47cm long).</a:t>
            </a:r>
          </a:p>
          <a:p>
            <a:r>
              <a:rPr lang="en-IN" dirty="0" smtClean="0"/>
              <a:t>The head is relatively large , sutures are widely separated and fontanel is large and face appears small. 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990600"/>
            <a:ext cx="41148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SWADDLING POSTURE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685800"/>
            <a:ext cx="3886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68707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CONTAINMENT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828800"/>
            <a:ext cx="5334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provides comfort and sense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security.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Sustained even touch is readily accepted by fragile infants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Helps during handling, medical procedures &amp; nursing care.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295400"/>
            <a:ext cx="3048000" cy="22098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29718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68707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CONTAINMENT</a:t>
            </a:r>
          </a:p>
        </p:txBody>
      </p:sp>
      <p:pic>
        <p:nvPicPr>
          <p:cNvPr id="5" name="MOV0091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3716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HAMMOCK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Activate trunk muscles</a:t>
            </a:r>
          </a:p>
          <a:p>
            <a:r>
              <a:rPr lang="en-US" dirty="0" smtClean="0"/>
              <a:t>Facilitate head righting</a:t>
            </a:r>
          </a:p>
          <a:p>
            <a:r>
              <a:rPr lang="en-US" dirty="0" smtClean="0"/>
              <a:t>Facilitate alertness</a:t>
            </a:r>
          </a:p>
          <a:p>
            <a:r>
              <a:rPr lang="en-US" dirty="0" smtClean="0"/>
              <a:t>Facilitate vestibular system</a:t>
            </a:r>
          </a:p>
          <a:p>
            <a:r>
              <a:rPr lang="en-US" dirty="0" smtClean="0"/>
              <a:t>Provide the perception of various positions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68707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HAMMOCK HANDLING</a:t>
            </a:r>
          </a:p>
        </p:txBody>
      </p:sp>
      <p:pic>
        <p:nvPicPr>
          <p:cNvPr id="5" name="MOV0094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0100" y="1447800"/>
            <a:ext cx="75057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Feeding difficulties are common among LBW due to:</a:t>
            </a:r>
          </a:p>
          <a:p>
            <a:r>
              <a:rPr lang="en-US" dirty="0" smtClean="0"/>
              <a:t>Neurological immaturity</a:t>
            </a:r>
          </a:p>
          <a:p>
            <a:r>
              <a:rPr lang="en-US" dirty="0" smtClean="0"/>
              <a:t>depressed oral reflexes</a:t>
            </a:r>
          </a:p>
          <a:p>
            <a:r>
              <a:rPr lang="en-US" dirty="0" smtClean="0"/>
              <a:t>prolonged use of an ET tube for mechanical ventilation or</a:t>
            </a:r>
          </a:p>
          <a:p>
            <a:r>
              <a:rPr lang="en-US" dirty="0" smtClean="0"/>
              <a:t>insufficient postural tone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Other variables influencing feeding may include:</a:t>
            </a:r>
          </a:p>
          <a:p>
            <a:r>
              <a:rPr lang="en-US" dirty="0" smtClean="0"/>
              <a:t>Decreased tongue mobility</a:t>
            </a:r>
          </a:p>
          <a:p>
            <a:r>
              <a:rPr lang="en-US" dirty="0" smtClean="0"/>
              <a:t>Tongue thrusting</a:t>
            </a:r>
          </a:p>
          <a:p>
            <a:r>
              <a:rPr lang="en-US" dirty="0" smtClean="0"/>
              <a:t>Depressed lip seal on nipple</a:t>
            </a:r>
          </a:p>
          <a:p>
            <a:r>
              <a:rPr lang="en-US" dirty="0" smtClean="0"/>
              <a:t>Nasal regurgitation</a:t>
            </a:r>
          </a:p>
          <a:p>
            <a:r>
              <a:rPr lang="en-US" dirty="0" smtClean="0"/>
              <a:t>Tactile hypersensitivity in the mouth</a:t>
            </a:r>
          </a:p>
          <a:p>
            <a:r>
              <a:rPr lang="en-US" dirty="0" smtClean="0"/>
              <a:t>Inefficient and uncoordinated respiratory </a:t>
            </a:r>
            <a:r>
              <a:rPr lang="en-US" dirty="0" err="1" smtClean="0"/>
              <a:t>pattren</a:t>
            </a:r>
            <a:endParaRPr lang="en-US" dirty="0" smtClean="0"/>
          </a:p>
          <a:p>
            <a:r>
              <a:rPr lang="en-US" dirty="0" smtClean="0"/>
              <a:t>Hypertonic posturing of the neck and trunk in extension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General activity is poor and neonatal reflexes such as moro, sucking and swallowing are sluggish .</a:t>
            </a:r>
          </a:p>
          <a:p>
            <a:r>
              <a:rPr lang="en-IN" dirty="0" smtClean="0"/>
              <a:t>There is hypotonia with a poor recoli of flexed forearm when it is extended.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CAUSES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198"/>
          <a:ext cx="8229600" cy="588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6772">
                <a:tc rowSpan="5">
                  <a:txBody>
                    <a:bodyPr/>
                    <a:lstStyle/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            Maternal factor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Medical disease of the mother during pregnancy</a:t>
                      </a:r>
                      <a:endParaRPr lang="en-IN" dirty="0"/>
                    </a:p>
                  </a:txBody>
                  <a:tcPr/>
                </a:tc>
              </a:tr>
              <a:tr h="63677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Complications of pregnancy e.g: placenta previa and antepartum of hemorrhage.</a:t>
                      </a:r>
                      <a:endParaRPr lang="en-IN" dirty="0"/>
                    </a:p>
                  </a:txBody>
                  <a:tcPr/>
                </a:tc>
              </a:tr>
              <a:tr h="3689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Incompetence</a:t>
                      </a:r>
                      <a:r>
                        <a:rPr lang="en-IN" baseline="0" dirty="0" smtClean="0"/>
                        <a:t> of cervix</a:t>
                      </a:r>
                      <a:endParaRPr lang="en-IN" dirty="0"/>
                    </a:p>
                  </a:txBody>
                  <a:tcPr/>
                </a:tc>
              </a:tr>
              <a:tr h="3689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Maternal infections</a:t>
                      </a:r>
                      <a:endParaRPr lang="en-IN" dirty="0"/>
                    </a:p>
                  </a:txBody>
                  <a:tcPr/>
                </a:tc>
              </a:tr>
              <a:tr h="3689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Previous premature delivery </a:t>
                      </a:r>
                      <a:endParaRPr lang="en-IN" dirty="0"/>
                    </a:p>
                  </a:txBody>
                  <a:tcPr/>
                </a:tc>
              </a:tr>
              <a:tr h="368924">
                <a:tc rowSpan="2">
                  <a:txBody>
                    <a:bodyPr/>
                    <a:lstStyle/>
                    <a:p>
                      <a:r>
                        <a:rPr lang="en-IN" dirty="0" smtClean="0"/>
                        <a:t>             Fetal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Mutiple pregnancy</a:t>
                      </a:r>
                      <a:endParaRPr lang="en-IN" dirty="0"/>
                    </a:p>
                  </a:txBody>
                  <a:tcPr/>
                </a:tc>
              </a:tr>
              <a:tr h="3689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Congnital malformation</a:t>
                      </a:r>
                      <a:endParaRPr lang="en-IN" dirty="0"/>
                    </a:p>
                  </a:txBody>
                  <a:tcPr/>
                </a:tc>
              </a:tr>
              <a:tr h="636772">
                <a:tc rowSpan="5">
                  <a:txBody>
                    <a:bodyPr/>
                    <a:lstStyle/>
                    <a:p>
                      <a:r>
                        <a:rPr lang="en-IN" dirty="0" smtClean="0"/>
                        <a:t>              Medical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Uncontrolled diabetes mellitus in the mother</a:t>
                      </a:r>
                      <a:endParaRPr lang="en-IN" dirty="0"/>
                    </a:p>
                  </a:txBody>
                  <a:tcPr/>
                </a:tc>
              </a:tr>
              <a:tr h="3689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Severe cardiac illness.</a:t>
                      </a:r>
                      <a:endParaRPr lang="en-IN" dirty="0"/>
                    </a:p>
                  </a:txBody>
                  <a:tcPr/>
                </a:tc>
              </a:tr>
              <a:tr h="3689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Hypertension,toxemia.</a:t>
                      </a:r>
                      <a:endParaRPr lang="en-IN" dirty="0"/>
                    </a:p>
                  </a:txBody>
                  <a:tcPr/>
                </a:tc>
              </a:tr>
              <a:tr h="3689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Fetal hypoxia and fetal distress.</a:t>
                      </a:r>
                      <a:endParaRPr lang="en-IN" dirty="0"/>
                    </a:p>
                  </a:txBody>
                  <a:tcPr/>
                </a:tc>
              </a:tr>
              <a:tr h="3689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Severe intrauterine growth retardation.</a:t>
                      </a:r>
                      <a:endParaRPr lang="en-IN" dirty="0"/>
                    </a:p>
                  </a:txBody>
                  <a:tcPr/>
                </a:tc>
              </a:tr>
              <a:tr h="636772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   Iatrogenic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Improper diagnosis of maturity in elective deliveries.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IN" dirty="0" smtClean="0"/>
              <a:t>Clinical Hazards of prematurity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1) Immaturity of the nervous system</a:t>
            </a:r>
          </a:p>
          <a:p>
            <a:r>
              <a:rPr lang="en-IN" dirty="0" smtClean="0"/>
              <a:t>The preterm infants are lethargic and inactive.</a:t>
            </a:r>
          </a:p>
          <a:p>
            <a:r>
              <a:rPr lang="en-IN" dirty="0" smtClean="0"/>
              <a:t>They have poor neonatl reflexes and uncoordinated sucking and swallowing to feed difficulties.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2) Respiratory problems:</a:t>
            </a:r>
          </a:p>
          <a:p>
            <a:pPr>
              <a:buNone/>
            </a:pPr>
            <a:r>
              <a:rPr lang="en-IN" dirty="0" smtClean="0"/>
              <a:t>Respiration tends to be irregular in depth and rate with periods of apnea lasting for a few seconds.</a:t>
            </a:r>
          </a:p>
          <a:p>
            <a:pPr>
              <a:buNone/>
            </a:pPr>
            <a:r>
              <a:rPr lang="en-IN" dirty="0" smtClean="0"/>
              <a:t>Poor cough reflex increases the rate of infections.</a:t>
            </a:r>
          </a:p>
          <a:p>
            <a:pPr>
              <a:buNone/>
            </a:pPr>
            <a:r>
              <a:rPr lang="en-IN" dirty="0" smtClean="0"/>
              <a:t>Areas of atelectasis are frequent because of poor devlopment of lungs and weak respiratory muscles.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IN" dirty="0" smtClean="0"/>
              <a:t>The surfactant , a pulmonary lipoprotein ,is often deficient.</a:t>
            </a:r>
          </a:p>
          <a:p>
            <a:r>
              <a:rPr lang="en-IN" dirty="0" smtClean="0"/>
              <a:t>Therefore, the surface tension in the lungs cannot be reduced ,resulting in secondary atelectasis resulting in respiratory distress due to hyaline membrane disease. 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IN" dirty="0" smtClean="0"/>
              <a:t>Gastrointestinal system:</a:t>
            </a:r>
          </a:p>
          <a:p>
            <a:r>
              <a:rPr lang="en-IN" dirty="0" smtClean="0"/>
              <a:t>There is a tendency to regurgitate due to an incompetent cardio-esophageal sphincter and small capacity of the stomach.</a:t>
            </a:r>
          </a:p>
          <a:p>
            <a:r>
              <a:rPr lang="en-IN" dirty="0" smtClean="0"/>
              <a:t>The functional immaturity of the liver leads to hyperbilirubinemia.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960</Words>
  <Application>Microsoft Office PowerPoint</Application>
  <PresentationFormat>On-screen Show (4:3)</PresentationFormat>
  <Paragraphs>160</Paragraphs>
  <Slides>37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Preterm babies </vt:lpstr>
      <vt:lpstr>Objectives</vt:lpstr>
      <vt:lpstr>Slide 3</vt:lpstr>
      <vt:lpstr>Slide 4</vt:lpstr>
      <vt:lpstr>CAUSES</vt:lpstr>
      <vt:lpstr>Clinical Hazards of prematurity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EVALUATION OF INFANT</vt:lpstr>
      <vt:lpstr>Neurological Assessment</vt:lpstr>
      <vt:lpstr>Musculoskeletal Examination</vt:lpstr>
      <vt:lpstr>Physical examination</vt:lpstr>
      <vt:lpstr>Oral Motor Examination</vt:lpstr>
      <vt:lpstr>GOALS</vt:lpstr>
      <vt:lpstr>GOALS</vt:lpstr>
      <vt:lpstr>INTERVENTION</vt:lpstr>
      <vt:lpstr>INTERVENTION</vt:lpstr>
      <vt:lpstr>POSITIONING</vt:lpstr>
      <vt:lpstr>Slide 25</vt:lpstr>
      <vt:lpstr>POSITIONING   SUPINE, PRONE &amp; SIDE LYING</vt:lpstr>
      <vt:lpstr>SUPINE POSITIONING</vt:lpstr>
      <vt:lpstr>Slide 28</vt:lpstr>
      <vt:lpstr>Slide 29</vt:lpstr>
      <vt:lpstr>Slide 30</vt:lpstr>
      <vt:lpstr>Slide 31</vt:lpstr>
      <vt:lpstr>Slide 32</vt:lpstr>
      <vt:lpstr>HAMMOCK HANDLING</vt:lpstr>
      <vt:lpstr>Slide 34</vt:lpstr>
      <vt:lpstr>Feeding difficulty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term infants</dc:title>
  <dc:creator>as</dc:creator>
  <cp:lastModifiedBy>HP</cp:lastModifiedBy>
  <cp:revision>44</cp:revision>
  <dcterms:created xsi:type="dcterms:W3CDTF">2006-08-16T00:00:00Z</dcterms:created>
  <dcterms:modified xsi:type="dcterms:W3CDTF">2020-08-18T10:51:43Z</dcterms:modified>
</cp:coreProperties>
</file>