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3" r:id="rId3"/>
    <p:sldId id="275" r:id="rId4"/>
    <p:sldId id="258" r:id="rId5"/>
    <p:sldId id="276" r:id="rId6"/>
    <p:sldId id="278" r:id="rId7"/>
    <p:sldId id="280" r:id="rId8"/>
    <p:sldId id="279" r:id="rId9"/>
    <p:sldId id="281" r:id="rId10"/>
    <p:sldId id="268" r:id="rId11"/>
    <p:sldId id="262" r:id="rId12"/>
    <p:sldId id="282" r:id="rId13"/>
    <p:sldId id="283" r:id="rId14"/>
    <p:sldId id="263" r:id="rId15"/>
    <p:sldId id="269" r:id="rId16"/>
    <p:sldId id="270" r:id="rId17"/>
    <p:sldId id="273" r:id="rId18"/>
    <p:sldId id="274" r:id="rId19"/>
    <p:sldId id="271" r:id="rId20"/>
    <p:sldId id="272" r:id="rId21"/>
    <p:sldId id="264" r:id="rId22"/>
    <p:sldId id="287" r:id="rId23"/>
    <p:sldId id="288" r:id="rId24"/>
    <p:sldId id="289" r:id="rId25"/>
    <p:sldId id="290" r:id="rId26"/>
    <p:sldId id="291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A0"/>
    <a:srgbClr val="B31D8C"/>
    <a:srgbClr val="953B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5BEC-5DA7-450E-B264-34DE753626F4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A74D6-1FBB-4AD5-B907-D35E68F5C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287-AE61-4278-8E0E-47C745DE3C3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704B5-83DE-46F4-893D-54446944064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Lines of Zahn, gross and microscopic, top, is evidence to prove a clot is PRE-mortem.</a:t>
            </a:r>
          </a:p>
          <a:p>
            <a:r>
              <a:rPr lang="en-US" smtClean="0"/>
              <a:t>Clots appearing like current jelly or chicken fat are said to be POST-mortem.</a:t>
            </a:r>
          </a:p>
          <a:p>
            <a:r>
              <a:rPr lang="en-US" smtClean="0"/>
              <a:t>In general, post mortem clots are rather AMORPHOUS and have no binding texture when you squeeze them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Why is this called a “saddle” embolism (or “saddle” embolus)? Would you imagine a “saddle” embolism would have a greater mortality than a NON-saddle embolism?</a:t>
            </a: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F941A-4875-491F-A387-327AE4B5273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SYSTEMIC emboli are ARTERIAL emboli.</a:t>
            </a: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686ED-750A-484D-B32E-58E04660BD3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A90C9-1245-4D23-A4A9-C52568869F9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FAT (marrow) embolism in a pulmonary artery</a:t>
            </a:r>
          </a:p>
        </p:txBody>
      </p:sp>
      <p:sp>
        <p:nvSpPr>
          <p:cNvPr id="206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130B27-8CFD-4312-A440-DDB3E0F6F7D6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What are “squames”?  Ans: epithelial cells which line fetal lungs.</a:t>
            </a: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A7CF0-3CD9-4E43-BA11-8FCF3A91DA4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B82A41-30AC-4B99-A6C6-14C7B9803D1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DB2469-F057-41FC-90A5-35953BFBE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DR.SHIVANGI PATEL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Systemic thromboembolism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Emboli in arterial circulation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Arise from intracardiac mural thrombi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60% associated with left ventricular wall infarcts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25% associated with atrial dilation or fibrillation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Remainder originate from aneurysms, valvular vegetation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Deposit in lower extremities or brain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Consequences depend on caliber of occluded vessel, redundant blood supply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>
                <a:solidFill>
                  <a:srgbClr val="3333FF"/>
                </a:solidFill>
              </a:rPr>
              <a:t>SYSTEMIC EMBOLI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CC0099"/>
                </a:solidFill>
              </a:rPr>
              <a:t>“PARADOXICAL” EMBOLI</a:t>
            </a:r>
          </a:p>
          <a:p>
            <a:r>
              <a:rPr lang="en-US" sz="3600" b="1" smtClean="0">
                <a:solidFill>
                  <a:srgbClr val="CC0099"/>
                </a:solidFill>
              </a:rPr>
              <a:t>80% cardiac/20% aortic</a:t>
            </a:r>
          </a:p>
          <a:p>
            <a:r>
              <a:rPr lang="en-US" sz="3600" b="1" smtClean="0">
                <a:solidFill>
                  <a:srgbClr val="CC0099"/>
                </a:solidFill>
              </a:rPr>
              <a:t>Embolization lodging site is proportional to the degree of flow (cardiac output) that area or organ gets, i.e., brain, kidneys, legs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brain arterial thromboses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533400" y="1169988"/>
            <a:ext cx="83058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95288" y="331788"/>
            <a:ext cx="5929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</a:rPr>
              <a:t>Arteriolar embolization of brain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026"/>
          <p:cNvSpPr>
            <a:spLocks noChangeArrowheads="1"/>
          </p:cNvSpPr>
          <p:nvPr/>
        </p:nvSpPr>
        <p:spPr bwMode="auto">
          <a:xfrm>
            <a:off x="457200" y="381000"/>
            <a:ext cx="5289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</a:rPr>
              <a:t>Arteriolar embolization of kidney</a:t>
            </a:r>
          </a:p>
        </p:txBody>
      </p:sp>
      <p:pic>
        <p:nvPicPr>
          <p:cNvPr id="209923" name="Picture 1027" descr="acute renal infarction"/>
          <p:cNvPicPr>
            <a:picLocks noChangeAspect="1" noChangeArrowheads="1"/>
          </p:cNvPicPr>
          <p:nvPr/>
        </p:nvPicPr>
        <p:blipFill>
          <a:blip r:embed="rId2" cstate="print">
            <a:lum bright="30000" contrast="18000"/>
          </a:blip>
          <a:srcRect/>
          <a:stretch>
            <a:fillRect/>
          </a:stretch>
        </p:blipFill>
        <p:spPr bwMode="auto">
          <a:xfrm>
            <a:off x="533400" y="1219200"/>
            <a:ext cx="8153400" cy="5338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smtClean="0">
                <a:solidFill>
                  <a:srgbClr val="3333FF"/>
                </a:solidFill>
              </a:rPr>
              <a:t>OTHER EMBOLI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6600" b="1" smtClean="0">
                <a:solidFill>
                  <a:srgbClr val="FF0000"/>
                </a:solidFill>
              </a:rPr>
              <a:t>FAT</a:t>
            </a:r>
            <a:r>
              <a:rPr lang="en-US" sz="4800" b="1" smtClean="0">
                <a:solidFill>
                  <a:srgbClr val="CC0099"/>
                </a:solidFill>
              </a:rPr>
              <a:t> (long bone fx’s )</a:t>
            </a:r>
          </a:p>
          <a:p>
            <a:r>
              <a:rPr lang="en-US" sz="6600" b="1" smtClean="0">
                <a:solidFill>
                  <a:srgbClr val="FF0000"/>
                </a:solidFill>
              </a:rPr>
              <a:t>AIR</a:t>
            </a:r>
            <a:r>
              <a:rPr lang="en-US" sz="4800" b="1" smtClean="0">
                <a:solidFill>
                  <a:srgbClr val="CC0099"/>
                </a:solidFill>
              </a:rPr>
              <a:t>  (SCUBA bends)</a:t>
            </a:r>
          </a:p>
          <a:p>
            <a:r>
              <a:rPr lang="en-US" sz="6600" b="1" smtClean="0">
                <a:solidFill>
                  <a:srgbClr val="FF0000"/>
                </a:solidFill>
              </a:rPr>
              <a:t>AMNIOTIC FLUID</a:t>
            </a:r>
            <a:r>
              <a:rPr lang="en-US" sz="4800" b="1" smtClean="0">
                <a:solidFill>
                  <a:srgbClr val="CC0099"/>
                </a:solidFill>
              </a:rPr>
              <a:t>, very prolonged or difficult delivery, high mortality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 and marrow embolism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Release of fatty marrow from broken bones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Onset of symptoms 1 – 3 days after injury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Leads to pulmonary insufficiency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Tachypnea, dyspnea, tachycardia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Neurological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Irritability, restlessness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Thrombocytopenia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Platelets adhere to fat globules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Diffuse petechial rash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 and marrow embolism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Mechanical obstruction</a:t>
            </a:r>
          </a:p>
          <a:p>
            <a:pPr lvl="1" eaLnBrk="1" hangingPunct="1"/>
            <a:r>
              <a:rPr lang="en-US" smtClean="0"/>
              <a:t>Fat emboli with RBC and platelet aggregates occlude pulmonary and cerebral microvasculature</a:t>
            </a:r>
          </a:p>
          <a:p>
            <a:pPr eaLnBrk="1" hangingPunct="1"/>
            <a:r>
              <a:rPr lang="en-US" smtClean="0"/>
              <a:t>Biochemical injury</a:t>
            </a:r>
          </a:p>
          <a:p>
            <a:pPr lvl="1" eaLnBrk="1" hangingPunct="1"/>
            <a:r>
              <a:rPr lang="en-US" smtClean="0"/>
              <a:t>FFA released from fat globules injure endothelium initiating inflammation</a:t>
            </a:r>
          </a:p>
          <a:p>
            <a:pPr lvl="1" eaLnBrk="1" hangingPunct="1"/>
            <a:r>
              <a:rPr lang="en-US" smtClean="0"/>
              <a:t>Platelet aggregation and granulocyte recruitment result in free radicals, proteases, eicosanoids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 embolism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990600"/>
            <a:ext cx="37417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5" y="990600"/>
            <a:ext cx="36925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715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38400"/>
            <a:ext cx="2343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embolisms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Iatrogenic consequences of </a:t>
            </a:r>
          </a:p>
          <a:p>
            <a:pPr lvl="1" eaLnBrk="1" hangingPunct="1"/>
            <a:r>
              <a:rPr lang="en-US" smtClean="0"/>
              <a:t>Coronary bypass surgery</a:t>
            </a:r>
          </a:p>
          <a:p>
            <a:pPr lvl="1" eaLnBrk="1" hangingPunct="1"/>
            <a:r>
              <a:rPr lang="en-US" smtClean="0"/>
              <a:t>Neurosurgery</a:t>
            </a:r>
          </a:p>
          <a:p>
            <a:pPr lvl="1" eaLnBrk="1" hangingPunct="1"/>
            <a:r>
              <a:rPr lang="en-US" smtClean="0"/>
              <a:t>Laparoscopic procedures</a:t>
            </a:r>
          </a:p>
          <a:p>
            <a:pPr eaLnBrk="1" hangingPunct="1"/>
            <a:r>
              <a:rPr lang="en-US" smtClean="0"/>
              <a:t>Chest wall injury</a:t>
            </a:r>
          </a:p>
          <a:p>
            <a:pPr eaLnBrk="1" hangingPunct="1"/>
            <a:r>
              <a:rPr lang="en-US" smtClean="0"/>
              <a:t>Decompression sickness</a:t>
            </a:r>
          </a:p>
          <a:p>
            <a:pPr lvl="1" eaLnBrk="1" hangingPunct="1"/>
            <a:r>
              <a:rPr lang="en-US" smtClean="0"/>
              <a:t>Nitrogen bubbles from blood within muscle, lungs, joints</a:t>
            </a:r>
          </a:p>
          <a:p>
            <a:pPr lvl="1" eaLnBrk="1" hangingPunct="1"/>
            <a:r>
              <a:rPr lang="en-US" smtClean="0"/>
              <a:t>Edema or ischemic necrosis in lungs (emphysema), femoral head, tibia, humerus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To find out the causes of embolus formation from thrombus.</a:t>
            </a:r>
          </a:p>
          <a:p>
            <a:r>
              <a:rPr lang="en-US" dirty="0" smtClean="0"/>
              <a:t> To find out the types and pathology caused by embolism.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Amniotic fluid embolism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Infusion of amniotic fluid containing fetal components into uterine veins via rupture</a:t>
            </a:r>
          </a:p>
          <a:p>
            <a:pPr eaLnBrk="1" hangingPunct="1"/>
            <a:r>
              <a:rPr lang="en-US" sz="2800" smtClean="0"/>
              <a:t>Incidence 1:40K; mortality 80%; morbidity 13% total incidence, 85% survivors</a:t>
            </a:r>
          </a:p>
          <a:p>
            <a:pPr eaLnBrk="1" hangingPunct="1"/>
            <a:r>
              <a:rPr lang="en-US" sz="2800" smtClean="0"/>
              <a:t>Pulmonary microcirculation may contain</a:t>
            </a:r>
          </a:p>
          <a:p>
            <a:pPr lvl="1" eaLnBrk="1" hangingPunct="1"/>
            <a:r>
              <a:rPr lang="en-US" sz="2400" smtClean="0"/>
              <a:t>Fetal cells, vernix caseosa fat, fetal respiratory or GI mucin, lanugo hair</a:t>
            </a:r>
          </a:p>
          <a:p>
            <a:pPr eaLnBrk="1" hangingPunct="1"/>
            <a:r>
              <a:rPr lang="en-US" sz="2800" smtClean="0"/>
              <a:t>Onset characterized by sudden, severe dyspnea, cyanosis, shock, headache, seizures</a:t>
            </a:r>
          </a:p>
          <a:p>
            <a:pPr eaLnBrk="1" hangingPunct="1"/>
            <a:r>
              <a:rPr lang="en-US" sz="2800" smtClean="0"/>
              <a:t>Followed by pulmonary edema </a:t>
            </a:r>
          </a:p>
          <a:p>
            <a:pPr eaLnBrk="1" hangingPunct="1"/>
            <a:r>
              <a:rPr lang="en-US" sz="2800" smtClean="0"/>
              <a:t>Diffuse Intravascular Coagulation (DIC)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2484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5400" b="1" smtClean="0">
                <a:solidFill>
                  <a:srgbClr val="3333FF"/>
                </a:solidFill>
              </a:rPr>
              <a:t>Amniotic Fluid Embolism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(1)The percentage of pulmonary emboli, that proceed to infarction is approximately:</a:t>
            </a:r>
            <a:br>
              <a:rPr lang="en-US" dirty="0" smtClean="0"/>
            </a:br>
            <a:r>
              <a:rPr lang="en-US" dirty="0" smtClean="0"/>
              <a:t>A. 0-5%</a:t>
            </a:r>
            <a:br>
              <a:rPr lang="en-US" dirty="0" smtClean="0"/>
            </a:br>
            <a:r>
              <a:rPr lang="en-US" dirty="0" smtClean="0"/>
              <a:t>B. 5-15%</a:t>
            </a:r>
            <a:br>
              <a:rPr lang="en-US" dirty="0" smtClean="0"/>
            </a:br>
            <a:r>
              <a:rPr lang="en-US" dirty="0" smtClean="0"/>
              <a:t>C. 20-30%</a:t>
            </a:r>
            <a:br>
              <a:rPr lang="en-US" dirty="0" smtClean="0"/>
            </a:br>
            <a:r>
              <a:rPr lang="en-US" dirty="0" smtClean="0"/>
              <a:t>D. 30-40%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(2)Constituents of emboli may include: </a:t>
            </a:r>
          </a:p>
          <a:p>
            <a:r>
              <a:rPr lang="en-US" dirty="0" smtClean="0"/>
              <a:t>a. air </a:t>
            </a:r>
          </a:p>
          <a:p>
            <a:r>
              <a:rPr lang="en-US" dirty="0" smtClean="0"/>
              <a:t>b. amniotic fluid 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d. fat </a:t>
            </a:r>
          </a:p>
          <a:p>
            <a:r>
              <a:rPr lang="en-US" dirty="0" smtClean="0"/>
              <a:t>e. clot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(3)What is the most common site of origin of thrombotic pulmonary emboli? 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Lumen f left ventricle.</a:t>
            </a:r>
          </a:p>
          <a:p>
            <a:pPr lvl="0"/>
            <a:r>
              <a:rPr lang="en-US" dirty="0" smtClean="0"/>
              <a:t>Deep leg veins.</a:t>
            </a:r>
          </a:p>
          <a:p>
            <a:pPr lvl="0"/>
            <a:r>
              <a:rPr lang="en-US" dirty="0" smtClean="0"/>
              <a:t>Lumen of right ventricle.</a:t>
            </a:r>
          </a:p>
          <a:p>
            <a:pPr lvl="0"/>
            <a:r>
              <a:rPr lang="en-US" dirty="0" smtClean="0"/>
              <a:t>Mesenteric veins.</a:t>
            </a:r>
          </a:p>
          <a:p>
            <a:pPr lvl="0"/>
            <a:r>
              <a:rPr lang="en-US" dirty="0" smtClean="0"/>
              <a:t>Superficial leg veins.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(4). Which of the following statements regarding pulmonary emboli is </a:t>
            </a:r>
            <a:r>
              <a:rPr lang="en-US" b="1" u="sng" dirty="0" smtClean="0"/>
              <a:t>incorrect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Most pulmonary emboli are clinically silent.</a:t>
            </a:r>
          </a:p>
          <a:p>
            <a:pPr lvl="0"/>
            <a:r>
              <a:rPr lang="en-US" dirty="0" smtClean="0"/>
              <a:t>Sudden death can result from obstruction of main pulmonary </a:t>
            </a:r>
            <a:r>
              <a:rPr lang="en-US" dirty="0" err="1" smtClean="0"/>
              <a:t>trunck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Most cases are derived from superficial veins of the legs and </a:t>
            </a:r>
            <a:r>
              <a:rPr lang="en-US" dirty="0" err="1" smtClean="0"/>
              <a:t>periprostatic</a:t>
            </a:r>
            <a:r>
              <a:rPr lang="en-US" dirty="0" smtClean="0"/>
              <a:t> veins.</a:t>
            </a:r>
          </a:p>
          <a:p>
            <a:pPr lvl="0"/>
            <a:r>
              <a:rPr lang="en-US" dirty="0" smtClean="0"/>
              <a:t>Pulmonary infarction can occur in patients who have congestive heart failure.</a:t>
            </a:r>
          </a:p>
          <a:p>
            <a:pPr lvl="0"/>
            <a:r>
              <a:rPr lang="en-US" dirty="0" smtClean="0"/>
              <a:t>Paradoxical emboli may occur in patients with 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septal</a:t>
            </a:r>
            <a:r>
              <a:rPr lang="en-US" dirty="0" smtClean="0"/>
              <a:t> defect.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(5)Line of </a:t>
            </a:r>
            <a:r>
              <a:rPr lang="en-US" dirty="0" err="1" smtClean="0"/>
              <a:t>Zahn</a:t>
            </a:r>
            <a:r>
              <a:rPr lang="en-US" dirty="0" smtClean="0"/>
              <a:t> is seen in: </a:t>
            </a:r>
          </a:p>
          <a:p>
            <a:pPr lvl="0"/>
            <a:r>
              <a:rPr lang="en-US" dirty="0" smtClean="0"/>
              <a:t>Venous thrombi.</a:t>
            </a:r>
          </a:p>
          <a:p>
            <a:pPr lvl="0"/>
            <a:r>
              <a:rPr lang="en-US" dirty="0" smtClean="0"/>
              <a:t>Pulmonary congestion.</a:t>
            </a:r>
          </a:p>
          <a:p>
            <a:pPr lvl="0"/>
            <a:r>
              <a:rPr lang="en-US" dirty="0" err="1" smtClean="0"/>
              <a:t>Postmortum</a:t>
            </a:r>
            <a:r>
              <a:rPr lang="en-US" dirty="0" smtClean="0"/>
              <a:t> clot.</a:t>
            </a:r>
          </a:p>
          <a:p>
            <a:pPr lvl="0"/>
            <a:r>
              <a:rPr lang="en-US" dirty="0" smtClean="0"/>
              <a:t>Arterial Thrombi.</a:t>
            </a:r>
          </a:p>
          <a:p>
            <a:pPr lvl="0"/>
            <a:r>
              <a:rPr lang="en-US" dirty="0" smtClean="0"/>
              <a:t>Amniotic fluid embolism.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8991600" cy="155752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	</a:t>
            </a:r>
            <a:r>
              <a:rPr lang="en-US" sz="1800" dirty="0" err="1" smtClean="0">
                <a:solidFill>
                  <a:schemeClr val="bg1"/>
                </a:solidFill>
              </a:rPr>
              <a:t>Matthjis</a:t>
            </a:r>
            <a:r>
              <a:rPr lang="en-US" sz="1800" dirty="0" smtClean="0">
                <a:solidFill>
                  <a:schemeClr val="bg1"/>
                </a:solidFill>
              </a:rPr>
              <a:t> van </a:t>
            </a:r>
            <a:r>
              <a:rPr lang="en-US" sz="1800" dirty="0" err="1" smtClean="0">
                <a:solidFill>
                  <a:schemeClr val="bg1"/>
                </a:solidFill>
              </a:rPr>
              <a:t>wissen,Tymen</a:t>
            </a:r>
            <a:r>
              <a:rPr lang="en-US" sz="1800" dirty="0" smtClean="0">
                <a:solidFill>
                  <a:schemeClr val="bg1"/>
                </a:solidFill>
              </a:rPr>
              <a:t> T </a:t>
            </a:r>
            <a:r>
              <a:rPr lang="en-US" sz="1800" dirty="0" err="1" smtClean="0">
                <a:solidFill>
                  <a:schemeClr val="bg1"/>
                </a:solidFill>
              </a:rPr>
              <a:t>keller</a:t>
            </a:r>
            <a:r>
              <a:rPr lang="en-US" sz="1800" dirty="0" smtClean="0">
                <a:solidFill>
                  <a:schemeClr val="bg1"/>
                </a:solidFill>
              </a:rPr>
              <a:t>.. Thrombosis Journal 2007, 5:16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1015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Author/year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Outcome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Matthijs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kumimoji="0"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Wissen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*1,2, </a:t>
                      </a:r>
                      <a:r>
                        <a:rPr kumimoji="0"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Tymen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 Keller1, </a:t>
                      </a:r>
                      <a:r>
                        <a:rPr kumimoji="0"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Brechje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Ronkes1,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Victor EA Gerdes1,2, Hans L Zaaijer3, Eric CM van Gorp2, Dees PM Brandjes2,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Marcel Levi1 and Harry R Büller1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performed a nested case control study in the cohort of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ANTELOPE study. The ANTELOPE study was performed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May 1999 to April 2001 in three hospitals in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Netherlands, as described in more detail previously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[12]. In this study, in- and outpatients, with clinically suspected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acute pulmonary embolism, were prospectively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investigated. The diagnosis of pulmonary embolism was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confirmed by a high probability perfusion-ventilation (V/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Q) scan.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 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evaluate the influenza infection and pulmonary embolism’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this study a total of 497 patients were included, 102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 with an acute pulmonary embolism and 395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 in which a pulmonary embolism was excluded.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this case control study we assessed the frequency of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 in a cohort of patients with a clinical suspicion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pulmonary embolism and demonstrate that influenza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infection is rare among patients with a proven pulmonary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embolism, while it does occur significantly more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often in the group of patients without pulmonary embolism.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Symptoms of influenza, detected by the </a:t>
                      </a:r>
                      <a:r>
                        <a:rPr kumimoji="0"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influenzalike</a:t>
                      </a:r>
                      <a:endParaRPr kumimoji="0"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illness score, were frequently present in both patient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groups. Therefore, we could not establish an association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 influenza, which causes respiratory tract infections,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an increased risk of pulmonary embolism. Our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 indicate that influenza is not an important preceding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factor for pulmonary embolism and that symptoms of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 are non-specific in this clinical context. It could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 indicate that influenza is only one of the possible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pathogens causing an acute respiratory infection and that</a:t>
                      </a:r>
                    </a:p>
                    <a:p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pathogens, which we did not study, may play a role.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Embolisms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b="1" dirty="0" smtClean="0">
                <a:solidFill>
                  <a:srgbClr val="00B050"/>
                </a:solidFill>
              </a:rPr>
              <a:t>Detached </a:t>
            </a:r>
            <a:r>
              <a:rPr lang="en-US" sz="3500" b="1" dirty="0" err="1" smtClean="0">
                <a:solidFill>
                  <a:srgbClr val="00B050"/>
                </a:solidFill>
              </a:rPr>
              <a:t>intravasular</a:t>
            </a:r>
            <a:r>
              <a:rPr lang="en-US" sz="3500" b="1" dirty="0" smtClean="0">
                <a:solidFill>
                  <a:srgbClr val="00B050"/>
                </a:solidFill>
              </a:rPr>
              <a:t> solid, liquid, </a:t>
            </a:r>
            <a:r>
              <a:rPr lang="en-US" sz="3500" b="1" dirty="0" err="1" smtClean="0">
                <a:solidFill>
                  <a:srgbClr val="00B050"/>
                </a:solidFill>
              </a:rPr>
              <a:t>gasous</a:t>
            </a:r>
            <a:r>
              <a:rPr lang="en-US" sz="3500" b="1" dirty="0" smtClean="0">
                <a:solidFill>
                  <a:srgbClr val="00B050"/>
                </a:solidFill>
              </a:rPr>
              <a:t> mass carried by the blood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8800" b="1" smtClean="0">
                <a:solidFill>
                  <a:srgbClr val="3333FF"/>
                </a:solidFill>
              </a:rPr>
              <a:t>EMBOLISM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B31D8C"/>
                </a:solidFill>
              </a:rPr>
              <a:t>Pulmonary</a:t>
            </a:r>
          </a:p>
          <a:p>
            <a:pPr eaLnBrk="1" hangingPunct="1"/>
            <a:r>
              <a:rPr lang="en-US" sz="4800" b="1" dirty="0" smtClean="0">
                <a:solidFill>
                  <a:srgbClr val="CC0099"/>
                </a:solidFill>
              </a:rPr>
              <a:t>Systemic </a:t>
            </a:r>
            <a:r>
              <a:rPr lang="en-US" sz="4000" b="1" dirty="0" smtClean="0">
                <a:solidFill>
                  <a:srgbClr val="CC0099"/>
                </a:solidFill>
              </a:rPr>
              <a:t>(Mural Thrombi and Aneurysms)</a:t>
            </a:r>
            <a:endParaRPr lang="en-US" sz="4800" b="1" dirty="0" smtClean="0">
              <a:solidFill>
                <a:srgbClr val="CC0099"/>
              </a:solidFill>
            </a:endParaRPr>
          </a:p>
          <a:p>
            <a:pPr eaLnBrk="1" hangingPunct="1"/>
            <a:r>
              <a:rPr lang="en-US" sz="4800" b="1" dirty="0" smtClean="0">
                <a:solidFill>
                  <a:srgbClr val="CC0099"/>
                </a:solidFill>
              </a:rPr>
              <a:t>Fat and marrow</a:t>
            </a:r>
          </a:p>
          <a:p>
            <a:pPr eaLnBrk="1" hangingPunct="1"/>
            <a:r>
              <a:rPr lang="en-US" sz="4800" b="1" dirty="0" smtClean="0">
                <a:solidFill>
                  <a:srgbClr val="CC0099"/>
                </a:solidFill>
              </a:rPr>
              <a:t>Air</a:t>
            </a:r>
          </a:p>
          <a:p>
            <a:pPr eaLnBrk="1" hangingPunct="1"/>
            <a:r>
              <a:rPr lang="en-US" sz="4800" b="1" dirty="0" smtClean="0">
                <a:solidFill>
                  <a:srgbClr val="CC0099"/>
                </a:solidFill>
              </a:rPr>
              <a:t>Amniotic Fluid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A927A0"/>
                </a:solidFill>
              </a:rPr>
              <a:t>Pulmonary embolisms</a:t>
            </a:r>
          </a:p>
          <a:p>
            <a:pPr lvl="1"/>
            <a:r>
              <a:rPr lang="en-US" sz="2400" dirty="0" smtClean="0"/>
              <a:t>Often arise from deep vein thromboses</a:t>
            </a:r>
          </a:p>
          <a:p>
            <a:pPr lvl="2"/>
            <a:r>
              <a:rPr lang="en-US" sz="2000" dirty="0" smtClean="0"/>
              <a:t>Associated with immobilization, </a:t>
            </a:r>
            <a:r>
              <a:rPr lang="en-US" sz="2000" dirty="0" err="1" smtClean="0"/>
              <a:t>hypercoagulability</a:t>
            </a:r>
            <a:endParaRPr lang="en-US" sz="2000" dirty="0" smtClean="0"/>
          </a:p>
          <a:p>
            <a:pPr lvl="1"/>
            <a:r>
              <a:rPr lang="en-US" sz="2400" dirty="0" smtClean="0"/>
              <a:t>Frequently small, silent, becoming organized</a:t>
            </a:r>
          </a:p>
          <a:p>
            <a:pPr lvl="1"/>
            <a:r>
              <a:rPr lang="en-US" sz="2400" dirty="0" smtClean="0"/>
              <a:t>Right heart failure, </a:t>
            </a:r>
            <a:r>
              <a:rPr lang="en-US" sz="2400" dirty="0" err="1" smtClean="0"/>
              <a:t>cor</a:t>
            </a:r>
            <a:r>
              <a:rPr lang="en-US" sz="2400" dirty="0" smtClean="0"/>
              <a:t> </a:t>
            </a:r>
            <a:r>
              <a:rPr lang="en-US" sz="2400" dirty="0" err="1" smtClean="0"/>
              <a:t>pulmonale</a:t>
            </a:r>
            <a:r>
              <a:rPr lang="en-US" sz="2400" dirty="0" smtClean="0"/>
              <a:t>, when &gt;60% pulmonary circulation obstructed</a:t>
            </a:r>
          </a:p>
          <a:p>
            <a:pPr lvl="1"/>
            <a:r>
              <a:rPr lang="en-US" sz="2400" dirty="0" smtClean="0"/>
              <a:t>Rupture of obstructed arteries causes bleeding without infarction due to blood supply</a:t>
            </a:r>
          </a:p>
          <a:p>
            <a:pPr lvl="1"/>
            <a:r>
              <a:rPr lang="en-US" sz="2400" dirty="0" smtClean="0"/>
              <a:t>Multiple emboli lead to hypertension and right ventricular failure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219200"/>
          </a:xfrm>
        </p:spPr>
        <p:txBody>
          <a:bodyPr/>
          <a:lstStyle/>
          <a:p>
            <a:r>
              <a:rPr lang="en-US" sz="5400" b="1" smtClean="0">
                <a:solidFill>
                  <a:srgbClr val="3333FF"/>
                </a:solidFill>
              </a:rPr>
              <a:t>PULMONARY EMBOLISM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>
            <a:normAutofit lnSpcReduction="10000"/>
          </a:bodyPr>
          <a:lstStyle/>
          <a:p>
            <a:r>
              <a:rPr lang="en-US" b="1" smtClean="0">
                <a:solidFill>
                  <a:srgbClr val="CC0099"/>
                </a:solidFill>
              </a:rPr>
              <a:t>USUALLY SILENT</a:t>
            </a:r>
          </a:p>
          <a:p>
            <a:r>
              <a:rPr lang="en-US" b="1" smtClean="0">
                <a:solidFill>
                  <a:srgbClr val="CC0099"/>
                </a:solidFill>
              </a:rPr>
              <a:t>CHEST PAIN, LOW PO2, S.O.B.</a:t>
            </a:r>
          </a:p>
          <a:p>
            <a:r>
              <a:rPr lang="en-US" b="1" smtClean="0">
                <a:solidFill>
                  <a:srgbClr val="CC0099"/>
                </a:solidFill>
              </a:rPr>
              <a:t>Sudden OCCLUSION of &gt;60% of pulmonary vasculature, presents a HIGH risk for sudden death, i.e., acute cor pulmonale, ACUTE right heart failure</a:t>
            </a:r>
          </a:p>
          <a:p>
            <a:r>
              <a:rPr lang="en-US" b="1" smtClean="0">
                <a:solidFill>
                  <a:srgbClr val="CC0099"/>
                </a:solidFill>
              </a:rPr>
              <a:t>“SADDLE” embolism often/usually fatal</a:t>
            </a:r>
          </a:p>
          <a:p>
            <a:r>
              <a:rPr lang="en-US" b="1" smtClean="0">
                <a:solidFill>
                  <a:srgbClr val="CC0099"/>
                </a:solidFill>
              </a:rPr>
              <a:t>PRE vs. POST mortem blood clot:</a:t>
            </a:r>
          </a:p>
          <a:p>
            <a:pPr lvl="1"/>
            <a:r>
              <a:rPr lang="en-US" b="1" smtClean="0">
                <a:solidFill>
                  <a:srgbClr val="CC0099"/>
                </a:solidFill>
              </a:rPr>
              <a:t>PRE: Friable, adherent, lines of ZAHN</a:t>
            </a:r>
          </a:p>
          <a:p>
            <a:pPr lvl="1"/>
            <a:r>
              <a:rPr lang="en-US" b="1" smtClean="0">
                <a:solidFill>
                  <a:srgbClr val="CC0099"/>
                </a:solidFill>
              </a:rPr>
              <a:t>POST: Current jelly  or  chicken fat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4864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3857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0045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5814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ulmonary thromboembo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69</TotalTime>
  <Words>1039</Words>
  <Application>Microsoft Office PowerPoint</Application>
  <PresentationFormat>On-screen Show (4:3)</PresentationFormat>
  <Paragraphs>166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EMBOLISM</vt:lpstr>
      <vt:lpstr>Objective</vt:lpstr>
      <vt:lpstr>Embolisms</vt:lpstr>
      <vt:lpstr>EMBOLISM</vt:lpstr>
      <vt:lpstr>PULMONARY EMBOLISM</vt:lpstr>
      <vt:lpstr>PULMONARY EMBOLISM</vt:lpstr>
      <vt:lpstr>Slide 7</vt:lpstr>
      <vt:lpstr>Slide 8</vt:lpstr>
      <vt:lpstr>Slide 9</vt:lpstr>
      <vt:lpstr>Systemic thromboembolism</vt:lpstr>
      <vt:lpstr>SYSTEMIC EMBOLI</vt:lpstr>
      <vt:lpstr>Slide 12</vt:lpstr>
      <vt:lpstr>Slide 13</vt:lpstr>
      <vt:lpstr>OTHER EMBOLI</vt:lpstr>
      <vt:lpstr>Fat and marrow embolism</vt:lpstr>
      <vt:lpstr>Fat and marrow embolism</vt:lpstr>
      <vt:lpstr>Fat embolism</vt:lpstr>
      <vt:lpstr>Slide 18</vt:lpstr>
      <vt:lpstr>Air embolisms</vt:lpstr>
      <vt:lpstr>Amniotic fluid embolism</vt:lpstr>
      <vt:lpstr>Amniotic Fluid Embolism</vt:lpstr>
      <vt:lpstr>MCQs</vt:lpstr>
      <vt:lpstr>Slide 23</vt:lpstr>
      <vt:lpstr>Slide 24</vt:lpstr>
      <vt:lpstr>Slide 25</vt:lpstr>
      <vt:lpstr>Slide 26</vt:lpstr>
      <vt:lpstr> Matthjis van wissen,Tymen T keller.. Thrombosis Journal 2007, 5:16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chini</dc:creator>
  <cp:lastModifiedBy>PURVA</cp:lastModifiedBy>
  <cp:revision>19</cp:revision>
  <dcterms:created xsi:type="dcterms:W3CDTF">2013-11-27T18:55:12Z</dcterms:created>
  <dcterms:modified xsi:type="dcterms:W3CDTF">2014-04-10T10:55:36Z</dcterms:modified>
</cp:coreProperties>
</file>