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8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8" r:id="rId24"/>
    <p:sldId id="280" r:id="rId25"/>
    <p:sldId id="283" r:id="rId26"/>
    <p:sldId id="284" r:id="rId27"/>
    <p:sldId id="286"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2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6E8F526-9518-4C43-8137-D0AC8CD4E6A6}" type="datetimeFigureOut">
              <a:rPr lang="en-IN" smtClean="0"/>
              <a:pPr/>
              <a:t>27-05-2020</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7D297306-7BE0-48CC-B01E-B4DA7CC64F31}"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E8F526-9518-4C43-8137-D0AC8CD4E6A6}" type="datetimeFigureOut">
              <a:rPr lang="en-IN" smtClean="0"/>
              <a:pPr/>
              <a:t>27-05-2020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D297306-7BE0-48CC-B01E-B4DA7CC64F31}"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E8F526-9518-4C43-8137-D0AC8CD4E6A6}" type="datetimeFigureOut">
              <a:rPr lang="en-IN" smtClean="0"/>
              <a:pPr/>
              <a:t>27-05-2020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D297306-7BE0-48CC-B01E-B4DA7CC64F31}"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E8F526-9518-4C43-8137-D0AC8CD4E6A6}" type="datetimeFigureOut">
              <a:rPr lang="en-IN" smtClean="0"/>
              <a:pPr/>
              <a:t>27-05-2020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D297306-7BE0-48CC-B01E-B4DA7CC64F31}"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6E8F526-9518-4C43-8137-D0AC8CD4E6A6}" type="datetimeFigureOut">
              <a:rPr lang="en-IN" smtClean="0"/>
              <a:pPr/>
              <a:t>27-05-2020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D297306-7BE0-48CC-B01E-B4DA7CC64F31}"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6E8F526-9518-4C43-8137-D0AC8CD4E6A6}" type="datetimeFigureOut">
              <a:rPr lang="en-IN" smtClean="0"/>
              <a:pPr/>
              <a:t>27-05-2020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D297306-7BE0-48CC-B01E-B4DA7CC64F31}"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6E8F526-9518-4C43-8137-D0AC8CD4E6A6}" type="datetimeFigureOut">
              <a:rPr lang="en-IN" smtClean="0"/>
              <a:pPr/>
              <a:t>27-05-2020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D297306-7BE0-48CC-B01E-B4DA7CC64F31}"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6E8F526-9518-4C43-8137-D0AC8CD4E6A6}" type="datetimeFigureOut">
              <a:rPr lang="en-IN" smtClean="0"/>
              <a:pPr/>
              <a:t>27-05-2020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D297306-7BE0-48CC-B01E-B4DA7CC64F31}"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E8F526-9518-4C43-8137-D0AC8CD4E6A6}" type="datetimeFigureOut">
              <a:rPr lang="en-IN" smtClean="0"/>
              <a:pPr/>
              <a:t>27-05-2020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D297306-7BE0-48CC-B01E-B4DA7CC64F31}"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6E8F526-9518-4C43-8137-D0AC8CD4E6A6}" type="datetimeFigureOut">
              <a:rPr lang="en-IN" smtClean="0"/>
              <a:pPr/>
              <a:t>27-05-2020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D297306-7BE0-48CC-B01E-B4DA7CC64F31}"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6E8F526-9518-4C43-8137-D0AC8CD4E6A6}" type="datetimeFigureOut">
              <a:rPr lang="en-IN" smtClean="0"/>
              <a:pPr/>
              <a:t>27-05-2020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7D297306-7BE0-48CC-B01E-B4DA7CC64F31}"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6E8F526-9518-4C43-8137-D0AC8CD4E6A6}" type="datetimeFigureOut">
              <a:rPr lang="en-IN" smtClean="0"/>
              <a:pPr/>
              <a:t>27-05-2020</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D297306-7BE0-48CC-B01E-B4DA7CC64F31}"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Introduction to naturopathy</a:t>
            </a:r>
            <a:endParaRPr lang="en-IN"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a:bodyPr>
          <a:lstStyle/>
          <a:p>
            <a:pPr algn="just">
              <a:buNone/>
            </a:pPr>
            <a:r>
              <a:rPr lang="en-IN" b="1" dirty="0" smtClean="0">
                <a:solidFill>
                  <a:schemeClr val="accent1">
                    <a:lumMod val="75000"/>
                  </a:schemeClr>
                </a:solidFill>
              </a:rPr>
              <a:t>3. </a:t>
            </a:r>
            <a:r>
              <a:rPr lang="en-IN" b="1" u="sng" dirty="0" smtClean="0">
                <a:solidFill>
                  <a:schemeClr val="accent1">
                    <a:lumMod val="75000"/>
                  </a:schemeClr>
                </a:solidFill>
              </a:rPr>
              <a:t>First Do No Harm (</a:t>
            </a:r>
            <a:r>
              <a:rPr lang="en-IN" b="1" u="sng" dirty="0" err="1" smtClean="0">
                <a:solidFill>
                  <a:schemeClr val="accent1">
                    <a:lumMod val="75000"/>
                  </a:schemeClr>
                </a:solidFill>
              </a:rPr>
              <a:t>Primum</a:t>
            </a:r>
            <a:r>
              <a:rPr lang="en-IN" b="1" u="sng" dirty="0" smtClean="0">
                <a:solidFill>
                  <a:schemeClr val="accent1">
                    <a:lumMod val="75000"/>
                  </a:schemeClr>
                </a:solidFill>
              </a:rPr>
              <a:t> Non </a:t>
            </a:r>
            <a:r>
              <a:rPr lang="en-IN" b="1" u="sng" dirty="0" err="1" smtClean="0">
                <a:solidFill>
                  <a:schemeClr val="accent1">
                    <a:lumMod val="75000"/>
                  </a:schemeClr>
                </a:solidFill>
              </a:rPr>
              <a:t>Nocere</a:t>
            </a:r>
            <a:r>
              <a:rPr lang="en-IN" b="1" u="sng" dirty="0" smtClean="0">
                <a:solidFill>
                  <a:schemeClr val="accent1">
                    <a:lumMod val="75000"/>
                  </a:schemeClr>
                </a:solidFill>
              </a:rPr>
              <a:t>): </a:t>
            </a:r>
            <a:r>
              <a:rPr lang="en-IN" dirty="0" smtClean="0"/>
              <a:t>Naturopathic physicians follow three guidelines to avoid harming the patient: </a:t>
            </a:r>
          </a:p>
          <a:p>
            <a:pPr lvl="1" algn="just"/>
            <a:r>
              <a:rPr lang="en-IN" sz="2800" dirty="0" smtClean="0"/>
              <a:t>Utilize methods and medicinal substances which minimize the risk of harmful side effects, using the least force necessary to diagnose and treat; </a:t>
            </a:r>
          </a:p>
          <a:p>
            <a:pPr lvl="1" algn="just"/>
            <a:r>
              <a:rPr lang="en-IN" sz="2800" dirty="0" smtClean="0"/>
              <a:t>Avoid when possible the harmful suppression of symptoms; </a:t>
            </a:r>
          </a:p>
          <a:p>
            <a:pPr lvl="1" algn="just"/>
            <a:r>
              <a:rPr lang="en-IN" sz="2800" dirty="0" smtClean="0"/>
              <a:t>Acknowledge, respect and work with the individual's self-healing process. </a:t>
            </a:r>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a:bodyPr>
          <a:lstStyle/>
          <a:p>
            <a:pPr algn="just">
              <a:buNone/>
            </a:pPr>
            <a:r>
              <a:rPr lang="en-IN" b="1" dirty="0" smtClean="0">
                <a:solidFill>
                  <a:srgbClr val="00B050"/>
                </a:solidFill>
              </a:rPr>
              <a:t>4. </a:t>
            </a:r>
            <a:r>
              <a:rPr lang="en-IN" b="1" u="sng" dirty="0" smtClean="0">
                <a:solidFill>
                  <a:srgbClr val="00B050"/>
                </a:solidFill>
              </a:rPr>
              <a:t>Doctor as Teacher (</a:t>
            </a:r>
            <a:r>
              <a:rPr lang="en-IN" b="1" u="sng" dirty="0" err="1" smtClean="0">
                <a:solidFill>
                  <a:srgbClr val="00B050"/>
                </a:solidFill>
              </a:rPr>
              <a:t>Docere</a:t>
            </a:r>
            <a:r>
              <a:rPr lang="en-IN" b="1" u="sng" dirty="0" smtClean="0">
                <a:solidFill>
                  <a:srgbClr val="00B050"/>
                </a:solidFill>
              </a:rPr>
              <a:t>): </a:t>
            </a:r>
            <a:r>
              <a:rPr lang="en-IN" dirty="0" smtClean="0"/>
              <a:t>Naturopathic physicians educate their patients and encourage self-responsibility for health. They also recognize and employ the therapeutic potential of the doctor-patient relationship. </a:t>
            </a:r>
          </a:p>
          <a:p>
            <a:pPr algn="just">
              <a:buNone/>
            </a:pPr>
            <a:r>
              <a:rPr lang="en-IN" b="1" dirty="0" smtClean="0">
                <a:solidFill>
                  <a:srgbClr val="C00000"/>
                </a:solidFill>
              </a:rPr>
              <a:t>5. </a:t>
            </a:r>
            <a:r>
              <a:rPr lang="en-IN" b="1" u="sng" dirty="0" smtClean="0">
                <a:solidFill>
                  <a:srgbClr val="C00000"/>
                </a:solidFill>
              </a:rPr>
              <a:t>Treat the Whole Person: </a:t>
            </a:r>
            <a:r>
              <a:rPr lang="en-IN" dirty="0" smtClean="0"/>
              <a:t>Naturopathic physicians treat each patient by taking into account individual physical, mental, emotional, genetic, environmental, social, and other factors. Since total health also includes spiritual health, naturopathic physicians encourage individuals to pursue their personal spiritual development. </a:t>
            </a:r>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buNone/>
            </a:pPr>
            <a:r>
              <a:rPr lang="en-IN" b="1" dirty="0" smtClean="0">
                <a:solidFill>
                  <a:srgbClr val="7030A0"/>
                </a:solidFill>
              </a:rPr>
              <a:t>6. </a:t>
            </a:r>
            <a:r>
              <a:rPr lang="en-IN" b="1" u="sng" dirty="0" smtClean="0">
                <a:solidFill>
                  <a:srgbClr val="7030A0"/>
                </a:solidFill>
              </a:rPr>
              <a:t>Prevention: </a:t>
            </a:r>
            <a:r>
              <a:rPr lang="en-IN" dirty="0" smtClean="0"/>
              <a:t>Naturopathic physicians emphasize the prevention of disease -</a:t>
            </a:r>
            <a:r>
              <a:rPr lang="en-IN" dirty="0" smtClean="0">
                <a:solidFill>
                  <a:srgbClr val="7030A0"/>
                </a:solidFill>
              </a:rPr>
              <a:t>assessing risk factors, heredity and susceptibility to disease </a:t>
            </a:r>
            <a:r>
              <a:rPr lang="en-IN" dirty="0" smtClean="0"/>
              <a:t>and making appropriate interventions in partnership with their patients to prevent illness. Naturopathic medicine is committed to the creation of a healthy world in which humanity may thrive. </a:t>
            </a:r>
          </a:p>
          <a:p>
            <a:pPr algn="just">
              <a:buNone/>
            </a:pP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a:bodyPr>
          <a:lstStyle/>
          <a:p>
            <a:pPr algn="just"/>
            <a:r>
              <a:rPr lang="en-IN" b="1" dirty="0" smtClean="0"/>
              <a:t>Indian dimension-</a:t>
            </a:r>
            <a:r>
              <a:rPr lang="en-IN" dirty="0" smtClean="0"/>
              <a:t>India is a domain of spiritual wisdom. Nature’s cure in India is based on the transcendent truths of philosophies as depicted in ancient </a:t>
            </a:r>
            <a:r>
              <a:rPr lang="en-IN" dirty="0" err="1" smtClean="0"/>
              <a:t>vedantic</a:t>
            </a:r>
            <a:r>
              <a:rPr lang="en-IN" dirty="0" smtClean="0"/>
              <a:t> lore such as </a:t>
            </a:r>
            <a:r>
              <a:rPr lang="en-IN" dirty="0" err="1" smtClean="0">
                <a:solidFill>
                  <a:srgbClr val="7030A0"/>
                </a:solidFill>
              </a:rPr>
              <a:t>Katho</a:t>
            </a:r>
            <a:r>
              <a:rPr lang="en-IN" dirty="0" smtClean="0">
                <a:solidFill>
                  <a:srgbClr val="7030A0"/>
                </a:solidFill>
              </a:rPr>
              <a:t> Upanishad and </a:t>
            </a:r>
            <a:r>
              <a:rPr lang="en-IN" dirty="0" err="1" smtClean="0">
                <a:solidFill>
                  <a:srgbClr val="7030A0"/>
                </a:solidFill>
              </a:rPr>
              <a:t>Bhagavad</a:t>
            </a:r>
            <a:r>
              <a:rPr lang="en-IN" dirty="0" smtClean="0">
                <a:solidFill>
                  <a:srgbClr val="7030A0"/>
                </a:solidFill>
              </a:rPr>
              <a:t> </a:t>
            </a:r>
            <a:r>
              <a:rPr lang="en-IN" dirty="0" err="1" smtClean="0">
                <a:solidFill>
                  <a:srgbClr val="7030A0"/>
                </a:solidFill>
              </a:rPr>
              <a:t>Gita</a:t>
            </a:r>
            <a:r>
              <a:rPr lang="en-IN" dirty="0" smtClean="0"/>
              <a:t>. Naturopathy can be defined as a </a:t>
            </a:r>
            <a:r>
              <a:rPr lang="en-IN" dirty="0" smtClean="0">
                <a:solidFill>
                  <a:srgbClr val="0070C0"/>
                </a:solidFill>
              </a:rPr>
              <a:t>drugless, non-invasive, rational and evidence-based system of medicine </a:t>
            </a:r>
            <a:r>
              <a:rPr lang="en-IN" dirty="0" smtClean="0"/>
              <a:t>imparting treatments with natural elements based on the theories of vitality, toxaemia and the self-healing capacity of the body, as well as the principles of healthy living. </a:t>
            </a:r>
          </a:p>
          <a:p>
            <a:pPr algn="just"/>
            <a:r>
              <a:rPr lang="en-IN" dirty="0" smtClean="0"/>
              <a:t> The basic principles of naturopathy recognised by practitioners in India are as follows:</a:t>
            </a:r>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pPr marL="514350" indent="-514350" algn="just">
              <a:buFont typeface="+mj-lt"/>
              <a:buAutoNum type="arabicPeriod"/>
            </a:pPr>
            <a:r>
              <a:rPr lang="en-IN" dirty="0" smtClean="0"/>
              <a:t>All disease, their cause and their treatment are one.</a:t>
            </a:r>
          </a:p>
          <a:p>
            <a:pPr marL="514350" indent="-514350" algn="just">
              <a:buFont typeface="+mj-lt"/>
              <a:buAutoNum type="arabicPeriod"/>
            </a:pPr>
            <a:r>
              <a:rPr lang="en-IN" dirty="0" smtClean="0"/>
              <a:t>The </a:t>
            </a:r>
            <a:r>
              <a:rPr lang="en-IN" dirty="0" smtClean="0">
                <a:solidFill>
                  <a:srgbClr val="0070C0"/>
                </a:solidFill>
              </a:rPr>
              <a:t>primary cause of disease is not bacteria. </a:t>
            </a:r>
            <a:r>
              <a:rPr lang="en-IN" dirty="0" smtClean="0"/>
              <a:t>Bacteria develop only after the accumulation of morbid matter when a favourable atmosphere for their growth develops in the body. Hence, the primary cause of disease is morbid matter not the bacteria.</a:t>
            </a:r>
          </a:p>
          <a:p>
            <a:pPr marL="514350" indent="-514350" algn="just">
              <a:buFont typeface="+mj-lt"/>
              <a:buAutoNum type="arabicPeriod"/>
            </a:pPr>
            <a:r>
              <a:rPr lang="en-IN" dirty="0" smtClean="0">
                <a:solidFill>
                  <a:srgbClr val="0070C0"/>
                </a:solidFill>
              </a:rPr>
              <a:t>Acute diseases are self-healing efforts of the body</a:t>
            </a:r>
            <a:r>
              <a:rPr lang="en-IN" dirty="0" smtClean="0"/>
              <a:t>. Hence, they are our friends, not the enemy. Chronic diseases are the outcome of wrong treatment and the suppression of acute disease.</a:t>
            </a:r>
          </a:p>
          <a:p>
            <a:pPr marL="514350" indent="-514350" algn="just">
              <a:buFont typeface="+mj-lt"/>
              <a:buAutoNum type="arabicPeriod"/>
            </a:pPr>
            <a:r>
              <a:rPr lang="en-IN" dirty="0" smtClean="0">
                <a:solidFill>
                  <a:srgbClr val="0070C0"/>
                </a:solidFill>
              </a:rPr>
              <a:t>Nature is the greatest healer</a:t>
            </a:r>
            <a:r>
              <a:rPr lang="en-IN" dirty="0" smtClean="0"/>
              <a:t>; the body has the capacity to prevent disease and regain health, if unhealthy.</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marL="514350" indent="-514350" algn="just">
              <a:buFont typeface="+mj-lt"/>
              <a:buAutoNum type="arabicPeriod" startAt="5"/>
            </a:pPr>
            <a:r>
              <a:rPr lang="en-IN" dirty="0" smtClean="0">
                <a:solidFill>
                  <a:srgbClr val="0070C0"/>
                </a:solidFill>
              </a:rPr>
              <a:t>The patient is treated not the disease.</a:t>
            </a:r>
          </a:p>
          <a:p>
            <a:pPr marL="514350" indent="-514350" algn="just">
              <a:buFont typeface="+mj-lt"/>
              <a:buAutoNum type="arabicPeriod" startAt="5"/>
            </a:pPr>
            <a:r>
              <a:rPr lang="en-IN" dirty="0" smtClean="0"/>
              <a:t>Naturopathy treats the four aspects of</a:t>
            </a:r>
            <a:r>
              <a:rPr lang="en-IN" dirty="0" smtClean="0">
                <a:solidFill>
                  <a:srgbClr val="C00000"/>
                </a:solidFill>
              </a:rPr>
              <a:t> physical, mental, social (moral) and spiritual together.</a:t>
            </a:r>
          </a:p>
          <a:p>
            <a:pPr marL="514350" indent="-514350" algn="just">
              <a:buFont typeface="+mj-lt"/>
              <a:buAutoNum type="arabicPeriod" startAt="5"/>
            </a:pPr>
            <a:r>
              <a:rPr lang="en-IN" dirty="0" smtClean="0">
                <a:solidFill>
                  <a:srgbClr val="7030A0"/>
                </a:solidFill>
              </a:rPr>
              <a:t>Naturopathy treats the body as a whole instead of giving treatment to each organ separately.</a:t>
            </a:r>
          </a:p>
          <a:p>
            <a:pPr marL="514350" indent="-514350" algn="just">
              <a:buFont typeface="+mj-lt"/>
              <a:buAutoNum type="arabicPeriod" startAt="5"/>
            </a:pPr>
            <a:r>
              <a:rPr lang="en-IN" dirty="0" smtClean="0"/>
              <a:t>Naturopathy does not use medicines; according to naturopathy, </a:t>
            </a:r>
            <a:r>
              <a:rPr lang="en-IN" dirty="0" smtClean="0">
                <a:solidFill>
                  <a:schemeClr val="accent1">
                    <a:lumMod val="75000"/>
                  </a:schemeClr>
                </a:solidFill>
              </a:rPr>
              <a:t>‘food is medicine.’</a:t>
            </a:r>
          </a:p>
          <a:p>
            <a:pPr marL="514350" indent="-514350" algn="just">
              <a:buFont typeface="+mj-lt"/>
              <a:buAutoNum type="arabicPeriod" startAt="5"/>
            </a:pPr>
            <a:r>
              <a:rPr lang="en-IN" dirty="0" smtClean="0"/>
              <a:t>According to </a:t>
            </a:r>
            <a:r>
              <a:rPr lang="en-IN" dirty="0" err="1" smtClean="0"/>
              <a:t>Gandhiji</a:t>
            </a:r>
            <a:r>
              <a:rPr lang="en-IN" dirty="0" smtClean="0"/>
              <a:t>, ‘</a:t>
            </a:r>
            <a:r>
              <a:rPr lang="en-IN" i="1" dirty="0" err="1" smtClean="0"/>
              <a:t>Ramanama</a:t>
            </a:r>
            <a:r>
              <a:rPr lang="en-IN" i="1" dirty="0" smtClean="0"/>
              <a:t> is the best </a:t>
            </a:r>
            <a:r>
              <a:rPr lang="en-IN" dirty="0" smtClean="0"/>
              <a:t>natural treatment’, which means doing prayer according to one’s spiritual faith; this is an important part of treatment.</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pPr algn="just"/>
            <a:r>
              <a:rPr lang="en-IN" dirty="0" smtClean="0"/>
              <a:t>Naturopathy treats the human as a complete unit. The ultimate aim of naturopathic medicine is to promote the inherent power within the human body and to accelerate self-healing capacity.</a:t>
            </a:r>
          </a:p>
          <a:p>
            <a:pPr algn="just"/>
            <a:r>
              <a:rPr lang="en-IN" b="1" i="1" u="sng" dirty="0" smtClean="0">
                <a:solidFill>
                  <a:srgbClr val="C00000"/>
                </a:solidFill>
              </a:rPr>
              <a:t>Diagnosis in naturopathic medicine-</a:t>
            </a:r>
            <a:r>
              <a:rPr lang="en-IN" dirty="0" smtClean="0"/>
              <a:t>Traditional diagnosis, like </a:t>
            </a:r>
            <a:r>
              <a:rPr lang="en-IN" dirty="0" smtClean="0">
                <a:solidFill>
                  <a:srgbClr val="00B050"/>
                </a:solidFill>
              </a:rPr>
              <a:t>iris diagnosis and facial diagnosis, </a:t>
            </a:r>
            <a:r>
              <a:rPr lang="en-IN" dirty="0" smtClean="0"/>
              <a:t>were used by the ancient naturopaths. But the authenticity of iris diagnosis is under question; hence, it is mostly avoided by naturopathic physicians in India. Currently, most naturopathic physicians in India use </a:t>
            </a:r>
            <a:r>
              <a:rPr lang="en-IN" dirty="0" smtClean="0">
                <a:solidFill>
                  <a:schemeClr val="accent1">
                    <a:lumMod val="75000"/>
                  </a:schemeClr>
                </a:solidFill>
              </a:rPr>
              <a:t>modern diagnostic techniques</a:t>
            </a:r>
            <a:r>
              <a:rPr lang="en-IN" dirty="0" smtClean="0"/>
              <a:t>, although a few of them still use </a:t>
            </a:r>
            <a:r>
              <a:rPr lang="en-IN" dirty="0" smtClean="0">
                <a:solidFill>
                  <a:srgbClr val="0070C0"/>
                </a:solidFill>
              </a:rPr>
              <a:t>facial diagnosis alongside modern diagnostic techniques.</a:t>
            </a:r>
            <a:endParaRPr lang="en-IN" dirty="0">
              <a:solidFill>
                <a:srgbClr val="0070C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pPr algn="just"/>
            <a:r>
              <a:rPr lang="en-IN" b="1" i="1" dirty="0" smtClean="0"/>
              <a:t>Treatment </a:t>
            </a:r>
            <a:r>
              <a:rPr lang="en-IN" b="1" i="1" dirty="0" smtClean="0"/>
              <a:t>approaches </a:t>
            </a:r>
            <a:r>
              <a:rPr lang="en-IN" b="1" i="1" dirty="0" smtClean="0"/>
              <a:t>in naturopathy- </a:t>
            </a:r>
            <a:r>
              <a:rPr lang="en-IN" dirty="0" smtClean="0"/>
              <a:t>Naturopathic medicine is not defined by the substances used but rather by the principles that underlie and determine its practice, which include the following: supporting the healing power of nature, finding the root cause of ill health, first doing no harm, treating the whole person, prevention, and doctor as  teacher. </a:t>
            </a:r>
          </a:p>
          <a:p>
            <a:pPr algn="just"/>
            <a:r>
              <a:rPr lang="en-IN" dirty="0" smtClean="0"/>
              <a:t>Naturopathic treatments are mainly based on the five great elements or </a:t>
            </a:r>
            <a:r>
              <a:rPr lang="en-IN" dirty="0" err="1" smtClean="0"/>
              <a:t>panchamahaboothas</a:t>
            </a:r>
            <a:r>
              <a:rPr lang="en-IN" dirty="0" smtClean="0"/>
              <a:t>, namely air, water, earth, fire and ether, which are the fundamental constituents of every human. The main treatment modalities commonly used by Indian naturopathic practitioners are described below.</a:t>
            </a:r>
            <a:endParaRPr lang="en-IN" b="1"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lnSpcReduction="10000"/>
          </a:bodyPr>
          <a:lstStyle/>
          <a:p>
            <a:pPr algn="just"/>
            <a:r>
              <a:rPr lang="en-IN" b="1" dirty="0" smtClean="0">
                <a:solidFill>
                  <a:srgbClr val="7030A0"/>
                </a:solidFill>
              </a:rPr>
              <a:t>Diet therapy- </a:t>
            </a:r>
            <a:r>
              <a:rPr lang="en-IN" dirty="0" smtClean="0"/>
              <a:t>Diet therapy may be defined as the use of food substances for therapeutic purposes. Good diet and nutrition are always appreciated when it comes to disease and its treatment. Naturopathy mainly advocates the intake of food in its natural form, such as seasonal fruits and sprouts, which are alkaline in nature. Naturopathic diets can be classified into three types:</a:t>
            </a:r>
          </a:p>
          <a:p>
            <a:pPr lvl="1" algn="just"/>
            <a:r>
              <a:rPr lang="en-IN" dirty="0" smtClean="0"/>
              <a:t>Eliminative diet: liquids such as lemon water, citric juices, tender coconut water, vegetable soups, butter milk and wheat grass juice.</a:t>
            </a:r>
          </a:p>
          <a:p>
            <a:endParaRPr lang="en-IN" dirty="0" smtClean="0"/>
          </a:p>
          <a:p>
            <a:endParaRPr lang="en-IN"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lvl="1" algn="just"/>
            <a:r>
              <a:rPr lang="en-IN" dirty="0" smtClean="0"/>
              <a:t>Soothing diet: fruits, salads, boiled or steamed vegetables, sprouts and vegetables.</a:t>
            </a:r>
          </a:p>
          <a:p>
            <a:pPr lvl="1" algn="just"/>
            <a:r>
              <a:rPr lang="en-IN" dirty="0" smtClean="0"/>
              <a:t>Constructive diet: wholesome flour, unpolished rice, little pulses and sprouts.</a:t>
            </a:r>
          </a:p>
          <a:p>
            <a:pPr algn="just"/>
            <a:r>
              <a:rPr lang="en-IN" dirty="0" smtClean="0"/>
              <a:t>Diet works as a medicine in naturopathy, which in turn improves the health and vitality of an individual. So it is always important to choose the right food for better health.</a:t>
            </a: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Objectives</a:t>
            </a:r>
            <a:endParaRPr lang="en-IN" dirty="0"/>
          </a:p>
        </p:txBody>
      </p:sp>
      <p:sp>
        <p:nvSpPr>
          <p:cNvPr id="3" name="Content Placeholder 2"/>
          <p:cNvSpPr>
            <a:spLocks noGrp="1"/>
          </p:cNvSpPr>
          <p:nvPr>
            <p:ph idx="1"/>
          </p:nvPr>
        </p:nvSpPr>
        <p:spPr/>
        <p:txBody>
          <a:bodyPr/>
          <a:lstStyle/>
          <a:p>
            <a:r>
              <a:rPr lang="en-IN" dirty="0" smtClean="0"/>
              <a:t>At the end of the lecture the students will be able to:</a:t>
            </a:r>
          </a:p>
          <a:p>
            <a:r>
              <a:rPr lang="en-IN" dirty="0" smtClean="0"/>
              <a:t>Describe in brief about need of Naturopathy.</a:t>
            </a:r>
          </a:p>
          <a:p>
            <a:r>
              <a:rPr lang="en-IN" dirty="0" smtClean="0"/>
              <a:t>Explain in brief about the philosophy of Naturopathy and basic principles of Naturopathic medicine.</a:t>
            </a:r>
          </a:p>
          <a:p>
            <a:r>
              <a:rPr lang="en-IN" dirty="0" smtClean="0"/>
              <a:t> Explain in short about different treatment approaches in Naturopathy.</a:t>
            </a:r>
          </a:p>
          <a:p>
            <a:pPr>
              <a:buNone/>
            </a:pPr>
            <a:endParaRPr lang="en-IN" dirty="0" smtClean="0"/>
          </a:p>
          <a:p>
            <a:endParaRPr lang="en-IN" dirty="0" smtClean="0"/>
          </a:p>
          <a:p>
            <a:endParaRPr lang="en-IN"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b="1" dirty="0" smtClean="0">
                <a:solidFill>
                  <a:srgbClr val="7030A0"/>
                </a:solidFill>
              </a:rPr>
              <a:t>Fasting therapy- </a:t>
            </a:r>
            <a:r>
              <a:rPr lang="en-IN" dirty="0" smtClean="0"/>
              <a:t>Fasting can be defined as ‘total rest’ – physical, physiological, sensory and mental rest – which includes voluntary abstinence from the intake of any kind of food, solid or liquid that demands digestion (except water) for a definite purpose and period of time. Fasting is considered to be a first-line treatment in naturopathy. It helps in effective detoxification by directing the vital energy towards the elimination10 of toxins in the body, which are considered to be the cause of many diseases.</a:t>
            </a:r>
          </a:p>
          <a:p>
            <a:endParaRPr lang="en-IN"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pPr algn="just"/>
            <a:r>
              <a:rPr lang="en-IN" b="1" dirty="0" smtClean="0">
                <a:solidFill>
                  <a:srgbClr val="7030A0"/>
                </a:solidFill>
              </a:rPr>
              <a:t>Mud therapy-</a:t>
            </a:r>
            <a:r>
              <a:rPr lang="en-IN" dirty="0" smtClean="0"/>
              <a:t>Mud therapy can be defined as the application of processed mud either directly or in the form of packs to elicit therapeutic benefits. </a:t>
            </a:r>
          </a:p>
          <a:p>
            <a:pPr algn="just"/>
            <a:r>
              <a:rPr lang="en-IN" dirty="0" smtClean="0"/>
              <a:t>It is a common intervention in Indian naturopathic medicine. Mud therapy has proved to be successful in the management of skin pathologies, rheumatic disorders, musculoskeletal disorders, gynaecological conditions, neurological complaints and cardiovascular conditions. </a:t>
            </a:r>
          </a:p>
          <a:p>
            <a:pPr algn="just"/>
            <a:r>
              <a:rPr lang="en-IN" dirty="0" smtClean="0"/>
              <a:t>The mud acts by diluting and absorbing the toxic substances of the body and ultimately eliminating them from the body. The effects of mud-application include: an increase in membrane electrical conductance, absorption phenomena, hyperaemia and activation of the </a:t>
            </a:r>
            <a:r>
              <a:rPr lang="en-IN" dirty="0" err="1" smtClean="0"/>
              <a:t>hydropoietic</a:t>
            </a:r>
            <a:r>
              <a:rPr lang="en-IN" dirty="0" smtClean="0"/>
              <a:t> glands, enzymes and hormones.</a:t>
            </a:r>
          </a:p>
          <a:p>
            <a:endParaRPr lang="en-IN" dirty="0" smtClean="0"/>
          </a:p>
          <a:p>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914400" y="1447800"/>
            <a:ext cx="7772400" cy="4861520"/>
          </a:xfrm>
        </p:spPr>
        <p:txBody>
          <a:bodyPr>
            <a:normAutofit fontScale="92500" lnSpcReduction="10000"/>
          </a:bodyPr>
          <a:lstStyle/>
          <a:p>
            <a:pPr algn="just"/>
            <a:r>
              <a:rPr lang="en-IN" b="1" dirty="0" smtClean="0">
                <a:solidFill>
                  <a:srgbClr val="7030A0"/>
                </a:solidFill>
              </a:rPr>
              <a:t>Hydrotherapy-</a:t>
            </a:r>
            <a:r>
              <a:rPr lang="en-IN" dirty="0" smtClean="0"/>
              <a:t> it involves the use of water at different temperatures, pressures, states and modes of application for the treatment of various disorders. Water used at various temperatures enhances blood flow, which is thought to help dissipate </a:t>
            </a:r>
            <a:r>
              <a:rPr lang="en-IN" dirty="0" err="1" smtClean="0"/>
              <a:t>algogenic</a:t>
            </a:r>
            <a:r>
              <a:rPr lang="en-IN" dirty="0" smtClean="0"/>
              <a:t> chemicals and facilitate muscle relaxation. In addition, the hydrostatic effect may relieve pain by reducing peripheral oedema and by dampening sympathetic nervous system activity. </a:t>
            </a:r>
          </a:p>
          <a:p>
            <a:pPr algn="just"/>
            <a:r>
              <a:rPr lang="en-IN" dirty="0" smtClean="0"/>
              <a:t>Hip baths, enemas, hot and cold fomentation, hot foot baths, spinal baths, steam baths, immersion baths, application of hot and cold packs as well as advanced modalities like whirlpool baths, sprays and jets are some of the various forms of hydrotherapy. </a:t>
            </a:r>
            <a:endParaRPr lang="en-IN"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b="1" dirty="0" smtClean="0">
                <a:solidFill>
                  <a:srgbClr val="7030A0"/>
                </a:solidFill>
              </a:rPr>
              <a:t>Acupressure-</a:t>
            </a:r>
            <a:r>
              <a:rPr lang="en-IN" dirty="0" smtClean="0"/>
              <a:t> Acupressure is rapidly gaining acceptance as a safe, cost-effective, non-invasive and non-pharmacological form of therapy. Acupressure involves using the fingers, thumbs, palms, heels of the hand and elbows to apply pressure and stimulate specific points along the energy channels of the body. Acupressure can be effective in treating musculoskeletal pain, digestive disorders, anxiety and insomnia.</a:t>
            </a:r>
          </a:p>
          <a:p>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pPr algn="just"/>
            <a:r>
              <a:rPr lang="en-IN" b="1" dirty="0" err="1" smtClean="0">
                <a:solidFill>
                  <a:srgbClr val="7030A0"/>
                </a:solidFill>
              </a:rPr>
              <a:t>Chromotherapy</a:t>
            </a:r>
            <a:r>
              <a:rPr lang="en-IN" b="1" dirty="0" smtClean="0">
                <a:solidFill>
                  <a:srgbClr val="7030A0"/>
                </a:solidFill>
              </a:rPr>
              <a:t>-</a:t>
            </a:r>
            <a:r>
              <a:rPr lang="en-IN" dirty="0" smtClean="0"/>
              <a:t> defined as the use of the seven colours of the sun’s rays to treat disease. These colours include violet, indigo, blue, green, yellow, orange and red. Water and oil exposed to the sun for a specified number of hours in coloured bottles and coloured glass are used as devices to treat different disorders. </a:t>
            </a:r>
          </a:p>
          <a:p>
            <a:pPr algn="just"/>
            <a:r>
              <a:rPr lang="en-IN" dirty="0" err="1" smtClean="0"/>
              <a:t>Chromotherapy</a:t>
            </a:r>
            <a:r>
              <a:rPr lang="en-IN" dirty="0" smtClean="0"/>
              <a:t> provides colours to the electromagnetic body or the aura (energy field) around the body, which in turn transfers energy to the physical body. The colours used in </a:t>
            </a:r>
            <a:r>
              <a:rPr lang="en-IN" dirty="0" err="1" smtClean="0"/>
              <a:t>chromotherapy</a:t>
            </a:r>
            <a:r>
              <a:rPr lang="en-IN" dirty="0" smtClean="0"/>
              <a:t> have their own properties; different sources of colour, like clothing and food, are also considered to have beneficial effects on the body.</a:t>
            </a:r>
          </a:p>
          <a:p>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914400" y="1447800"/>
            <a:ext cx="7772400" cy="5005536"/>
          </a:xfrm>
        </p:spPr>
        <p:txBody>
          <a:bodyPr>
            <a:normAutofit fontScale="92500"/>
          </a:bodyPr>
          <a:lstStyle/>
          <a:p>
            <a:pPr algn="just"/>
            <a:r>
              <a:rPr lang="en-IN" b="1" i="1" dirty="0" smtClean="0"/>
              <a:t>Naturopathy regulation and education in India</a:t>
            </a:r>
            <a:endParaRPr lang="en-IN" b="1" dirty="0" smtClean="0"/>
          </a:p>
          <a:p>
            <a:pPr algn="just"/>
            <a:r>
              <a:rPr lang="en-IN" dirty="0" smtClean="0"/>
              <a:t>In India, yoga and naturopathy are grouped together as a system of medicine under the Department of AYUSH within the Ministry of Health and Family Welfare. </a:t>
            </a:r>
          </a:p>
          <a:p>
            <a:pPr algn="just"/>
            <a:r>
              <a:rPr lang="en-IN" dirty="0" smtClean="0"/>
              <a:t>There are 17 colleges across India offering a Bachelor degree in Naturopathy and Yogic Sciences (BNYS), with one college offering post-graduate education (MD) in these two disciplines. The duration of the BNYS course in India is 5.5 years, except in the State of Karnataka where it is 5 years. There are also a number of diploma and certificate courses conducted across the country by various private bodies. </a:t>
            </a:r>
          </a:p>
          <a:p>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pPr algn="just"/>
            <a:r>
              <a:rPr lang="en-IN" dirty="0" smtClean="0"/>
              <a:t>The Government of India, through its autonomous bodies [i.e. Central Council for Research in Yoga and Naturopathy (CCRYN), </a:t>
            </a:r>
            <a:r>
              <a:rPr lang="en-IN" dirty="0" err="1" smtClean="0"/>
              <a:t>Morarji</a:t>
            </a:r>
            <a:r>
              <a:rPr lang="en-IN" dirty="0" smtClean="0"/>
              <a:t> Desai National Institute of  Yoga (MDNIY), New Delhi and National Institute of Naturopathy (NIN)], is taking action to promote yoga and naturopathy across the country.</a:t>
            </a:r>
          </a:p>
          <a:p>
            <a:pPr algn="just"/>
            <a:r>
              <a:rPr lang="en-IN" b="1" i="1" dirty="0" smtClean="0"/>
              <a:t>Professional bodies</a:t>
            </a:r>
            <a:r>
              <a:rPr lang="en-IN" b="1" dirty="0" smtClean="0"/>
              <a:t>- </a:t>
            </a:r>
            <a:r>
              <a:rPr lang="en-IN" dirty="0" smtClean="0"/>
              <a:t>There are two major professional associations that represent naturopathic physicians in India: the Indian Naturopathy and Yoga Graduate Medical Association, which is the major association in India, and the Tamil Nadu Naturopathy Doctors Association, which functions only in the State of Tamil Nadu.</a:t>
            </a:r>
          </a:p>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IN" sz="8400" dirty="0" smtClean="0">
                <a:solidFill>
                  <a:schemeClr val="tx2">
                    <a:lumMod val="60000"/>
                    <a:lumOff val="40000"/>
                  </a:schemeClr>
                </a:solidFill>
              </a:rPr>
              <a:t>Thank You</a:t>
            </a:r>
            <a:endParaRPr lang="en-IN" sz="8400" dirty="0">
              <a:solidFill>
                <a:schemeClr val="tx2">
                  <a:lumMod val="60000"/>
                  <a:lumOff val="4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r>
              <a:rPr lang="en-IN" dirty="0" smtClean="0"/>
              <a:t>Indian systems of medicine are traditional systems of Indian origin (other than homoeopathy).</a:t>
            </a:r>
          </a:p>
          <a:p>
            <a:pPr algn="just"/>
            <a:r>
              <a:rPr lang="en-IN" dirty="0" smtClean="0"/>
              <a:t>Indian systems of medicine such as </a:t>
            </a:r>
            <a:r>
              <a:rPr lang="en-IN" dirty="0" err="1" smtClean="0"/>
              <a:t>ayurveda</a:t>
            </a:r>
            <a:r>
              <a:rPr lang="en-IN" dirty="0" smtClean="0"/>
              <a:t>, yoga, naturopathy, </a:t>
            </a:r>
            <a:r>
              <a:rPr lang="en-IN" dirty="0" err="1" smtClean="0"/>
              <a:t>unani</a:t>
            </a:r>
            <a:r>
              <a:rPr lang="en-IN" dirty="0" smtClean="0"/>
              <a:t>, </a:t>
            </a:r>
            <a:r>
              <a:rPr lang="en-IN" dirty="0" err="1" smtClean="0"/>
              <a:t>siddha</a:t>
            </a:r>
            <a:r>
              <a:rPr lang="en-IN" dirty="0" smtClean="0"/>
              <a:t>, homeopathy (AYUSH) come under the auspices of the </a:t>
            </a:r>
            <a:r>
              <a:rPr lang="en-IN" b="1" dirty="0" smtClean="0">
                <a:solidFill>
                  <a:srgbClr val="7030A0"/>
                </a:solidFill>
              </a:rPr>
              <a:t>Ministry of Health and Family Welfare</a:t>
            </a:r>
            <a:r>
              <a:rPr lang="en-IN" dirty="0" smtClean="0"/>
              <a:t> within the Government of India. Of these Indian systems of medicine, yoga and naturopathy are the only </a:t>
            </a:r>
            <a:r>
              <a:rPr lang="en-IN" b="1" dirty="0" smtClean="0"/>
              <a:t>drugless systems </a:t>
            </a:r>
            <a:r>
              <a:rPr lang="en-IN" dirty="0" smtClean="0"/>
              <a:t>practised in India.</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IN" dirty="0" smtClean="0"/>
              <a:t>There is a growing awareness today about health and fitness among the masses. Large sections of health conscious people have started reviewing and questioning the modern life style. </a:t>
            </a:r>
          </a:p>
          <a:p>
            <a:pPr algn="just"/>
            <a:r>
              <a:rPr lang="en-IN" dirty="0" smtClean="0"/>
              <a:t>Most healthcare specialists today believe that many diseases from which the mankind is afflicted today are the outcome of the </a:t>
            </a:r>
            <a:r>
              <a:rPr lang="en-IN" dirty="0" smtClean="0">
                <a:solidFill>
                  <a:srgbClr val="7030A0"/>
                </a:solidFill>
              </a:rPr>
              <a:t>wrong living style and the food habits and of the increasing pollution of the environment</a:t>
            </a:r>
            <a:r>
              <a:rPr lang="en-IN" dirty="0" smtClean="0"/>
              <a:t>. That is why a system like Naturopathy is gaining more and more acceptance across the globe.</a:t>
            </a:r>
          </a:p>
          <a:p>
            <a:pPr algn="just"/>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pPr algn="just"/>
            <a:r>
              <a:rPr lang="en-IN" dirty="0" smtClean="0"/>
              <a:t>Nature cure is an </a:t>
            </a:r>
            <a:r>
              <a:rPr lang="en-IN" dirty="0" smtClean="0">
                <a:solidFill>
                  <a:srgbClr val="0070C0"/>
                </a:solidFill>
              </a:rPr>
              <a:t>art and science of healthy living </a:t>
            </a:r>
            <a:r>
              <a:rPr lang="en-IN" dirty="0" smtClean="0"/>
              <a:t>and a drugless system of healing based on well-founded philosophy. It has its own concept of health and disease and the principles of treatment.</a:t>
            </a:r>
          </a:p>
          <a:p>
            <a:pPr algn="just"/>
            <a:r>
              <a:rPr lang="en-IN" dirty="0" smtClean="0"/>
              <a:t>Nature cure is defined as a system of man developing in harmony with the constructive principles of nature on physical, mental, moral and spiritual planes of living. It has a</a:t>
            </a:r>
          </a:p>
          <a:p>
            <a:pPr algn="just">
              <a:buNone/>
            </a:pPr>
            <a:r>
              <a:rPr lang="en-IN" dirty="0" smtClean="0"/>
              <a:t>    great health promotive, curative and rehabilitative potential.</a:t>
            </a:r>
          </a:p>
          <a:p>
            <a:pPr algn="just"/>
            <a:r>
              <a:rPr lang="en-IN" dirty="0" smtClean="0"/>
              <a:t> Naturopathic medicine: working with nature to restore people’s health. </a:t>
            </a:r>
          </a:p>
          <a:p>
            <a:pPr>
              <a:buNone/>
            </a:pPr>
            <a:endParaRPr lang="en-IN" dirty="0" smtClean="0"/>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20000"/>
          </a:bodyPr>
          <a:lstStyle/>
          <a:p>
            <a:r>
              <a:rPr lang="en-IN" dirty="0" smtClean="0"/>
              <a:t>Naturopathic medicine is a distinct method of primary health care -an art, science, philosophy and practice of preventing, diagnosing and treating conditions of the human mind and body. </a:t>
            </a:r>
          </a:p>
          <a:p>
            <a:r>
              <a:rPr lang="en-IN" dirty="0" smtClean="0"/>
              <a:t> Naturopathic physicians work with their patients to prevent and treat acute and chronic illness and disease, restore health and establish optimal fitness by supporting the person's inherent self-healing process, the </a:t>
            </a:r>
            <a:r>
              <a:rPr lang="en-IN" dirty="0" err="1" smtClean="0"/>
              <a:t>vis</a:t>
            </a:r>
            <a:r>
              <a:rPr lang="en-IN" dirty="0" smtClean="0"/>
              <a:t> </a:t>
            </a:r>
            <a:r>
              <a:rPr lang="en-IN" dirty="0" err="1" smtClean="0"/>
              <a:t>medicatrix</a:t>
            </a:r>
            <a:r>
              <a:rPr lang="en-IN" dirty="0" smtClean="0"/>
              <a:t> </a:t>
            </a:r>
            <a:r>
              <a:rPr lang="en-IN" dirty="0" err="1" smtClean="0"/>
              <a:t>naturae</a:t>
            </a:r>
            <a:r>
              <a:rPr lang="en-IN" dirty="0" smtClean="0"/>
              <a:t>. This is accomplished through: </a:t>
            </a:r>
          </a:p>
          <a:p>
            <a:pPr>
              <a:buNone/>
            </a:pPr>
            <a:r>
              <a:rPr lang="en-IN" dirty="0" smtClean="0"/>
              <a:t>	1. Prevention-Prevention of disease is emphasized through public health measures and hygiene as well as  the encouragement and guidance of persons to adopt lifestyles which are conducive to optimal health. </a:t>
            </a:r>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a:bodyPr>
          <a:lstStyle/>
          <a:p>
            <a:pPr algn="just">
              <a:buNone/>
            </a:pPr>
            <a:r>
              <a:rPr lang="en-IN" dirty="0" smtClean="0"/>
              <a:t>2. </a:t>
            </a:r>
            <a:r>
              <a:rPr lang="en-IN" b="1" dirty="0" smtClean="0"/>
              <a:t>Diagnosis-</a:t>
            </a:r>
            <a:r>
              <a:rPr lang="en-IN" dirty="0" smtClean="0"/>
              <a:t>Diagnosis and evaluation of the individual's state of health are accomplished by integrated  modern and traditional, clinical and laboratory diagnostic methods. </a:t>
            </a:r>
          </a:p>
          <a:p>
            <a:pPr algn="just">
              <a:buNone/>
            </a:pPr>
            <a:r>
              <a:rPr lang="en-IN" dirty="0" smtClean="0"/>
              <a:t>3. </a:t>
            </a:r>
            <a:r>
              <a:rPr lang="en-IN" b="1" dirty="0" smtClean="0"/>
              <a:t>Treatment and Care -</a:t>
            </a:r>
            <a:r>
              <a:rPr lang="en-IN" dirty="0" smtClean="0"/>
              <a:t>Therapeutic methods and substances are used which work in harmony with the person's inherent self -healing process, the </a:t>
            </a:r>
            <a:r>
              <a:rPr lang="en-IN" dirty="0" err="1" smtClean="0"/>
              <a:t>vis</a:t>
            </a:r>
            <a:r>
              <a:rPr lang="en-IN" dirty="0" smtClean="0"/>
              <a:t> </a:t>
            </a:r>
            <a:r>
              <a:rPr lang="en-IN" dirty="0" err="1" smtClean="0"/>
              <a:t>medicatrix</a:t>
            </a:r>
            <a:r>
              <a:rPr lang="en-IN" dirty="0" smtClean="0"/>
              <a:t> </a:t>
            </a:r>
            <a:r>
              <a:rPr lang="en-IN" dirty="0" err="1" smtClean="0"/>
              <a:t>naturae</a:t>
            </a:r>
            <a:r>
              <a:rPr lang="en-IN" dirty="0" smtClean="0"/>
              <a:t>, including: dietetics and nutritional substances, botanical medicine, psychotherapy, naturopathic physical medicine including naturopathic manipulative therapy, minor surgery,  naturopathic obstetrics (natural childbirth), acupuncture. </a:t>
            </a:r>
          </a:p>
          <a:p>
            <a:endParaRPr lang="en-IN" dirty="0" smtClean="0"/>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b="1" i="1" u="sng" dirty="0" smtClean="0">
                <a:solidFill>
                  <a:schemeClr val="tx1"/>
                </a:solidFill>
              </a:rPr>
              <a:t>Philosophy and practice of naturopathy</a:t>
            </a:r>
            <a:r>
              <a:rPr lang="en-IN" dirty="0" smtClean="0"/>
              <a:t/>
            </a:r>
            <a:br>
              <a:rPr lang="en-IN" dirty="0" smtClean="0"/>
            </a:br>
            <a:endParaRPr lang="en-IN" dirty="0"/>
          </a:p>
        </p:txBody>
      </p:sp>
      <p:sp>
        <p:nvSpPr>
          <p:cNvPr id="3" name="Content Placeholder 2"/>
          <p:cNvSpPr>
            <a:spLocks noGrp="1"/>
          </p:cNvSpPr>
          <p:nvPr>
            <p:ph idx="1"/>
          </p:nvPr>
        </p:nvSpPr>
        <p:spPr/>
        <p:txBody>
          <a:bodyPr>
            <a:normAutofit fontScale="77500" lnSpcReduction="20000"/>
          </a:bodyPr>
          <a:lstStyle/>
          <a:p>
            <a:pPr algn="just"/>
            <a:r>
              <a:rPr lang="en-IN" b="1" dirty="0" smtClean="0"/>
              <a:t>Western dimension-</a:t>
            </a:r>
            <a:r>
              <a:rPr lang="en-IN" sz="2800" dirty="0" smtClean="0"/>
              <a:t>It is a system of humans building in harmony with constructive principles, which is the principle in nature that builds up, improves and repairs the human being on the physical, mental and moral plane.</a:t>
            </a:r>
          </a:p>
          <a:p>
            <a:pPr algn="just"/>
            <a:r>
              <a:rPr lang="en-IN" sz="2800" dirty="0" smtClean="0"/>
              <a:t>The human body has its own vitality or life force, which is the primary force of being that gives the power to body to restore itself. </a:t>
            </a:r>
          </a:p>
          <a:p>
            <a:pPr algn="just"/>
            <a:r>
              <a:rPr lang="en-IN" sz="2800" dirty="0" smtClean="0"/>
              <a:t>According to naturopathy, the primary cause of disease in humans is lowered vitality, abnormal composition of blood and lymph and the accumulation of morbid matter and poisons, all of which are due to violations of nature’s law. This concept was formulated by </a:t>
            </a:r>
            <a:r>
              <a:rPr lang="en-IN" sz="2800" b="1" dirty="0" smtClean="0">
                <a:solidFill>
                  <a:srgbClr val="0070C0"/>
                </a:solidFill>
              </a:rPr>
              <a:t>Henry </a:t>
            </a:r>
            <a:r>
              <a:rPr lang="en-IN" sz="2800" b="1" dirty="0" err="1" smtClean="0">
                <a:solidFill>
                  <a:srgbClr val="0070C0"/>
                </a:solidFill>
              </a:rPr>
              <a:t>Lindlahr</a:t>
            </a:r>
            <a:r>
              <a:rPr lang="en-IN" sz="2800" b="1" dirty="0" smtClean="0">
                <a:solidFill>
                  <a:srgbClr val="0070C0"/>
                </a:solidFill>
              </a:rPr>
              <a:t> </a:t>
            </a:r>
            <a:r>
              <a:rPr lang="en-IN" sz="2800" dirty="0" smtClean="0"/>
              <a:t>and is considered a fundamental principle of naturopathic medicine. According to </a:t>
            </a:r>
            <a:r>
              <a:rPr lang="en-IN" sz="2800" dirty="0" err="1" smtClean="0"/>
              <a:t>Lindlahr</a:t>
            </a:r>
            <a:r>
              <a:rPr lang="en-IN" sz="2800" dirty="0" smtClean="0"/>
              <a:t>, every acute disease is the result of the healing effort of nature.</a:t>
            </a:r>
            <a:endParaRPr lang="en-IN" dirty="0" smtClean="0"/>
          </a:p>
          <a:p>
            <a:pPr algn="just"/>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lnSpcReduction="10000"/>
          </a:bodyPr>
          <a:lstStyle/>
          <a:p>
            <a:pPr algn="just"/>
            <a:r>
              <a:rPr lang="en-IN" dirty="0" smtClean="0"/>
              <a:t>The basic principles of naturopathic medicine, according to Western philosophy, are as follows:</a:t>
            </a:r>
          </a:p>
          <a:p>
            <a:pPr algn="just">
              <a:buNone/>
            </a:pPr>
            <a:r>
              <a:rPr lang="en-IN" b="1" dirty="0" smtClean="0">
                <a:solidFill>
                  <a:srgbClr val="0070C0"/>
                </a:solidFill>
              </a:rPr>
              <a:t>1. </a:t>
            </a:r>
            <a:r>
              <a:rPr lang="en-IN" b="1" u="sng" dirty="0" smtClean="0">
                <a:solidFill>
                  <a:srgbClr val="0070C0"/>
                </a:solidFill>
              </a:rPr>
              <a:t>The Healing Power of Nature (Vis </a:t>
            </a:r>
            <a:r>
              <a:rPr lang="en-IN" b="1" u="sng" dirty="0" err="1" smtClean="0">
                <a:solidFill>
                  <a:srgbClr val="0070C0"/>
                </a:solidFill>
              </a:rPr>
              <a:t>Medicatrix</a:t>
            </a:r>
            <a:r>
              <a:rPr lang="en-IN" b="1" u="sng" dirty="0" smtClean="0">
                <a:solidFill>
                  <a:srgbClr val="0070C0"/>
                </a:solidFill>
              </a:rPr>
              <a:t> </a:t>
            </a:r>
            <a:r>
              <a:rPr lang="en-IN" b="1" u="sng" dirty="0" err="1" smtClean="0">
                <a:solidFill>
                  <a:srgbClr val="0070C0"/>
                </a:solidFill>
              </a:rPr>
              <a:t>Naturae</a:t>
            </a:r>
            <a:r>
              <a:rPr lang="en-IN" b="1" u="sng" dirty="0" smtClean="0">
                <a:solidFill>
                  <a:srgbClr val="0070C0"/>
                </a:solidFill>
              </a:rPr>
              <a:t>): </a:t>
            </a:r>
            <a:r>
              <a:rPr lang="en-IN" dirty="0" smtClean="0"/>
              <a:t>Naturopathic medicine recognizes an inherent self-healing process in the person which is ordered and intelligent. Naturopathic physicians act to identify and remove obstacles to healing and recovery, and to facilitate and augment this inherent self-healing process. </a:t>
            </a:r>
          </a:p>
          <a:p>
            <a:pPr algn="just">
              <a:buNone/>
            </a:pPr>
            <a:r>
              <a:rPr lang="en-IN" b="1" dirty="0" smtClean="0">
                <a:solidFill>
                  <a:srgbClr val="7030A0"/>
                </a:solidFill>
              </a:rPr>
              <a:t>2. </a:t>
            </a:r>
            <a:r>
              <a:rPr lang="en-IN" b="1" u="sng" dirty="0" smtClean="0">
                <a:solidFill>
                  <a:srgbClr val="7030A0"/>
                </a:solidFill>
              </a:rPr>
              <a:t>Identify and Treat the Causes (</a:t>
            </a:r>
            <a:r>
              <a:rPr lang="en-IN" b="1" u="sng" dirty="0" err="1" smtClean="0">
                <a:solidFill>
                  <a:srgbClr val="7030A0"/>
                </a:solidFill>
              </a:rPr>
              <a:t>ToIle</a:t>
            </a:r>
            <a:r>
              <a:rPr lang="en-IN" b="1" u="sng" dirty="0" smtClean="0">
                <a:solidFill>
                  <a:srgbClr val="7030A0"/>
                </a:solidFill>
              </a:rPr>
              <a:t> </a:t>
            </a:r>
            <a:r>
              <a:rPr lang="en-IN" b="1" u="sng" dirty="0" err="1" smtClean="0">
                <a:solidFill>
                  <a:srgbClr val="7030A0"/>
                </a:solidFill>
              </a:rPr>
              <a:t>Causam</a:t>
            </a:r>
            <a:r>
              <a:rPr lang="en-IN" u="sng" dirty="0" smtClean="0">
                <a:solidFill>
                  <a:srgbClr val="7030A0"/>
                </a:solidFill>
              </a:rPr>
              <a:t>): </a:t>
            </a:r>
            <a:r>
              <a:rPr lang="en-IN" dirty="0" smtClean="0"/>
              <a:t>The naturopathic physician seeks to identify and remove the underlying causes of illness, rather than to merely eliminate or suppress symptoms. </a:t>
            </a:r>
            <a:endParaRPr lang="en-IN"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543</TotalTime>
  <Words>2293</Words>
  <Application>Microsoft Office PowerPoint</Application>
  <PresentationFormat>On-screen Show (4:3)</PresentationFormat>
  <Paragraphs>69</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Flow</vt:lpstr>
      <vt:lpstr>Introduction to naturopathy</vt:lpstr>
      <vt:lpstr>Objectives</vt:lpstr>
      <vt:lpstr>Slide 3</vt:lpstr>
      <vt:lpstr>Slide 4</vt:lpstr>
      <vt:lpstr>Slide 5</vt:lpstr>
      <vt:lpstr>Slide 6</vt:lpstr>
      <vt:lpstr>Slide 7</vt:lpstr>
      <vt:lpstr>Philosophy and practice of naturopathy </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naturopathy</dc:title>
  <dc:creator>Hp</dc:creator>
  <cp:lastModifiedBy>HP</cp:lastModifiedBy>
  <cp:revision>25</cp:revision>
  <dcterms:created xsi:type="dcterms:W3CDTF">2017-02-04T02:36:03Z</dcterms:created>
  <dcterms:modified xsi:type="dcterms:W3CDTF">2020-05-27T10:30:59Z</dcterms:modified>
</cp:coreProperties>
</file>