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5" r:id="rId9"/>
    <p:sldId id="266" r:id="rId10"/>
    <p:sldId id="267" r:id="rId11"/>
    <p:sldId id="268" r:id="rId12"/>
    <p:sldId id="269" r:id="rId13"/>
    <p:sldId id="271" r:id="rId14"/>
    <p:sldId id="272" r:id="rId15"/>
    <p:sldId id="273" r:id="rId16"/>
    <p:sldId id="27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04-Dec-16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04-Dec-16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04-Dec-16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04-Dec-16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04-Dec-16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04-Dec-16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04-Dec-16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04-Dec-16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04-Dec-16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04-Dec-16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04-Dec-16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04-Dec-16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Gravity, COG, LOG</a:t>
            </a:r>
            <a:endParaRPr lang="en-US" dirty="0"/>
          </a:p>
        </p:txBody>
      </p:sp>
      <p:sp>
        <p:nvSpPr>
          <p:cNvPr id="3" name="Subtitle 2"/>
          <p:cNvSpPr>
            <a:spLocks noGrp="1"/>
          </p:cNvSpPr>
          <p:nvPr>
            <p:ph type="subTitle" idx="1"/>
          </p:nvPr>
        </p:nvSpPr>
        <p:spPr/>
        <p:txBody>
          <a:bodyPr/>
          <a:lstStyle/>
          <a:p>
            <a:r>
              <a:rPr lang="en-US" dirty="0" smtClean="0"/>
              <a:t>By Dr </a:t>
            </a:r>
            <a:r>
              <a:rPr lang="en-US" dirty="0" err="1" smtClean="0"/>
              <a:t>Neha</a:t>
            </a:r>
            <a:r>
              <a:rPr lang="en-US" dirty="0" smtClean="0"/>
              <a:t> </a:t>
            </a:r>
            <a:r>
              <a:rPr lang="en-US" dirty="0" err="1" smtClean="0"/>
              <a:t>Mukkamala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The </a:t>
            </a:r>
            <a:r>
              <a:rPr lang="en-US" b="1" dirty="0" smtClean="0"/>
              <a:t>center of gravity of the adult body in </a:t>
            </a:r>
            <a:r>
              <a:rPr lang="en-US" b="1" dirty="0" smtClean="0"/>
              <a:t>the anatomic </a:t>
            </a:r>
            <a:r>
              <a:rPr lang="en-US" b="1" dirty="0" smtClean="0"/>
              <a:t>position is slightly anterior to the </a:t>
            </a:r>
            <a:r>
              <a:rPr lang="en-US" b="1" dirty="0" smtClean="0"/>
              <a:t>second sacral </a:t>
            </a:r>
            <a:r>
              <a:rPr lang="en-US" b="1" dirty="0" smtClean="0"/>
              <a:t>vertebra,4 or approximately 55% of a </a:t>
            </a:r>
            <a:r>
              <a:rPr lang="en-US" b="1" dirty="0" smtClean="0"/>
              <a:t>person’s </a:t>
            </a:r>
            <a:r>
              <a:rPr lang="en-US" dirty="0" smtClean="0"/>
              <a:t>height</a:t>
            </a:r>
            <a:r>
              <a:rPr lang="en-US" dirty="0" smtClean="0"/>
              <a:t>.</a:t>
            </a:r>
          </a:p>
          <a:p>
            <a:r>
              <a:rPr lang="en-US" dirty="0" smtClean="0"/>
              <a:t>The center-of-gravity mark usually falls </a:t>
            </a:r>
            <a:r>
              <a:rPr lang="en-US" dirty="0" smtClean="0"/>
              <a:t>near the </a:t>
            </a:r>
            <a:r>
              <a:rPr lang="en-US" dirty="0" smtClean="0"/>
              <a:t>level of the anterior-superior iliac spines. </a:t>
            </a:r>
            <a:endParaRPr lang="en-US" dirty="0" smtClean="0"/>
          </a:p>
          <a:p>
            <a:r>
              <a:rPr lang="en-US" dirty="0" smtClean="0"/>
              <a:t>Variations</a:t>
            </a:r>
            <a:r>
              <a:rPr lang="en-US" dirty="0" smtClean="0"/>
              <a:t> </a:t>
            </a:r>
            <a:r>
              <a:rPr lang="en-US" dirty="0" smtClean="0"/>
              <a:t>in </a:t>
            </a:r>
            <a:r>
              <a:rPr lang="en-US" dirty="0" smtClean="0"/>
              <a:t>body proportions and weight distribution cause </a:t>
            </a:r>
            <a:r>
              <a:rPr lang="en-US" dirty="0" smtClean="0"/>
              <a:t>alterations in </a:t>
            </a:r>
            <a:r>
              <a:rPr lang="en-US" dirty="0" smtClean="0"/>
              <a:t>the location of this point. </a:t>
            </a:r>
            <a:endParaRPr lang="en-US" dirty="0" smtClean="0"/>
          </a:p>
          <a:p>
            <a:r>
              <a:rPr lang="en-US" dirty="0" smtClean="0"/>
              <a:t>It </a:t>
            </a:r>
            <a:r>
              <a:rPr lang="en-US" dirty="0" smtClean="0"/>
              <a:t>is usually </a:t>
            </a:r>
            <a:r>
              <a:rPr lang="en-US" dirty="0" smtClean="0"/>
              <a:t>slightly higher </a:t>
            </a:r>
            <a:r>
              <a:rPr lang="en-US" dirty="0" smtClean="0"/>
              <a:t>in men than in women, because men tend </a:t>
            </a:r>
            <a:r>
              <a:rPr lang="en-US" dirty="0" smtClean="0"/>
              <a:t>to have </a:t>
            </a:r>
            <a:r>
              <a:rPr lang="en-US" dirty="0" smtClean="0"/>
              <a:t>broader shoulders, while women tend to </a:t>
            </a:r>
            <a:r>
              <a:rPr lang="en-US" dirty="0" smtClean="0"/>
              <a:t>have broader </a:t>
            </a:r>
            <a:r>
              <a:rPr lang="en-US" dirty="0" smtClean="0"/>
              <a:t>hips.</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A change in the position of individual </a:t>
            </a:r>
            <a:r>
              <a:rPr lang="en-US" dirty="0" smtClean="0"/>
              <a:t>segments causes </a:t>
            </a:r>
            <a:r>
              <a:rPr lang="en-US" dirty="0" smtClean="0"/>
              <a:t>a change in the position of the center of </a:t>
            </a:r>
            <a:r>
              <a:rPr lang="en-US" dirty="0" smtClean="0"/>
              <a:t>gravity of </a:t>
            </a:r>
            <a:r>
              <a:rPr lang="en-US" dirty="0" smtClean="0"/>
              <a:t>the extremity and the body as a whole. </a:t>
            </a:r>
            <a:endParaRPr lang="en-US" dirty="0" smtClean="0"/>
          </a:p>
          <a:p>
            <a:r>
              <a:rPr lang="en-US" dirty="0" smtClean="0"/>
              <a:t>When the extremity is flexed, the center of gravity moves proximally and to a point on a line between individual segments centers. </a:t>
            </a:r>
          </a:p>
          <a:p>
            <a:r>
              <a:rPr lang="en-US" dirty="0" smtClean="0"/>
              <a:t>Deliberate movement of the </a:t>
            </a:r>
            <a:r>
              <a:rPr lang="en-US" dirty="0" err="1" smtClean="0"/>
              <a:t>COGof</a:t>
            </a:r>
            <a:r>
              <a:rPr lang="en-US" dirty="0" smtClean="0"/>
              <a:t> segments is frequently used in therapeutic exercise to alter the resistive torque of an extremity. </a:t>
            </a:r>
          </a:p>
          <a:p>
            <a:r>
              <a:rPr lang="en-US" dirty="0" smtClean="0"/>
              <a:t>For </a:t>
            </a:r>
            <a:r>
              <a:rPr lang="en-US" dirty="0" err="1" smtClean="0"/>
              <a:t>eg</a:t>
            </a:r>
            <a:r>
              <a:rPr lang="en-US" dirty="0" smtClean="0"/>
              <a:t>, shoulder flexion against gravity </a:t>
            </a:r>
            <a:r>
              <a:rPr lang="en-US" dirty="0" smtClean="0"/>
              <a:t>is easier to perform when the elbow is </a:t>
            </a:r>
            <a:r>
              <a:rPr lang="en-US" dirty="0" smtClean="0"/>
              <a:t>flexed than </a:t>
            </a:r>
            <a:r>
              <a:rPr lang="en-US" dirty="0" smtClean="0"/>
              <a:t>when the elbow is extended.</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sit up exercise </a:t>
            </a:r>
            <a:r>
              <a:rPr lang="en-US" dirty="0" smtClean="0"/>
              <a:t>is easiest </a:t>
            </a:r>
            <a:r>
              <a:rPr lang="en-US" dirty="0" smtClean="0"/>
              <a:t>to perform when the arms are at the sides, and </a:t>
            </a:r>
            <a:r>
              <a:rPr lang="en-US" dirty="0" smtClean="0"/>
              <a:t>it becomes </a:t>
            </a:r>
            <a:r>
              <a:rPr lang="en-US" dirty="0" smtClean="0"/>
              <a:t>progressively more difficult when the arms </a:t>
            </a:r>
            <a:r>
              <a:rPr lang="en-US" dirty="0" smtClean="0"/>
              <a:t>are folded </a:t>
            </a:r>
            <a:r>
              <a:rPr lang="en-US" dirty="0" smtClean="0"/>
              <a:t>on the chest or the hands are placed on top of </a:t>
            </a:r>
            <a:r>
              <a:rPr lang="en-US" dirty="0" smtClean="0"/>
              <a:t>the head</a:t>
            </a:r>
            <a:r>
              <a:rPr lang="en-US" dirty="0" smtClean="0"/>
              <a:t>.</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The degree of stability (resistance to being </a:t>
            </a:r>
            <a:r>
              <a:rPr lang="en-US" dirty="0" smtClean="0"/>
              <a:t>overthrown) of </a:t>
            </a:r>
            <a:r>
              <a:rPr lang="en-US" dirty="0" smtClean="0"/>
              <a:t>a body depends on four </a:t>
            </a:r>
            <a:r>
              <a:rPr lang="en-US" dirty="0" smtClean="0"/>
              <a:t>factors:</a:t>
            </a:r>
          </a:p>
          <a:p>
            <a:pPr>
              <a:buNone/>
            </a:pPr>
            <a:r>
              <a:rPr lang="en-US" b="1" dirty="0" smtClean="0"/>
              <a:t>1</a:t>
            </a:r>
            <a:r>
              <a:rPr lang="en-US" b="1" dirty="0" smtClean="0"/>
              <a:t>) Height of the center of gravity above the base </a:t>
            </a:r>
            <a:r>
              <a:rPr lang="en-US" b="1" dirty="0" smtClean="0"/>
              <a:t>of </a:t>
            </a:r>
            <a:r>
              <a:rPr lang="en-US" dirty="0" smtClean="0"/>
              <a:t>support</a:t>
            </a:r>
            <a:r>
              <a:rPr lang="en-US" dirty="0" smtClean="0"/>
              <a:t>;</a:t>
            </a:r>
          </a:p>
          <a:p>
            <a:pPr>
              <a:buNone/>
            </a:pPr>
            <a:r>
              <a:rPr lang="en-US" b="1" dirty="0" smtClean="0"/>
              <a:t>2) Size of the base of support;</a:t>
            </a:r>
          </a:p>
          <a:p>
            <a:pPr>
              <a:buNone/>
            </a:pPr>
            <a:r>
              <a:rPr lang="en-US" b="1" dirty="0" smtClean="0"/>
              <a:t>3) Location of the gravity line within the base </a:t>
            </a:r>
            <a:r>
              <a:rPr lang="en-US" b="1" dirty="0" smtClean="0"/>
              <a:t>of </a:t>
            </a:r>
            <a:r>
              <a:rPr lang="en-US" dirty="0" smtClean="0"/>
              <a:t>support</a:t>
            </a:r>
            <a:r>
              <a:rPr lang="en-US" dirty="0" smtClean="0"/>
              <a:t>; and</a:t>
            </a:r>
          </a:p>
          <a:p>
            <a:pPr>
              <a:buNone/>
            </a:pPr>
            <a:r>
              <a:rPr lang="en-US" b="1" dirty="0" smtClean="0"/>
              <a:t>4) Weight of the body.</a:t>
            </a:r>
          </a:p>
          <a:p>
            <a:r>
              <a:rPr lang="en-US" dirty="0" smtClean="0"/>
              <a:t>Changing any one or more of these factors </a:t>
            </a:r>
            <a:r>
              <a:rPr lang="en-US" dirty="0" smtClean="0"/>
              <a:t>either improves </a:t>
            </a:r>
            <a:r>
              <a:rPr lang="en-US" dirty="0" smtClean="0"/>
              <a:t>or reduces stability. Stability is enhanced by </a:t>
            </a:r>
            <a:r>
              <a:rPr lang="en-US" dirty="0" smtClean="0"/>
              <a:t>a low </a:t>
            </a:r>
            <a:r>
              <a:rPr lang="en-US" dirty="0" smtClean="0"/>
              <a:t>center of gravity, wide base of support, gravity’s </a:t>
            </a:r>
            <a:r>
              <a:rPr lang="en-US" dirty="0" smtClean="0"/>
              <a:t>line over </a:t>
            </a:r>
            <a:r>
              <a:rPr lang="en-US" dirty="0" smtClean="0"/>
              <a:t>the center of the support, and heavy </a:t>
            </a:r>
            <a:r>
              <a:rPr lang="en-US" dirty="0" smtClean="0"/>
              <a:t>weight.</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If the arms are folded on </a:t>
            </a:r>
            <a:r>
              <a:rPr lang="en-US" dirty="0" smtClean="0"/>
              <a:t>the chest </a:t>
            </a:r>
            <a:r>
              <a:rPr lang="en-US" dirty="0" smtClean="0"/>
              <a:t>or raised overhead, the center of gravity rises. </a:t>
            </a:r>
            <a:r>
              <a:rPr lang="en-US" dirty="0" smtClean="0"/>
              <a:t>If the </a:t>
            </a:r>
            <a:r>
              <a:rPr lang="en-US" dirty="0" smtClean="0"/>
              <a:t>subject flexes the head, trunk and hips, the center </a:t>
            </a:r>
            <a:r>
              <a:rPr lang="en-US" dirty="0" smtClean="0"/>
              <a:t>of gravity </a:t>
            </a:r>
            <a:r>
              <a:rPr lang="en-US" dirty="0" smtClean="0"/>
              <a:t>moves toward the feet. Because the body’s </a:t>
            </a:r>
            <a:r>
              <a:rPr lang="en-US" dirty="0" smtClean="0"/>
              <a:t>center of </a:t>
            </a:r>
            <a:r>
              <a:rPr lang="en-US" dirty="0" smtClean="0"/>
              <a:t>gravity is relatively high, an erect person is in </a:t>
            </a:r>
            <a:r>
              <a:rPr lang="en-US" dirty="0" smtClean="0"/>
              <a:t>a position </a:t>
            </a:r>
            <a:r>
              <a:rPr lang="en-US" dirty="0" smtClean="0"/>
              <a:t>of unstable equilibrium. </a:t>
            </a:r>
            <a:endParaRPr lang="en-US" dirty="0" smtClean="0"/>
          </a:p>
          <a:p>
            <a:r>
              <a:rPr lang="en-US" dirty="0" smtClean="0"/>
              <a:t>Only </a:t>
            </a:r>
            <a:r>
              <a:rPr lang="en-US" dirty="0" smtClean="0"/>
              <a:t>a small force </a:t>
            </a:r>
            <a:r>
              <a:rPr lang="en-US" dirty="0" smtClean="0"/>
              <a:t>is needed </a:t>
            </a:r>
            <a:r>
              <a:rPr lang="en-US" dirty="0" smtClean="0"/>
              <a:t>to cause displacement of the body. </a:t>
            </a:r>
            <a:r>
              <a:rPr lang="en-US" dirty="0" smtClean="0"/>
              <a:t>It </a:t>
            </a:r>
            <a:r>
              <a:rPr lang="en-US" dirty="0" smtClean="0"/>
              <a:t>is a good factor in that it </a:t>
            </a:r>
            <a:r>
              <a:rPr lang="en-US" dirty="0" smtClean="0"/>
              <a:t>does not </a:t>
            </a:r>
            <a:r>
              <a:rPr lang="en-US" dirty="0" smtClean="0"/>
              <a:t>take much force to initiate walking. On the other hand, the body may be at risk for falling if other </a:t>
            </a:r>
            <a:r>
              <a:rPr lang="en-US" dirty="0" smtClean="0"/>
              <a:t>factors are </a:t>
            </a:r>
            <a:r>
              <a:rPr lang="en-US" dirty="0" smtClean="0"/>
              <a:t>not present. </a:t>
            </a:r>
            <a:r>
              <a:rPr lang="en-US" dirty="0" smtClean="0"/>
              <a:t>Walking </a:t>
            </a:r>
            <a:r>
              <a:rPr lang="en-US" dirty="0" smtClean="0"/>
              <a:t>is actually a sequence </a:t>
            </a:r>
            <a:r>
              <a:rPr lang="en-US" dirty="0" smtClean="0"/>
              <a:t>of disturbing </a:t>
            </a:r>
            <a:r>
              <a:rPr lang="en-US" dirty="0" smtClean="0"/>
              <a:t>and catching the center of gravity.</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If the COG </a:t>
            </a:r>
            <a:r>
              <a:rPr lang="en-US" dirty="0" smtClean="0"/>
              <a:t>changes, the </a:t>
            </a:r>
            <a:r>
              <a:rPr lang="en-US" dirty="0" smtClean="0"/>
              <a:t>line of gravity also changes. For example, if an </a:t>
            </a:r>
            <a:r>
              <a:rPr lang="en-US" dirty="0" smtClean="0"/>
              <a:t>individual has </a:t>
            </a:r>
            <a:r>
              <a:rPr lang="en-US" dirty="0" smtClean="0"/>
              <a:t>a cast on the right leg, the additional </a:t>
            </a:r>
            <a:r>
              <a:rPr lang="en-US" dirty="0" smtClean="0"/>
              <a:t>weight of </a:t>
            </a:r>
            <a:r>
              <a:rPr lang="en-US" dirty="0" smtClean="0"/>
              <a:t>the leg will shift the COG to the right, and </a:t>
            </a:r>
            <a:r>
              <a:rPr lang="en-US" dirty="0" smtClean="0"/>
              <a:t>along with </a:t>
            </a:r>
            <a:r>
              <a:rPr lang="en-US" dirty="0" smtClean="0"/>
              <a:t>it, the LOG (line of gravity) will also adjust to </a:t>
            </a:r>
            <a:r>
              <a:rPr lang="en-US" dirty="0" smtClean="0"/>
              <a:t>that side</a:t>
            </a:r>
            <a:r>
              <a:rPr lang="en-US" dirty="0" smtClean="0"/>
              <a:t>. </a:t>
            </a:r>
            <a:endParaRPr lang="en-US" dirty="0" smtClean="0"/>
          </a:p>
          <a:p>
            <a:r>
              <a:rPr lang="en-US" dirty="0" smtClean="0"/>
              <a:t>An </a:t>
            </a:r>
            <a:r>
              <a:rPr lang="en-US" dirty="0" smtClean="0"/>
              <a:t>individual with a leg amputation above </a:t>
            </a:r>
            <a:r>
              <a:rPr lang="en-US" dirty="0" smtClean="0"/>
              <a:t>the knee </a:t>
            </a:r>
            <a:r>
              <a:rPr lang="en-US" dirty="0" smtClean="0"/>
              <a:t>has an elevated and laterally adjusted COG, so </a:t>
            </a:r>
            <a:r>
              <a:rPr lang="en-US" dirty="0" smtClean="0"/>
              <a:t>in the </a:t>
            </a:r>
            <a:r>
              <a:rPr lang="en-US" dirty="0" smtClean="0"/>
              <a:t>standing position, this individual may be at </a:t>
            </a:r>
            <a:r>
              <a:rPr lang="en-US" dirty="0" smtClean="0"/>
              <a:t>greater risk </a:t>
            </a:r>
            <a:r>
              <a:rPr lang="en-US" dirty="0" smtClean="0"/>
              <a:t>for falling until he or she adjusts to the change </a:t>
            </a:r>
            <a:r>
              <a:rPr lang="en-US" dirty="0" smtClean="0"/>
              <a:t>in COG </a:t>
            </a:r>
            <a:r>
              <a:rPr lang="en-US" dirty="0" smtClean="0"/>
              <a:t>and LOG positions</a:t>
            </a:r>
            <a:r>
              <a:rPr lang="en-US" dirty="0" smtClean="0"/>
              <a:t>. </a:t>
            </a:r>
          </a:p>
          <a:p>
            <a:r>
              <a:rPr lang="en-US" dirty="0" smtClean="0"/>
              <a:t>When </a:t>
            </a:r>
            <a:r>
              <a:rPr lang="en-US" dirty="0" smtClean="0"/>
              <a:t>you carry your </a:t>
            </a:r>
            <a:r>
              <a:rPr lang="en-US" dirty="0" smtClean="0"/>
              <a:t>heavy Suitcase, the </a:t>
            </a:r>
            <a:r>
              <a:rPr lang="en-US" dirty="0" smtClean="0"/>
              <a:t>suitcase </a:t>
            </a:r>
            <a:r>
              <a:rPr lang="en-US" dirty="0" smtClean="0"/>
              <a:t>adds weight </a:t>
            </a:r>
            <a:r>
              <a:rPr lang="en-US" dirty="0" smtClean="0"/>
              <a:t>to the side of your body on which you are </a:t>
            </a:r>
            <a:r>
              <a:rPr lang="en-US" dirty="0" smtClean="0"/>
              <a:t>carrying it</a:t>
            </a:r>
            <a:r>
              <a:rPr lang="en-US" dirty="0" smtClean="0"/>
              <a:t>, so your COG is shifted to that side</a:t>
            </a:r>
            <a:r>
              <a:rPr lang="en-US" dirty="0" smtClean="0"/>
              <a:t>. To </a:t>
            </a:r>
            <a:r>
              <a:rPr lang="en-US" dirty="0" smtClean="0"/>
              <a:t>stop </a:t>
            </a:r>
            <a:r>
              <a:rPr lang="en-US" dirty="0" smtClean="0"/>
              <a:t>yourself from </a:t>
            </a:r>
            <a:r>
              <a:rPr lang="en-US" dirty="0" smtClean="0"/>
              <a:t>falling over to that side, you shift your trunk </a:t>
            </a:r>
            <a:r>
              <a:rPr lang="en-US" dirty="0" smtClean="0"/>
              <a:t>to the </a:t>
            </a:r>
            <a:r>
              <a:rPr lang="en-US" dirty="0" smtClean="0"/>
              <a:t>opposite side so the combined weight of your </a:t>
            </a:r>
            <a:r>
              <a:rPr lang="en-US" dirty="0" smtClean="0"/>
              <a:t>body and </a:t>
            </a:r>
            <a:r>
              <a:rPr lang="en-US" dirty="0" smtClean="0"/>
              <a:t>the heavy suitcase is within your base of support.</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direction of gravity is always going </a:t>
            </a:r>
            <a:r>
              <a:rPr lang="en-US" dirty="0" smtClean="0"/>
              <a:t>to be </a:t>
            </a:r>
            <a:r>
              <a:rPr lang="en-US" dirty="0" smtClean="0"/>
              <a:t>a vertically downward pull from the COM </a:t>
            </a:r>
            <a:r>
              <a:rPr lang="en-US" dirty="0" smtClean="0"/>
              <a:t>toward the </a:t>
            </a:r>
            <a:r>
              <a:rPr lang="en-US" dirty="0" smtClean="0"/>
              <a:t>center of the earth. This line of force is called </a:t>
            </a:r>
            <a:r>
              <a:rPr lang="en-US" dirty="0" smtClean="0"/>
              <a:t>the </a:t>
            </a:r>
            <a:r>
              <a:rPr lang="en-US" b="1" dirty="0" smtClean="0"/>
              <a:t>line </a:t>
            </a:r>
            <a:r>
              <a:rPr lang="en-US" b="1" dirty="0" smtClean="0"/>
              <a:t>of gravity (LOG). </a:t>
            </a:r>
            <a:endParaRPr lang="en-US" b="1" dirty="0" smtClean="0"/>
          </a:p>
          <a:p>
            <a:r>
              <a:rPr lang="en-US" b="1" dirty="0" smtClean="0"/>
              <a:t>A </a:t>
            </a:r>
            <a:r>
              <a:rPr lang="en-US" b="1" dirty="0" smtClean="0"/>
              <a:t>body is stable when the </a:t>
            </a:r>
            <a:r>
              <a:rPr lang="en-US" b="1" dirty="0" smtClean="0"/>
              <a:t>LOG </a:t>
            </a:r>
            <a:r>
              <a:rPr lang="en-US" dirty="0" smtClean="0"/>
              <a:t>runs </a:t>
            </a:r>
            <a:r>
              <a:rPr lang="en-US" dirty="0" smtClean="0"/>
              <a:t>through the center of its base of support. A </a:t>
            </a:r>
            <a:r>
              <a:rPr lang="en-US" dirty="0" smtClean="0"/>
              <a:t>body’s </a:t>
            </a:r>
            <a:r>
              <a:rPr lang="en-US" b="1" dirty="0" smtClean="0"/>
              <a:t>base </a:t>
            </a:r>
            <a:r>
              <a:rPr lang="en-US" b="1" dirty="0" smtClean="0"/>
              <a:t>of support (BOS) is the area within the points </a:t>
            </a:r>
            <a:r>
              <a:rPr lang="en-US" b="1" dirty="0" smtClean="0"/>
              <a:t>of </a:t>
            </a:r>
            <a:r>
              <a:rPr lang="en-US" dirty="0" smtClean="0"/>
              <a:t>contact </a:t>
            </a:r>
            <a:r>
              <a:rPr lang="en-US" dirty="0" smtClean="0"/>
              <a:t>of the body and any object the individual </a:t>
            </a:r>
            <a:r>
              <a:rPr lang="en-US" dirty="0" smtClean="0"/>
              <a:t>relies on </a:t>
            </a:r>
            <a:r>
              <a:rPr lang="en-US" dirty="0" smtClean="0"/>
              <a:t>for support. </a:t>
            </a:r>
            <a:endParaRPr lang="en-US" dirty="0" smtClean="0"/>
          </a:p>
        </p:txBody>
      </p:sp>
      <p:sp>
        <p:nvSpPr>
          <p:cNvPr id="3" name="Title 2"/>
          <p:cNvSpPr>
            <a:spLocks noGrp="1"/>
          </p:cNvSpPr>
          <p:nvPr>
            <p:ph type="title"/>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It is the force by which all bodies are attracted to the earth.</a:t>
            </a:r>
          </a:p>
          <a:p>
            <a:r>
              <a:rPr lang="en-US" dirty="0" smtClean="0"/>
              <a:t>Newton through his experiments and observations concluded that the magnitude of this attraction was directly proportional to the mass of each body and inversely proportional to the square of the distance between them.</a:t>
            </a:r>
          </a:p>
          <a:p>
            <a:r>
              <a:rPr lang="en-US" dirty="0" smtClean="0"/>
              <a:t>The gravitational attraction of the earth for every other body is directed towards the earth’s centre.</a:t>
            </a:r>
          </a:p>
          <a:p>
            <a:endParaRPr lang="en-US" dirty="0"/>
          </a:p>
        </p:txBody>
      </p:sp>
      <p:sp>
        <p:nvSpPr>
          <p:cNvPr id="3" name="Title 2"/>
          <p:cNvSpPr>
            <a:spLocks noGrp="1"/>
          </p:cNvSpPr>
          <p:nvPr>
            <p:ph type="title"/>
          </p:nvPr>
        </p:nvSpPr>
        <p:spPr/>
        <p:txBody>
          <a:bodyPr/>
          <a:lstStyle/>
          <a:p>
            <a:r>
              <a:rPr lang="en-US" dirty="0" smtClean="0"/>
              <a:t>Gravity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force of gravity acts continuously upon the human body, and if unopposed, the human body will fall to the ground. </a:t>
            </a:r>
          </a:p>
          <a:p>
            <a:r>
              <a:rPr lang="en-US" dirty="0" smtClean="0"/>
              <a:t>The effects of gravity can be counterbalanced when a force equal and opposite to it is employed. </a:t>
            </a:r>
          </a:p>
          <a:p>
            <a:r>
              <a:rPr lang="en-US" dirty="0" smtClean="0"/>
              <a:t>This can be the support of a plinth, the buoyancy of water or an isometric muscle contraction. </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If gravity is opposed by a force which is greater, movement will occur in the direction of that force.</a:t>
            </a:r>
          </a:p>
          <a:p>
            <a:endParaRPr lang="en-US" dirty="0" smtClean="0"/>
          </a:p>
          <a:p>
            <a:r>
              <a:rPr lang="en-US" dirty="0" err="1" smtClean="0"/>
              <a:t>Eg</a:t>
            </a:r>
            <a:r>
              <a:rPr lang="en-US" dirty="0" smtClean="0"/>
              <a:t>: When we raise our heels from the standing position</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a:t>
            </a:r>
            <a:r>
              <a:rPr lang="en-US" b="1" dirty="0" smtClean="0"/>
              <a:t>center of gravity (COG) of an object or body is the </a:t>
            </a:r>
            <a:r>
              <a:rPr lang="en-US" dirty="0" smtClean="0"/>
              <a:t>theoretical point around which the mass of the object is balanced. It is around this center that gravity acts.</a:t>
            </a:r>
          </a:p>
          <a:p>
            <a:r>
              <a:rPr lang="en-US" dirty="0" smtClean="0"/>
              <a:t>This point is also called the </a:t>
            </a:r>
            <a:r>
              <a:rPr lang="en-US" b="1" dirty="0" smtClean="0"/>
              <a:t>center of mass (COM)</a:t>
            </a:r>
            <a:endParaRPr lang="en-US" dirty="0" smtClean="0"/>
          </a:p>
          <a:p>
            <a:r>
              <a:rPr lang="en-US" dirty="0" smtClean="0"/>
              <a:t>If you could place your fingertip directly under the COG of an object, it would remain balanced on your fingertip.</a:t>
            </a:r>
            <a:endParaRPr lang="en-US" dirty="0"/>
          </a:p>
        </p:txBody>
      </p:sp>
      <p:sp>
        <p:nvSpPr>
          <p:cNvPr id="3" name="Title 2"/>
          <p:cNvSpPr>
            <a:spLocks noGrp="1"/>
          </p:cNvSpPr>
          <p:nvPr>
            <p:ph type="title"/>
          </p:nvPr>
        </p:nvSpPr>
        <p:spPr/>
        <p:txBody>
          <a:bodyPr/>
          <a:lstStyle/>
          <a:p>
            <a:r>
              <a:rPr lang="en-US" dirty="0" smtClean="0"/>
              <a:t>Centre of Gravity (COG)</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center of gravity of symmetrical objects occurs in the geometric center of the object, but in asymmetrical objects, it may even occur outside the mass.</a:t>
            </a:r>
          </a:p>
        </p:txBody>
      </p:sp>
      <p:sp>
        <p:nvSpPr>
          <p:cNvPr id="3" name="Title 2"/>
          <p:cNvSpPr>
            <a:spLocks noGrp="1"/>
          </p:cNvSpPr>
          <p:nvPr>
            <p:ph type="title"/>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center of gravity of the body as a whole is </a:t>
            </a:r>
            <a:r>
              <a:rPr lang="en-US" dirty="0" smtClean="0"/>
              <a:t>the sum </a:t>
            </a:r>
            <a:r>
              <a:rPr lang="en-US" dirty="0" smtClean="0"/>
              <a:t>of the centers of gravity of individual segments.</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center of gravity of the extended upper </a:t>
            </a:r>
            <a:r>
              <a:rPr lang="en-US" dirty="0" smtClean="0"/>
              <a:t>extremity is </a:t>
            </a:r>
            <a:r>
              <a:rPr lang="en-US" dirty="0" smtClean="0"/>
              <a:t>just above the elbow joint, and that of the </a:t>
            </a:r>
            <a:r>
              <a:rPr lang="en-US" dirty="0" smtClean="0"/>
              <a:t>extended lower </a:t>
            </a:r>
            <a:r>
              <a:rPr lang="en-US" dirty="0" smtClean="0"/>
              <a:t>extremity is just above the knee joint. </a:t>
            </a:r>
            <a:endParaRPr lang="en-US" dirty="0" smtClean="0"/>
          </a:p>
          <a:p>
            <a:r>
              <a:rPr lang="en-US" dirty="0" smtClean="0"/>
              <a:t>The </a:t>
            </a:r>
            <a:r>
              <a:rPr lang="en-US" dirty="0" err="1" smtClean="0"/>
              <a:t>arm,forearm</a:t>
            </a:r>
            <a:r>
              <a:rPr lang="en-US" dirty="0" smtClean="0"/>
              <a:t>, thigh, and leg are larger proximally, and </a:t>
            </a:r>
            <a:r>
              <a:rPr lang="en-US" dirty="0" smtClean="0"/>
              <a:t>thus their </a:t>
            </a:r>
            <a:r>
              <a:rPr lang="en-US" dirty="0" smtClean="0"/>
              <a:t>individual centers of gravity lie closer to the </a:t>
            </a:r>
            <a:r>
              <a:rPr lang="en-US" dirty="0" smtClean="0"/>
              <a:t>proximal end</a:t>
            </a:r>
            <a:r>
              <a:rPr lang="en-US" dirty="0" smtClean="0"/>
              <a:t>.</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center of gravity of the head, arms, and </a:t>
            </a:r>
            <a:r>
              <a:rPr lang="en-US" dirty="0" smtClean="0"/>
              <a:t>trunk (HAT</a:t>
            </a:r>
            <a:r>
              <a:rPr lang="en-US" dirty="0" smtClean="0"/>
              <a:t>) is located anterior to the border of the 11th </a:t>
            </a:r>
            <a:r>
              <a:rPr lang="en-US" dirty="0" smtClean="0"/>
              <a:t>thoracic vertebra </a:t>
            </a:r>
            <a:r>
              <a:rPr lang="en-US" dirty="0" smtClean="0"/>
              <a:t>and just below the </a:t>
            </a:r>
            <a:r>
              <a:rPr lang="en-US" dirty="0" err="1" smtClean="0"/>
              <a:t>xiphoid</a:t>
            </a:r>
            <a:r>
              <a:rPr lang="en-US" dirty="0" smtClean="0"/>
              <a:t> process of </a:t>
            </a:r>
            <a:r>
              <a:rPr lang="en-US" dirty="0" smtClean="0"/>
              <a:t>the sternum. </a:t>
            </a:r>
            <a:r>
              <a:rPr lang="en-US" dirty="0" smtClean="0"/>
              <a:t>The weight of HAT is approximately equal </a:t>
            </a:r>
            <a:r>
              <a:rPr lang="en-US" dirty="0" smtClean="0"/>
              <a:t>to 60</a:t>
            </a:r>
            <a:r>
              <a:rPr lang="en-US" dirty="0" smtClean="0"/>
              <a:t>% of the body weight.</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30</TotalTime>
  <Words>1107</Words>
  <Application>Microsoft Office PowerPoint</Application>
  <PresentationFormat>On-screen Show (4:3)</PresentationFormat>
  <Paragraphs>43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Gravity, COG, LOG</vt:lpstr>
      <vt:lpstr>Gravity</vt:lpstr>
      <vt:lpstr>Slide 3</vt:lpstr>
      <vt:lpstr>Slide 4</vt:lpstr>
      <vt:lpstr>Centre of Gravity (COG)</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Gravity, COG, LOG</dc:title>
  <dc:creator>Dr. Neha Ranveer</dc:creator>
  <cp:lastModifiedBy>Dr. Ranveer Mehto</cp:lastModifiedBy>
  <cp:revision>9</cp:revision>
  <dcterms:created xsi:type="dcterms:W3CDTF">2006-08-16T00:00:00Z</dcterms:created>
  <dcterms:modified xsi:type="dcterms:W3CDTF">2016-12-04T08:40:07Z</dcterms:modified>
</cp:coreProperties>
</file>