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73" r:id="rId10"/>
    <p:sldId id="264" r:id="rId11"/>
    <p:sldId id="265" r:id="rId12"/>
    <p:sldId id="267" r:id="rId13"/>
    <p:sldId id="266" r:id="rId14"/>
    <p:sldId id="269" r:id="rId15"/>
    <p:sldId id="270" r:id="rId16"/>
    <p:sldId id="271" r:id="rId17"/>
    <p:sldId id="274" r:id="rId18"/>
    <p:sldId id="272" r:id="rId19"/>
    <p:sldId id="268"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6433" autoAdjust="0"/>
  </p:normalViewPr>
  <p:slideViewPr>
    <p:cSldViewPr>
      <p:cViewPr varScale="1">
        <p:scale>
          <a:sx n="71" d="100"/>
          <a:sy n="71" d="100"/>
        </p:scale>
        <p:origin x="-135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4C46EE-A81C-48CC-A54C-23AE22A37D44}" type="doc">
      <dgm:prSet loTypeId="urn:microsoft.com/office/officeart/2005/8/layout/process1" loCatId="process" qsTypeId="urn:microsoft.com/office/officeart/2005/8/quickstyle/simple1" qsCatId="simple" csTypeId="urn:microsoft.com/office/officeart/2005/8/colors/accent1_2" csCatId="accent1" phldr="1"/>
      <dgm:spPr/>
    </dgm:pt>
    <dgm:pt modelId="{CC902426-38D1-4336-825C-16CC88B9A1DF}">
      <dgm:prSet phldrT="[Text]" custT="1"/>
      <dgm:spPr/>
      <dgm:t>
        <a:bodyPr/>
        <a:lstStyle/>
        <a:p>
          <a:r>
            <a:rPr lang="en-GB" sz="2400" u="sng" dirty="0" smtClean="0">
              <a:solidFill>
                <a:srgbClr val="FF0000"/>
              </a:solidFill>
            </a:rPr>
            <a:t>Temporary hearing loss </a:t>
          </a:r>
          <a:r>
            <a:rPr lang="en-GB" sz="2400" dirty="0" smtClean="0"/>
            <a:t>results from a specific exposure to noise and disappears after 24 hours </a:t>
          </a:r>
          <a:endParaRPr lang="en-US" sz="2400" dirty="0"/>
        </a:p>
      </dgm:t>
    </dgm:pt>
    <dgm:pt modelId="{F017A354-65F8-46A3-8F74-A2C076269598}" type="parTrans" cxnId="{EFD011A9-FE49-47DE-9C21-D69D68AAFCAA}">
      <dgm:prSet/>
      <dgm:spPr/>
      <dgm:t>
        <a:bodyPr/>
        <a:lstStyle/>
        <a:p>
          <a:endParaRPr lang="en-US"/>
        </a:p>
      </dgm:t>
    </dgm:pt>
    <dgm:pt modelId="{FC6EA631-5E80-4407-88DD-74518F61901F}" type="sibTrans" cxnId="{EFD011A9-FE49-47DE-9C21-D69D68AAFCAA}">
      <dgm:prSet/>
      <dgm:spPr/>
      <dgm:t>
        <a:bodyPr/>
        <a:lstStyle/>
        <a:p>
          <a:endParaRPr lang="en-US"/>
        </a:p>
      </dgm:t>
    </dgm:pt>
    <dgm:pt modelId="{02591C62-F904-4176-8F6D-F5984A9E3FC0}">
      <dgm:prSet phldrT="[Text]" custT="1"/>
      <dgm:spPr/>
      <dgm:t>
        <a:bodyPr/>
        <a:lstStyle/>
        <a:p>
          <a:r>
            <a:rPr lang="en-GB" sz="2400" dirty="0" smtClean="0"/>
            <a:t>Most temporary hearing losses occurs in frequency range between 4000-6000 Hz</a:t>
          </a:r>
          <a:endParaRPr lang="en-US" sz="2400" dirty="0"/>
        </a:p>
      </dgm:t>
    </dgm:pt>
    <dgm:pt modelId="{1B8D5882-6B40-40A3-AA49-14D91778237B}" type="parTrans" cxnId="{D5517E2F-1AD0-4208-BE34-0D8A8A80EE6E}">
      <dgm:prSet/>
      <dgm:spPr/>
      <dgm:t>
        <a:bodyPr/>
        <a:lstStyle/>
        <a:p>
          <a:endParaRPr lang="en-US"/>
        </a:p>
      </dgm:t>
    </dgm:pt>
    <dgm:pt modelId="{B94E7CB8-488D-434E-A9E2-D17F9EC7CBA4}" type="sibTrans" cxnId="{D5517E2F-1AD0-4208-BE34-0D8A8A80EE6E}">
      <dgm:prSet/>
      <dgm:spPr/>
      <dgm:t>
        <a:bodyPr/>
        <a:lstStyle/>
        <a:p>
          <a:endParaRPr lang="en-US"/>
        </a:p>
      </dgm:t>
    </dgm:pt>
    <dgm:pt modelId="{3CAB7818-F30E-4F08-995E-192F113ABBC0}">
      <dgm:prSet phldrT="[Text]" custT="1"/>
      <dgm:spPr/>
      <dgm:t>
        <a:bodyPr/>
        <a:lstStyle/>
        <a:p>
          <a:r>
            <a:rPr lang="en-GB" sz="2400" dirty="0" smtClean="0"/>
            <a:t>Repeated  or continuous exposure to noise  around 100db leads to </a:t>
          </a:r>
          <a:r>
            <a:rPr lang="en-GB" sz="2400" u="sng" dirty="0" smtClean="0">
              <a:solidFill>
                <a:srgbClr val="FF0000"/>
              </a:solidFill>
            </a:rPr>
            <a:t>Permanent hearing loss</a:t>
          </a:r>
          <a:endParaRPr lang="en-US" sz="2400" u="sng" dirty="0">
            <a:solidFill>
              <a:srgbClr val="FF0000"/>
            </a:solidFill>
          </a:endParaRPr>
        </a:p>
      </dgm:t>
    </dgm:pt>
    <dgm:pt modelId="{9CFF6703-6608-4A68-A5D8-D2F8C68ECAE3}" type="parTrans" cxnId="{EC5FBDDF-3E78-43C4-A663-20F987CD6FE6}">
      <dgm:prSet/>
      <dgm:spPr/>
      <dgm:t>
        <a:bodyPr/>
        <a:lstStyle/>
        <a:p>
          <a:endParaRPr lang="en-US"/>
        </a:p>
      </dgm:t>
    </dgm:pt>
    <dgm:pt modelId="{053AFF5D-4129-450F-9C24-43B62F0D89DA}" type="sibTrans" cxnId="{EC5FBDDF-3E78-43C4-A663-20F987CD6FE6}">
      <dgm:prSet/>
      <dgm:spPr/>
      <dgm:t>
        <a:bodyPr/>
        <a:lstStyle/>
        <a:p>
          <a:endParaRPr lang="en-US"/>
        </a:p>
      </dgm:t>
    </dgm:pt>
    <dgm:pt modelId="{14F2FFCE-5001-477D-93B4-3F0110FF4126}" type="pres">
      <dgm:prSet presAssocID="{A04C46EE-A81C-48CC-A54C-23AE22A37D44}" presName="Name0" presStyleCnt="0">
        <dgm:presLayoutVars>
          <dgm:dir/>
          <dgm:resizeHandles val="exact"/>
        </dgm:presLayoutVars>
      </dgm:prSet>
      <dgm:spPr/>
    </dgm:pt>
    <dgm:pt modelId="{0891EF31-AB40-4D53-9A8F-3C61D48AA552}" type="pres">
      <dgm:prSet presAssocID="{CC902426-38D1-4336-825C-16CC88B9A1DF}" presName="node" presStyleLbl="node1" presStyleIdx="0" presStyleCnt="3" custScaleX="127710" custScaleY="117980">
        <dgm:presLayoutVars>
          <dgm:bulletEnabled val="1"/>
        </dgm:presLayoutVars>
      </dgm:prSet>
      <dgm:spPr/>
      <dgm:t>
        <a:bodyPr/>
        <a:lstStyle/>
        <a:p>
          <a:endParaRPr lang="en-US"/>
        </a:p>
      </dgm:t>
    </dgm:pt>
    <dgm:pt modelId="{E9532858-C614-417D-B50E-35AAF15B6E02}" type="pres">
      <dgm:prSet presAssocID="{FC6EA631-5E80-4407-88DD-74518F61901F}" presName="sibTrans" presStyleLbl="sibTrans2D1" presStyleIdx="0" presStyleCnt="2"/>
      <dgm:spPr/>
      <dgm:t>
        <a:bodyPr/>
        <a:lstStyle/>
        <a:p>
          <a:endParaRPr lang="en-US"/>
        </a:p>
      </dgm:t>
    </dgm:pt>
    <dgm:pt modelId="{1D7B08FC-1C85-44DB-B117-AB15F57C3DEB}" type="pres">
      <dgm:prSet presAssocID="{FC6EA631-5E80-4407-88DD-74518F61901F}" presName="connectorText" presStyleLbl="sibTrans2D1" presStyleIdx="0" presStyleCnt="2"/>
      <dgm:spPr/>
      <dgm:t>
        <a:bodyPr/>
        <a:lstStyle/>
        <a:p>
          <a:endParaRPr lang="en-US"/>
        </a:p>
      </dgm:t>
    </dgm:pt>
    <dgm:pt modelId="{22D3EC9B-E5B3-49F1-B225-AB5805BDA6A6}" type="pres">
      <dgm:prSet presAssocID="{02591C62-F904-4176-8F6D-F5984A9E3FC0}" presName="node" presStyleLbl="node1" presStyleIdx="1" presStyleCnt="3">
        <dgm:presLayoutVars>
          <dgm:bulletEnabled val="1"/>
        </dgm:presLayoutVars>
      </dgm:prSet>
      <dgm:spPr/>
      <dgm:t>
        <a:bodyPr/>
        <a:lstStyle/>
        <a:p>
          <a:endParaRPr lang="en-US"/>
        </a:p>
      </dgm:t>
    </dgm:pt>
    <dgm:pt modelId="{37A14077-E7D1-4B6F-AA81-EFC9CD891AB9}" type="pres">
      <dgm:prSet presAssocID="{B94E7CB8-488D-434E-A9E2-D17F9EC7CBA4}" presName="sibTrans" presStyleLbl="sibTrans2D1" presStyleIdx="1" presStyleCnt="2"/>
      <dgm:spPr/>
      <dgm:t>
        <a:bodyPr/>
        <a:lstStyle/>
        <a:p>
          <a:endParaRPr lang="en-US"/>
        </a:p>
      </dgm:t>
    </dgm:pt>
    <dgm:pt modelId="{F78F31F4-0006-4930-973C-8AE2912D89DD}" type="pres">
      <dgm:prSet presAssocID="{B94E7CB8-488D-434E-A9E2-D17F9EC7CBA4}" presName="connectorText" presStyleLbl="sibTrans2D1" presStyleIdx="1" presStyleCnt="2"/>
      <dgm:spPr/>
      <dgm:t>
        <a:bodyPr/>
        <a:lstStyle/>
        <a:p>
          <a:endParaRPr lang="en-US"/>
        </a:p>
      </dgm:t>
    </dgm:pt>
    <dgm:pt modelId="{4E824A88-D4C9-47C8-B8BD-80D5C9CC349A}" type="pres">
      <dgm:prSet presAssocID="{3CAB7818-F30E-4F08-995E-192F113ABBC0}" presName="node" presStyleLbl="node1" presStyleIdx="2" presStyleCnt="3" custScaleX="119766" custScaleY="115863" custLinFactNeighborX="-11042" custLinFactNeighborY="1007">
        <dgm:presLayoutVars>
          <dgm:bulletEnabled val="1"/>
        </dgm:presLayoutVars>
      </dgm:prSet>
      <dgm:spPr/>
      <dgm:t>
        <a:bodyPr/>
        <a:lstStyle/>
        <a:p>
          <a:endParaRPr lang="en-US"/>
        </a:p>
      </dgm:t>
    </dgm:pt>
  </dgm:ptLst>
  <dgm:cxnLst>
    <dgm:cxn modelId="{EFD011A9-FE49-47DE-9C21-D69D68AAFCAA}" srcId="{A04C46EE-A81C-48CC-A54C-23AE22A37D44}" destId="{CC902426-38D1-4336-825C-16CC88B9A1DF}" srcOrd="0" destOrd="0" parTransId="{F017A354-65F8-46A3-8F74-A2C076269598}" sibTransId="{FC6EA631-5E80-4407-88DD-74518F61901F}"/>
    <dgm:cxn modelId="{D5517E2F-1AD0-4208-BE34-0D8A8A80EE6E}" srcId="{A04C46EE-A81C-48CC-A54C-23AE22A37D44}" destId="{02591C62-F904-4176-8F6D-F5984A9E3FC0}" srcOrd="1" destOrd="0" parTransId="{1B8D5882-6B40-40A3-AA49-14D91778237B}" sibTransId="{B94E7CB8-488D-434E-A9E2-D17F9EC7CBA4}"/>
    <dgm:cxn modelId="{C9ECCDB2-FCEF-46FF-AFF3-06AA40A4012B}" type="presOf" srcId="{3CAB7818-F30E-4F08-995E-192F113ABBC0}" destId="{4E824A88-D4C9-47C8-B8BD-80D5C9CC349A}" srcOrd="0" destOrd="0" presId="urn:microsoft.com/office/officeart/2005/8/layout/process1"/>
    <dgm:cxn modelId="{C21DDC79-FB8A-4CA9-94C8-7051D01E285A}" type="presOf" srcId="{02591C62-F904-4176-8F6D-F5984A9E3FC0}" destId="{22D3EC9B-E5B3-49F1-B225-AB5805BDA6A6}" srcOrd="0" destOrd="0" presId="urn:microsoft.com/office/officeart/2005/8/layout/process1"/>
    <dgm:cxn modelId="{6682A4CC-4079-4A82-B584-D0CC2FDA177A}" type="presOf" srcId="{B94E7CB8-488D-434E-A9E2-D17F9EC7CBA4}" destId="{37A14077-E7D1-4B6F-AA81-EFC9CD891AB9}" srcOrd="0" destOrd="0" presId="urn:microsoft.com/office/officeart/2005/8/layout/process1"/>
    <dgm:cxn modelId="{32063BCF-1687-4D67-9C58-B9C5663E9858}" type="presOf" srcId="{FC6EA631-5E80-4407-88DD-74518F61901F}" destId="{E9532858-C614-417D-B50E-35AAF15B6E02}" srcOrd="0" destOrd="0" presId="urn:microsoft.com/office/officeart/2005/8/layout/process1"/>
    <dgm:cxn modelId="{EC5FBDDF-3E78-43C4-A663-20F987CD6FE6}" srcId="{A04C46EE-A81C-48CC-A54C-23AE22A37D44}" destId="{3CAB7818-F30E-4F08-995E-192F113ABBC0}" srcOrd="2" destOrd="0" parTransId="{9CFF6703-6608-4A68-A5D8-D2F8C68ECAE3}" sibTransId="{053AFF5D-4129-450F-9C24-43B62F0D89DA}"/>
    <dgm:cxn modelId="{89C36443-3026-44E6-90C7-857688D30859}" type="presOf" srcId="{A04C46EE-A81C-48CC-A54C-23AE22A37D44}" destId="{14F2FFCE-5001-477D-93B4-3F0110FF4126}" srcOrd="0" destOrd="0" presId="urn:microsoft.com/office/officeart/2005/8/layout/process1"/>
    <dgm:cxn modelId="{FF114198-8250-43DE-AFF2-5A9B9074080D}" type="presOf" srcId="{CC902426-38D1-4336-825C-16CC88B9A1DF}" destId="{0891EF31-AB40-4D53-9A8F-3C61D48AA552}" srcOrd="0" destOrd="0" presId="urn:microsoft.com/office/officeart/2005/8/layout/process1"/>
    <dgm:cxn modelId="{6F84FEA7-9677-4D21-8E64-C476B4B245F2}" type="presOf" srcId="{FC6EA631-5E80-4407-88DD-74518F61901F}" destId="{1D7B08FC-1C85-44DB-B117-AB15F57C3DEB}" srcOrd="1" destOrd="0" presId="urn:microsoft.com/office/officeart/2005/8/layout/process1"/>
    <dgm:cxn modelId="{57437C9A-91C4-44D5-812D-390CD3989CF2}" type="presOf" srcId="{B94E7CB8-488D-434E-A9E2-D17F9EC7CBA4}" destId="{F78F31F4-0006-4930-973C-8AE2912D89DD}" srcOrd="1" destOrd="0" presId="urn:microsoft.com/office/officeart/2005/8/layout/process1"/>
    <dgm:cxn modelId="{5BA4F572-8980-439D-ACFB-51FBC9189719}" type="presParOf" srcId="{14F2FFCE-5001-477D-93B4-3F0110FF4126}" destId="{0891EF31-AB40-4D53-9A8F-3C61D48AA552}" srcOrd="0" destOrd="0" presId="urn:microsoft.com/office/officeart/2005/8/layout/process1"/>
    <dgm:cxn modelId="{93B6889C-6F49-4B1F-B624-2D41876A5BEA}" type="presParOf" srcId="{14F2FFCE-5001-477D-93B4-3F0110FF4126}" destId="{E9532858-C614-417D-B50E-35AAF15B6E02}" srcOrd="1" destOrd="0" presId="urn:microsoft.com/office/officeart/2005/8/layout/process1"/>
    <dgm:cxn modelId="{CE889F1E-B2B0-4255-B6C7-2BB3D31E6C57}" type="presParOf" srcId="{E9532858-C614-417D-B50E-35AAF15B6E02}" destId="{1D7B08FC-1C85-44DB-B117-AB15F57C3DEB}" srcOrd="0" destOrd="0" presId="urn:microsoft.com/office/officeart/2005/8/layout/process1"/>
    <dgm:cxn modelId="{E27B71FF-A552-4B04-A89C-1A4E5FB5E929}" type="presParOf" srcId="{14F2FFCE-5001-477D-93B4-3F0110FF4126}" destId="{22D3EC9B-E5B3-49F1-B225-AB5805BDA6A6}" srcOrd="2" destOrd="0" presId="urn:microsoft.com/office/officeart/2005/8/layout/process1"/>
    <dgm:cxn modelId="{01A9F03F-BA0D-4170-8670-4886229F8303}" type="presParOf" srcId="{14F2FFCE-5001-477D-93B4-3F0110FF4126}" destId="{37A14077-E7D1-4B6F-AA81-EFC9CD891AB9}" srcOrd="3" destOrd="0" presId="urn:microsoft.com/office/officeart/2005/8/layout/process1"/>
    <dgm:cxn modelId="{68643741-CC2C-4F6E-A5BB-2ABB9D9C08E3}" type="presParOf" srcId="{37A14077-E7D1-4B6F-AA81-EFC9CD891AB9}" destId="{F78F31F4-0006-4930-973C-8AE2912D89DD}" srcOrd="0" destOrd="0" presId="urn:microsoft.com/office/officeart/2005/8/layout/process1"/>
    <dgm:cxn modelId="{FA87B4D1-AFBE-4055-AE60-B8A324C6DD42}" type="presParOf" srcId="{14F2FFCE-5001-477D-93B4-3F0110FF4126}" destId="{4E824A88-D4C9-47C8-B8BD-80D5C9CC349A}"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E0E4F3-945A-4A89-B16A-B362BD4F273D}" type="datetimeFigureOut">
              <a:rPr lang="en-US" smtClean="0"/>
              <a:pPr/>
              <a:t>11/01/2017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A49ED2-245E-4FA2-A5D5-F962F4E4E993}" type="slidenum">
              <a:rPr lang="en-US" smtClean="0"/>
              <a:pPr/>
              <a:t>‹#›</a:t>
            </a:fld>
            <a:endParaRPr lang="en-US"/>
          </a:p>
        </p:txBody>
      </p:sp>
    </p:spTree>
    <p:extLst>
      <p:ext uri="{BB962C8B-B14F-4D97-AF65-F5344CB8AC3E}">
        <p14:creationId xmlns:p14="http://schemas.microsoft.com/office/powerpoint/2010/main" val="2325089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A49ED2-245E-4FA2-A5D5-F962F4E4E993}" type="slidenum">
              <a:rPr lang="en-US" smtClean="0"/>
              <a:pPr/>
              <a:t>5</a:t>
            </a:fld>
            <a:endParaRPr lang="en-US"/>
          </a:p>
        </p:txBody>
      </p:sp>
    </p:spTree>
    <p:extLst>
      <p:ext uri="{BB962C8B-B14F-4D97-AF65-F5344CB8AC3E}">
        <p14:creationId xmlns:p14="http://schemas.microsoft.com/office/powerpoint/2010/main" val="1466732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A49ED2-245E-4FA2-A5D5-F962F4E4E993}" type="slidenum">
              <a:rPr lang="en-US" smtClean="0"/>
              <a:pPr/>
              <a:t>6</a:t>
            </a:fld>
            <a:endParaRPr lang="en-US"/>
          </a:p>
        </p:txBody>
      </p:sp>
    </p:spTree>
    <p:extLst>
      <p:ext uri="{BB962C8B-B14F-4D97-AF65-F5344CB8AC3E}">
        <p14:creationId xmlns:p14="http://schemas.microsoft.com/office/powerpoint/2010/main" val="4124834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4B4810D-6AA1-4D93-A4F2-CC6598DFAD50}" type="datetimeFigureOut">
              <a:rPr lang="en-US" smtClean="0"/>
              <a:pPr/>
              <a:t>11/01/2017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15C1EF-88B2-4C62-AF4D-33F33C7DAF3E}"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4B4810D-6AA1-4D93-A4F2-CC6598DFAD50}" type="datetimeFigureOut">
              <a:rPr lang="en-US" smtClean="0"/>
              <a:pPr/>
              <a:t>11/01/2017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15C1EF-88B2-4C62-AF4D-33F33C7DAF3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4B4810D-6AA1-4D93-A4F2-CC6598DFAD50}" type="datetimeFigureOut">
              <a:rPr lang="en-US" smtClean="0"/>
              <a:pPr/>
              <a:t>11/01/2017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15C1EF-88B2-4C62-AF4D-33F33C7DAF3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4B4810D-6AA1-4D93-A4F2-CC6598DFAD50}" type="datetimeFigureOut">
              <a:rPr lang="en-US" smtClean="0"/>
              <a:pPr/>
              <a:t>11/01/2017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15C1EF-88B2-4C62-AF4D-33F33C7DAF3E}"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B4810D-6AA1-4D93-A4F2-CC6598DFAD50}" type="datetimeFigureOut">
              <a:rPr lang="en-US" smtClean="0"/>
              <a:pPr/>
              <a:t>11/01/2017</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E15C1EF-88B2-4C62-AF4D-33F33C7DAF3E}"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4B4810D-6AA1-4D93-A4F2-CC6598DFAD50}" type="datetimeFigureOut">
              <a:rPr lang="en-US" smtClean="0"/>
              <a:pPr/>
              <a:t>11/01/2017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15C1EF-88B2-4C62-AF4D-33F33C7DAF3E}"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C4B4810D-6AA1-4D93-A4F2-CC6598DFAD50}" type="datetimeFigureOut">
              <a:rPr lang="en-US" smtClean="0"/>
              <a:pPr/>
              <a:t>11/01/2017</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E15C1EF-88B2-4C62-AF4D-33F33C7DAF3E}"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4B4810D-6AA1-4D93-A4F2-CC6598DFAD50}" type="datetimeFigureOut">
              <a:rPr lang="en-US" smtClean="0"/>
              <a:pPr/>
              <a:t>11/01/2017</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E15C1EF-88B2-4C62-AF4D-33F33C7DAF3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4810D-6AA1-4D93-A4F2-CC6598DFAD50}" type="datetimeFigureOut">
              <a:rPr lang="en-US" smtClean="0"/>
              <a:pPr/>
              <a:t>11/01/2017</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E15C1EF-88B2-4C62-AF4D-33F33C7DAF3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B4810D-6AA1-4D93-A4F2-CC6598DFAD50}" type="datetimeFigureOut">
              <a:rPr lang="en-US" smtClean="0"/>
              <a:pPr/>
              <a:t>11/01/2017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15C1EF-88B2-4C62-AF4D-33F33C7DAF3E}"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B4810D-6AA1-4D93-A4F2-CC6598DFAD50}" type="datetimeFigureOut">
              <a:rPr lang="en-US" smtClean="0"/>
              <a:pPr/>
              <a:t>11/01/2017</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E15C1EF-88B2-4C62-AF4D-33F33C7DAF3E}"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B4810D-6AA1-4D93-A4F2-CC6598DFAD50}" type="datetimeFigureOut">
              <a:rPr lang="en-US" smtClean="0"/>
              <a:pPr/>
              <a:t>11/01/2017</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15C1EF-88B2-4C62-AF4D-33F33C7DAF3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wmf"/><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smtClean="0"/>
              <a:t>NOISE LEVEL AND HEARING IMPAIRMENT</a:t>
            </a:r>
            <a:br>
              <a:rPr lang="en-IN" dirty="0" smtClean="0"/>
            </a:br>
            <a:endParaRPr lang="en-IN" dirty="0"/>
          </a:p>
        </p:txBody>
      </p:sp>
      <p:sp>
        <p:nvSpPr>
          <p:cNvPr id="3" name="Subtitle 2"/>
          <p:cNvSpPr>
            <a:spLocks noGrp="1"/>
          </p:cNvSpPr>
          <p:nvPr>
            <p:ph type="subTitle" idx="1"/>
          </p:nvPr>
        </p:nvSpPr>
        <p:spPr>
          <a:xfrm>
            <a:off x="2571736" y="3571876"/>
            <a:ext cx="5857916" cy="2066924"/>
          </a:xfrm>
        </p:spPr>
        <p:txBody>
          <a:bodyPr>
            <a:normAutofit fontScale="85000" lnSpcReduction="20000"/>
          </a:bodyPr>
          <a:lstStyle/>
          <a:p>
            <a:endParaRPr lang="en-IN" b="1" dirty="0" smtClean="0"/>
          </a:p>
          <a:p>
            <a:endParaRPr lang="en-IN" b="1" dirty="0" smtClean="0"/>
          </a:p>
          <a:p>
            <a:endParaRPr lang="en-IN" b="1" dirty="0" smtClean="0"/>
          </a:p>
          <a:p>
            <a:r>
              <a:rPr lang="en-IN" b="1" dirty="0" smtClean="0"/>
              <a:t>Dr.Manish Kathad</a:t>
            </a:r>
          </a:p>
          <a:p>
            <a:r>
              <a:rPr lang="en-IN" b="1" dirty="0" smtClean="0"/>
              <a:t>Department </a:t>
            </a:r>
            <a:r>
              <a:rPr lang="en-IN" b="1" dirty="0" smtClean="0"/>
              <a:t>of Community medicine</a:t>
            </a:r>
            <a:endParaRPr lang="en-IN"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3068960"/>
            <a:ext cx="2286000" cy="329411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HEARING LOSS</a:t>
            </a:r>
            <a:endParaRPr lang="en-US" dirty="0"/>
          </a:p>
        </p:txBody>
      </p:sp>
      <p:sp>
        <p:nvSpPr>
          <p:cNvPr id="3" name="Content Placeholder 2"/>
          <p:cNvSpPr>
            <a:spLocks noGrp="1"/>
          </p:cNvSpPr>
          <p:nvPr>
            <p:ph idx="1"/>
          </p:nvPr>
        </p:nvSpPr>
        <p:spPr/>
        <p:txBody>
          <a:bodyPr>
            <a:normAutofit lnSpcReduction="10000"/>
          </a:bodyPr>
          <a:lstStyle/>
          <a:p>
            <a:r>
              <a:rPr lang="en-GB" dirty="0" smtClean="0"/>
              <a:t>AUDITORY EFFECTS of noise pollution</a:t>
            </a:r>
          </a:p>
          <a:p>
            <a:pPr marL="514350" indent="-514350">
              <a:buFont typeface="+mj-lt"/>
              <a:buAutoNum type="arabicPeriod"/>
            </a:pPr>
            <a:r>
              <a:rPr lang="en-GB" dirty="0" smtClean="0"/>
              <a:t>Auditory fatigue: it appears in the 90db region and is greatest at 4000 Hz. </a:t>
            </a:r>
            <a:r>
              <a:rPr lang="en-GB" dirty="0"/>
              <a:t>A</a:t>
            </a:r>
            <a:r>
              <a:rPr lang="en-GB" dirty="0" smtClean="0"/>
              <a:t>ssociated with side effects such as whistling and buzzing in ears.</a:t>
            </a:r>
          </a:p>
          <a:p>
            <a:pPr marL="514350" indent="-514350">
              <a:buFont typeface="+mj-lt"/>
              <a:buAutoNum type="arabicPeriod"/>
            </a:pPr>
            <a:r>
              <a:rPr lang="en-GB" dirty="0" smtClean="0"/>
              <a:t>Deafness: the most serious pathological effect. </a:t>
            </a:r>
            <a:r>
              <a:rPr lang="en-GB" dirty="0"/>
              <a:t>T</a:t>
            </a:r>
            <a:r>
              <a:rPr lang="en-GB" dirty="0" smtClean="0"/>
              <a:t>he victim is generally unaware of it in early stages. </a:t>
            </a:r>
            <a:r>
              <a:rPr lang="en-GB" dirty="0"/>
              <a:t>H</a:t>
            </a:r>
            <a:r>
              <a:rPr lang="en-GB" dirty="0" smtClean="0"/>
              <a:t>earing loss may be temporary or permanent.</a:t>
            </a:r>
            <a:endParaRPr lang="en-US" dirty="0"/>
          </a:p>
        </p:txBody>
      </p:sp>
    </p:spTree>
    <p:extLst>
      <p:ext uri="{BB962C8B-B14F-4D97-AF65-F5344CB8AC3E}">
        <p14:creationId xmlns:p14="http://schemas.microsoft.com/office/powerpoint/2010/main" val="10317920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224243426"/>
              </p:ext>
            </p:extLst>
          </p:nvPr>
        </p:nvGraphicFramePr>
        <p:xfrm>
          <a:off x="539552" y="83671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88552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Many studies with different methodologies have been conducted to assess the link between noise levels and hearing impairment</a:t>
            </a:r>
          </a:p>
          <a:p>
            <a:endParaRPr lang="en-GB" dirty="0"/>
          </a:p>
        </p:txBody>
      </p:sp>
    </p:spTree>
    <p:extLst>
      <p:ext uri="{BB962C8B-B14F-4D97-AF65-F5344CB8AC3E}">
        <p14:creationId xmlns:p14="http://schemas.microsoft.com/office/powerpoint/2010/main" val="2010548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83390813"/>
              </p:ext>
            </p:extLst>
          </p:nvPr>
        </p:nvGraphicFramePr>
        <p:xfrm>
          <a:off x="251520" y="44624"/>
          <a:ext cx="8568952" cy="6813376"/>
        </p:xfrm>
        <a:graphic>
          <a:graphicData uri="http://schemas.openxmlformats.org/drawingml/2006/table">
            <a:tbl>
              <a:tblPr firstRow="1" bandRow="1">
                <a:tableStyleId>{00A15C55-8517-42AA-B614-E9B94910E393}</a:tableStyleId>
              </a:tblPr>
              <a:tblGrid>
                <a:gridCol w="2142238"/>
                <a:gridCol w="2142238"/>
                <a:gridCol w="2142238"/>
                <a:gridCol w="2142238"/>
              </a:tblGrid>
              <a:tr h="6813376">
                <a:tc>
                  <a:txBody>
                    <a:bodyPr/>
                    <a:lstStyle/>
                    <a:p>
                      <a:r>
                        <a:rPr lang="en-GB" dirty="0" smtClean="0"/>
                        <a:t>       S. SADHRA,</a:t>
                      </a:r>
                    </a:p>
                    <a:p>
                      <a:r>
                        <a:rPr lang="en-GB" dirty="0" smtClean="0"/>
                        <a:t>       C. A. JACKSON,</a:t>
                      </a:r>
                    </a:p>
                    <a:p>
                      <a:r>
                        <a:rPr lang="en-GB" dirty="0" smtClean="0"/>
                        <a:t>       T. RYDER and</a:t>
                      </a:r>
                    </a:p>
                    <a:p>
                      <a:pPr algn="ctr"/>
                      <a:r>
                        <a:rPr lang="en-GB" baseline="0" dirty="0" smtClean="0"/>
                        <a:t>    </a:t>
                      </a:r>
                      <a:r>
                        <a:rPr lang="en-GB" dirty="0" smtClean="0"/>
                        <a:t>M. J. BROWN,      2002</a:t>
                      </a:r>
                    </a:p>
                    <a:p>
                      <a:endParaRPr lang="en-US" dirty="0"/>
                    </a:p>
                  </a:txBody>
                  <a:tcPr/>
                </a:tc>
                <a:tc>
                  <a:txBody>
                    <a:bodyPr/>
                    <a:lstStyle/>
                    <a:p>
                      <a:r>
                        <a:rPr lang="en-US" dirty="0" smtClean="0"/>
                        <a:t>A Cross</a:t>
                      </a:r>
                      <a:r>
                        <a:rPr lang="en-US" baseline="0" dirty="0" smtClean="0"/>
                        <a:t> Sectional study</a:t>
                      </a:r>
                    </a:p>
                    <a:p>
                      <a:endParaRPr lang="en-US" baseline="0" dirty="0" smtClean="0"/>
                    </a:p>
                    <a:p>
                      <a:r>
                        <a:rPr lang="en-US" baseline="0" dirty="0" smtClean="0"/>
                        <a:t>(Medium level of evidence)</a:t>
                      </a:r>
                      <a:endParaRPr lang="en-US" dirty="0"/>
                    </a:p>
                  </a:txBody>
                  <a:tcPr>
                    <a:solidFill>
                      <a:srgbClr val="7030A0"/>
                    </a:solidFill>
                  </a:tcPr>
                </a:tc>
                <a:tc>
                  <a:txBody>
                    <a:bodyPr/>
                    <a:lstStyle/>
                    <a:p>
                      <a:r>
                        <a:rPr lang="en-GB" sz="1600" dirty="0" smtClean="0"/>
                        <a:t>This study focused on students working part-time (up to 16 h/week) in music bars and discotheques in a university entertainment venue. Pre- and post-exposure audiometry was used to determine hearing threshold at both high and low frequencies. Personal </a:t>
                      </a:r>
                      <a:r>
                        <a:rPr lang="en-GB" sz="1600" dirty="0" err="1" smtClean="0"/>
                        <a:t>dosemeters</a:t>
                      </a:r>
                      <a:r>
                        <a:rPr lang="en-GB" sz="1600" dirty="0" smtClean="0"/>
                        <a:t> and static measurements were made to assess noise levels and frequency characteristics. A questionnaire was used to determine patterns of noise exposure and attitudes to noise levels and hearing loss.</a:t>
                      </a:r>
                    </a:p>
                    <a:p>
                      <a:endParaRPr lang="en-US" dirty="0"/>
                    </a:p>
                  </a:txBody>
                  <a:tcPr/>
                </a:tc>
                <a:tc>
                  <a:txBody>
                    <a:bodyPr/>
                    <a:lstStyle/>
                    <a:p>
                      <a:r>
                        <a:rPr lang="en-GB" sz="1600" dirty="0" smtClean="0"/>
                        <a:t>The mean personal exposure levels for security staff were higher than those of bar staff, with both groups exceeding 90 dB(A). The maximum peak pressure reading for security staff was 124 </a:t>
                      </a:r>
                      <a:r>
                        <a:rPr lang="en-GB" sz="1600" dirty="0" err="1" smtClean="0"/>
                        <a:t>dB.</a:t>
                      </a:r>
                      <a:r>
                        <a:rPr lang="en-GB" sz="1600" dirty="0" smtClean="0"/>
                        <a:t> Although TTS values were moderate, they were found to be highly significant at both low and high frequencies and for both ears. Twenty-nine per cent of subjects showed permanent hearing loss of more than 30 dB at either low or high frequencies. The correlation between TTS and personal exposure was higher at 4 kHz than the low and high frequencies. </a:t>
                      </a:r>
                      <a:endParaRPr lang="en-US" sz="1600" dirty="0"/>
                    </a:p>
                  </a:txBody>
                  <a:tcPr>
                    <a:solidFill>
                      <a:srgbClr val="7030A0"/>
                    </a:solidFill>
                  </a:tcPr>
                </a:tc>
              </a:tr>
            </a:tbl>
          </a:graphicData>
        </a:graphic>
      </p:graphicFrame>
    </p:spTree>
    <p:extLst>
      <p:ext uri="{BB962C8B-B14F-4D97-AF65-F5344CB8AC3E}">
        <p14:creationId xmlns:p14="http://schemas.microsoft.com/office/powerpoint/2010/main" val="42476393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65976652"/>
              </p:ext>
            </p:extLst>
          </p:nvPr>
        </p:nvGraphicFramePr>
        <p:xfrm>
          <a:off x="457200" y="188641"/>
          <a:ext cx="8229600" cy="6431280"/>
        </p:xfrm>
        <a:graphic>
          <a:graphicData uri="http://schemas.openxmlformats.org/drawingml/2006/table">
            <a:tbl>
              <a:tblPr firstRow="1" bandRow="1">
                <a:tableStyleId>{5C22544A-7EE6-4342-B048-85BDC9FD1C3A}</a:tableStyleId>
              </a:tblPr>
              <a:tblGrid>
                <a:gridCol w="2057400"/>
                <a:gridCol w="2057400"/>
                <a:gridCol w="2057400"/>
                <a:gridCol w="2057400"/>
              </a:tblGrid>
              <a:tr h="6336704">
                <a:tc>
                  <a:txBody>
                    <a:bodyPr/>
                    <a:lstStyle/>
                    <a:p>
                      <a:r>
                        <a:rPr lang="en-GB" dirty="0" smtClean="0"/>
                        <a:t>    H. O. Ahmed,</a:t>
                      </a:r>
                    </a:p>
                    <a:p>
                      <a:r>
                        <a:rPr lang="en-GB" dirty="0" smtClean="0"/>
                        <a:t>    J. H. Dennis,</a:t>
                      </a:r>
                    </a:p>
                    <a:p>
                      <a:r>
                        <a:rPr lang="en-GB" dirty="0" smtClean="0"/>
                        <a:t>    O. </a:t>
                      </a:r>
                      <a:r>
                        <a:rPr lang="en-GB" dirty="0" err="1" smtClean="0"/>
                        <a:t>Badran</a:t>
                      </a:r>
                      <a:r>
                        <a:rPr lang="en-GB" dirty="0" smtClean="0"/>
                        <a:t>,</a:t>
                      </a:r>
                    </a:p>
                    <a:p>
                      <a:r>
                        <a:rPr lang="en-GB" dirty="0" smtClean="0"/>
                        <a:t>    M. Ismail,</a:t>
                      </a:r>
                    </a:p>
                    <a:p>
                      <a:r>
                        <a:rPr lang="en-GB" dirty="0" smtClean="0"/>
                        <a:t>    S. G. </a:t>
                      </a:r>
                      <a:r>
                        <a:rPr lang="en-GB" dirty="0" err="1" smtClean="0"/>
                        <a:t>Ballal</a:t>
                      </a:r>
                      <a:r>
                        <a:rPr lang="en-GB" dirty="0" smtClean="0"/>
                        <a:t>,</a:t>
                      </a:r>
                    </a:p>
                    <a:p>
                      <a:r>
                        <a:rPr lang="en-GB" dirty="0" smtClean="0"/>
                        <a:t>    A. </a:t>
                      </a:r>
                      <a:r>
                        <a:rPr lang="en-GB" dirty="0" err="1" smtClean="0"/>
                        <a:t>Ashoor</a:t>
                      </a:r>
                      <a:r>
                        <a:rPr lang="en-GB" dirty="0" smtClean="0"/>
                        <a:t> and</a:t>
                      </a:r>
                    </a:p>
                    <a:p>
                      <a:r>
                        <a:rPr lang="en-GB" dirty="0" smtClean="0"/>
                        <a:t>    D. </a:t>
                      </a:r>
                      <a:r>
                        <a:rPr lang="en-GB" dirty="0" err="1" smtClean="0"/>
                        <a:t>Jerwood</a:t>
                      </a:r>
                      <a:r>
                        <a:rPr lang="en-GB" dirty="0" smtClean="0"/>
                        <a:t>,</a:t>
                      </a:r>
                    </a:p>
                    <a:p>
                      <a:r>
                        <a:rPr lang="en-GB" baseline="0" dirty="0" smtClean="0"/>
                        <a:t>      2001</a:t>
                      </a:r>
                      <a:endParaRPr lang="en-GB" dirty="0" smtClean="0"/>
                    </a:p>
                    <a:p>
                      <a:endParaRPr lang="en-GB" dirty="0"/>
                    </a:p>
                  </a:txBody>
                  <a:tcPr/>
                </a:tc>
                <a:tc>
                  <a:txBody>
                    <a:bodyPr/>
                    <a:lstStyle/>
                    <a:p>
                      <a:r>
                        <a:rPr lang="en-GB" dirty="0" smtClean="0"/>
                        <a:t>A Cross-Sectional </a:t>
                      </a:r>
                      <a:r>
                        <a:rPr lang="en-GB" baseline="0" dirty="0" smtClean="0"/>
                        <a:t>study</a:t>
                      </a:r>
                    </a:p>
                    <a:p>
                      <a:endParaRPr lang="en-GB" baseline="0" dirty="0" smtClean="0"/>
                    </a:p>
                    <a:p>
                      <a:r>
                        <a:rPr lang="en-GB" baseline="0" dirty="0" smtClean="0"/>
                        <a:t>(Medium level of evidence)</a:t>
                      </a:r>
                      <a:endParaRPr lang="en-GB" dirty="0"/>
                    </a:p>
                  </a:txBody>
                  <a:tcPr>
                    <a:solidFill>
                      <a:schemeClr val="accent2">
                        <a:lumMod val="60000"/>
                        <a:lumOff val="40000"/>
                      </a:schemeClr>
                    </a:solidFill>
                  </a:tcPr>
                </a:tc>
                <a:tc>
                  <a:txBody>
                    <a:bodyPr/>
                    <a:lstStyle/>
                    <a:p>
                      <a:r>
                        <a:rPr lang="en-GB" sz="1600" dirty="0" smtClean="0"/>
                        <a:t>A cross-sectional study involving 269 exposed and 99 non-exposed subjects (nonindustrial noise exposed subjects) randomly selected. Current noise exposure was estimated using both sound level meter and noise-dosimeter. Past noise exposure was estimated by interview questionnaire. </a:t>
                      </a:r>
                      <a:r>
                        <a:rPr lang="en-GB" sz="1600" dirty="0" err="1" smtClean="0"/>
                        <a:t>Otoscopic</a:t>
                      </a:r>
                      <a:r>
                        <a:rPr lang="en-GB" sz="1600" dirty="0" smtClean="0"/>
                        <a:t> examination and conventional frequency (0.25–8 kHz) audiometry were used to assess the hearing loss in each subject. </a:t>
                      </a:r>
                      <a:endParaRPr lang="en-GB" sz="1600" dirty="0"/>
                    </a:p>
                  </a:txBody>
                  <a:tcPr/>
                </a:tc>
                <a:tc>
                  <a:txBody>
                    <a:bodyPr/>
                    <a:lstStyle/>
                    <a:p>
                      <a:r>
                        <a:rPr lang="en-GB" sz="1300" dirty="0" smtClean="0"/>
                        <a:t>75% (202 subjects) from the exposed group were exposed to a daily </a:t>
                      </a:r>
                      <a:r>
                        <a:rPr lang="en-GB" sz="1300" dirty="0" err="1" smtClean="0"/>
                        <a:t>Leq</a:t>
                      </a:r>
                      <a:r>
                        <a:rPr lang="en-GB" sz="1300" dirty="0" smtClean="0"/>
                        <a:t> above the permissible level of 85 dB(A) and most (61%) of these did not and had never used any form of hearing protection. Hearing loss was found to be bilateral and symmetrical in both groups. Bivariate analysis showed a significant hearing loss in the exposed </a:t>
                      </a:r>
                      <a:r>
                        <a:rPr lang="en-GB" sz="1300" dirty="0" err="1" smtClean="0"/>
                        <a:t>vs</a:t>
                      </a:r>
                      <a:r>
                        <a:rPr lang="en-GB" sz="1300" dirty="0" smtClean="0"/>
                        <a:t> non-exposed subjects with a characteristic dip at 4 kHz. Thirty eight percent of exposed subjects had hearing impairment, which was an 8-fold higher rate than that found for non-exposed subjects. Multivariate analysis indicated exposure to noise was the primary, and age the secondary predictor of hearing loss.</a:t>
                      </a:r>
                      <a:r>
                        <a:rPr lang="en-GB" sz="1300" baseline="0" dirty="0" smtClean="0"/>
                        <a:t> </a:t>
                      </a:r>
                      <a:r>
                        <a:rPr lang="en-GB" sz="1300" dirty="0" smtClean="0"/>
                        <a:t>Hearing loss was also greater amongst those who used headphones to listen to recorded cassettes. </a:t>
                      </a:r>
                      <a:endParaRPr lang="en-GB" sz="1300" dirty="0"/>
                    </a:p>
                  </a:txBody>
                  <a:tcPr>
                    <a:solidFill>
                      <a:schemeClr val="accent2">
                        <a:lumMod val="60000"/>
                        <a:lumOff val="40000"/>
                      </a:schemeClr>
                    </a:solidFill>
                  </a:tcPr>
                </a:tc>
              </a:tr>
            </a:tbl>
          </a:graphicData>
        </a:graphic>
      </p:graphicFrame>
    </p:spTree>
    <p:extLst>
      <p:ext uri="{BB962C8B-B14F-4D97-AF65-F5344CB8AC3E}">
        <p14:creationId xmlns:p14="http://schemas.microsoft.com/office/powerpoint/2010/main" val="2623070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42991114"/>
              </p:ext>
            </p:extLst>
          </p:nvPr>
        </p:nvGraphicFramePr>
        <p:xfrm>
          <a:off x="457200" y="260649"/>
          <a:ext cx="8229600" cy="6264696"/>
        </p:xfrm>
        <a:graphic>
          <a:graphicData uri="http://schemas.openxmlformats.org/drawingml/2006/table">
            <a:tbl>
              <a:tblPr firstRow="1" bandRow="1">
                <a:tableStyleId>{5C22544A-7EE6-4342-B048-85BDC9FD1C3A}</a:tableStyleId>
              </a:tblPr>
              <a:tblGrid>
                <a:gridCol w="2057400"/>
                <a:gridCol w="2057400"/>
                <a:gridCol w="2057400"/>
                <a:gridCol w="2057400"/>
              </a:tblGrid>
              <a:tr h="6264696">
                <a:tc>
                  <a:txBody>
                    <a:bodyPr/>
                    <a:lstStyle/>
                    <a:p>
                      <a:r>
                        <a:rPr lang="en-GB" dirty="0" err="1" smtClean="0"/>
                        <a:t>Lakhwinder</a:t>
                      </a:r>
                      <a:r>
                        <a:rPr lang="en-GB" dirty="0" smtClean="0"/>
                        <a:t> Pal Singh,</a:t>
                      </a:r>
                    </a:p>
                    <a:p>
                      <a:r>
                        <a:rPr lang="en-GB" dirty="0" err="1" smtClean="0"/>
                        <a:t>Arvind</a:t>
                      </a:r>
                      <a:r>
                        <a:rPr lang="en-GB" dirty="0" smtClean="0"/>
                        <a:t> Bhardwaj, Kishore Kumar Deepak</a:t>
                      </a:r>
                    </a:p>
                    <a:p>
                      <a:endParaRPr lang="en-GB" dirty="0" smtClean="0"/>
                    </a:p>
                    <a:p>
                      <a:r>
                        <a:rPr lang="en-GB" dirty="0" smtClean="0"/>
                        <a:t>2012</a:t>
                      </a:r>
                      <a:endParaRPr lang="en-GB" dirty="0"/>
                    </a:p>
                  </a:txBody>
                  <a:tcPr>
                    <a:solidFill>
                      <a:schemeClr val="accent6"/>
                    </a:solidFill>
                  </a:tcPr>
                </a:tc>
                <a:tc>
                  <a:txBody>
                    <a:bodyPr/>
                    <a:lstStyle/>
                    <a:p>
                      <a:r>
                        <a:rPr lang="en-GB" dirty="0" smtClean="0"/>
                        <a:t>A Cross</a:t>
                      </a:r>
                      <a:r>
                        <a:rPr lang="en-GB" baseline="0" dirty="0" smtClean="0"/>
                        <a:t> Sectional study</a:t>
                      </a:r>
                    </a:p>
                    <a:p>
                      <a:endParaRPr lang="en-GB" baseline="0" dirty="0" smtClean="0"/>
                    </a:p>
                    <a:p>
                      <a:r>
                        <a:rPr lang="en-GB" baseline="0" dirty="0" smtClean="0"/>
                        <a:t>(Medium level of evidence)</a:t>
                      </a:r>
                      <a:endParaRPr lang="en-GB" dirty="0"/>
                    </a:p>
                  </a:txBody>
                  <a:tcPr/>
                </a:tc>
                <a:tc>
                  <a:txBody>
                    <a:bodyPr/>
                    <a:lstStyle/>
                    <a:p>
                      <a:r>
                        <a:rPr lang="en-GB" sz="1400" dirty="0" smtClean="0"/>
                        <a:t>The level of hearing protection was assessed through questionnaire survey of 572 workers. Out of these workers, 165 and another control group of 57 participants were assessed by formal audiometry. Audiometric tests were conducted at frequencies of 1.0 KHz to 8.0 KHz. The occurrence of hearing loss was determined on the basis of a hearing threshold level with a low fence of 25 </a:t>
                      </a:r>
                      <a:r>
                        <a:rPr lang="en-GB" sz="1400" dirty="0" err="1" smtClean="0"/>
                        <a:t>dB.</a:t>
                      </a:r>
                      <a:r>
                        <a:rPr lang="en-GB" sz="1400" dirty="0" smtClean="0"/>
                        <a:t> Student’s test and ANOVA were used to compare the various groups; a p value &lt;.05 was considered statistically significant. </a:t>
                      </a:r>
                      <a:endParaRPr lang="en-GB" sz="1400" dirty="0"/>
                    </a:p>
                  </a:txBody>
                  <a:tcPr>
                    <a:solidFill>
                      <a:schemeClr val="accent6"/>
                    </a:solidFill>
                  </a:tcPr>
                </a:tc>
                <a:tc>
                  <a:txBody>
                    <a:bodyPr/>
                    <a:lstStyle/>
                    <a:p>
                      <a:r>
                        <a:rPr lang="en-GB" dirty="0" smtClean="0"/>
                        <a:t>More than 90% of the workers sampled showed significant hearing loss at medium and high frequencies. The analyses revealed a higher prevalence of significant hearing loss among the forging workers compared with the workers associated with the other activities. </a:t>
                      </a:r>
                      <a:endParaRPr lang="en-GB" dirty="0"/>
                    </a:p>
                  </a:txBody>
                  <a:tcPr/>
                </a:tc>
              </a:tr>
            </a:tbl>
          </a:graphicData>
        </a:graphic>
      </p:graphicFrame>
    </p:spTree>
    <p:extLst>
      <p:ext uri="{BB962C8B-B14F-4D97-AF65-F5344CB8AC3E}">
        <p14:creationId xmlns:p14="http://schemas.microsoft.com/office/powerpoint/2010/main" val="3240503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52122385"/>
              </p:ext>
            </p:extLst>
          </p:nvPr>
        </p:nvGraphicFramePr>
        <p:xfrm>
          <a:off x="457200" y="188640"/>
          <a:ext cx="8229600" cy="7919040"/>
        </p:xfrm>
        <a:graphic>
          <a:graphicData uri="http://schemas.openxmlformats.org/drawingml/2006/table">
            <a:tbl>
              <a:tblPr firstRow="1" bandRow="1">
                <a:tableStyleId>{5C22544A-7EE6-4342-B048-85BDC9FD1C3A}</a:tableStyleId>
              </a:tblPr>
              <a:tblGrid>
                <a:gridCol w="2057400"/>
                <a:gridCol w="2057400"/>
                <a:gridCol w="2057400"/>
                <a:gridCol w="2057400"/>
              </a:tblGrid>
              <a:tr h="7919040">
                <a:tc>
                  <a:txBody>
                    <a:bodyPr/>
                    <a:lstStyle/>
                    <a:p>
                      <a:r>
                        <a:rPr lang="en-GB" dirty="0" smtClean="0"/>
                        <a:t>Sunil Suresh </a:t>
                      </a:r>
                      <a:r>
                        <a:rPr lang="en-GB" dirty="0" err="1" smtClean="0"/>
                        <a:t>Saler</a:t>
                      </a:r>
                      <a:r>
                        <a:rPr lang="en-GB" dirty="0" smtClean="0"/>
                        <a:t>, </a:t>
                      </a:r>
                      <a:r>
                        <a:rPr lang="en-GB" dirty="0" err="1" smtClean="0"/>
                        <a:t>Parul</a:t>
                      </a:r>
                      <a:r>
                        <a:rPr lang="en-GB" dirty="0" smtClean="0"/>
                        <a:t> Sunil </a:t>
                      </a:r>
                      <a:r>
                        <a:rPr lang="en-GB" dirty="0" err="1" smtClean="0"/>
                        <a:t>Saler</a:t>
                      </a:r>
                      <a:r>
                        <a:rPr lang="en-GB" dirty="0" smtClean="0"/>
                        <a:t>, Wilson Desai</a:t>
                      </a:r>
                    </a:p>
                    <a:p>
                      <a:endParaRPr lang="en-GB" dirty="0" smtClean="0"/>
                    </a:p>
                    <a:p>
                      <a:r>
                        <a:rPr lang="en-GB" dirty="0" smtClean="0"/>
                        <a:t>2012</a:t>
                      </a:r>
                      <a:endParaRPr lang="en-GB" dirty="0"/>
                    </a:p>
                  </a:txBody>
                  <a:tcPr/>
                </a:tc>
                <a:tc>
                  <a:txBody>
                    <a:bodyPr/>
                    <a:lstStyle/>
                    <a:p>
                      <a:r>
                        <a:rPr lang="en-GB" dirty="0" smtClean="0"/>
                        <a:t>A cross</a:t>
                      </a:r>
                      <a:r>
                        <a:rPr lang="en-GB" baseline="0" dirty="0" smtClean="0"/>
                        <a:t> sectional and clinical study</a:t>
                      </a:r>
                    </a:p>
                    <a:p>
                      <a:endParaRPr lang="en-GB" baseline="0" dirty="0" smtClean="0"/>
                    </a:p>
                    <a:p>
                      <a:r>
                        <a:rPr lang="en-GB" baseline="0" dirty="0" smtClean="0"/>
                        <a:t>(High level of evidence)</a:t>
                      </a:r>
                      <a:endParaRPr lang="en-GB" dirty="0"/>
                    </a:p>
                  </a:txBody>
                  <a:tcPr>
                    <a:solidFill>
                      <a:schemeClr val="tx2"/>
                    </a:solidFill>
                  </a:tcPr>
                </a:tc>
                <a:tc>
                  <a:txBody>
                    <a:bodyPr/>
                    <a:lstStyle/>
                    <a:p>
                      <a:r>
                        <a:rPr lang="en-GB" sz="1400" dirty="0" smtClean="0"/>
                        <a:t>One hundred and fifty dental students were selected to form a group for present study. </a:t>
                      </a:r>
                      <a:r>
                        <a:rPr lang="en-GB" sz="1400" b="1" kern="1200" dirty="0" smtClean="0">
                          <a:solidFill>
                            <a:schemeClr val="lt1"/>
                          </a:solidFill>
                          <a:effectLst/>
                          <a:latin typeface="+mn-lt"/>
                          <a:ea typeface="+mn-ea"/>
                          <a:cs typeface="+mn-cs"/>
                        </a:rPr>
                        <a:t>They were given multiple choice questionnaires which the students were supposed to fill it and were related</a:t>
                      </a:r>
                    </a:p>
                    <a:p>
                      <a:pPr rtl="0"/>
                      <a:r>
                        <a:rPr lang="en-GB" sz="1400" b="1" kern="1200" dirty="0" smtClean="0">
                          <a:solidFill>
                            <a:schemeClr val="lt1"/>
                          </a:solidFill>
                          <a:effectLst/>
                          <a:latin typeface="+mn-lt"/>
                          <a:ea typeface="+mn-ea"/>
                          <a:cs typeface="+mn-cs"/>
                        </a:rPr>
                        <a:t>to use of personal music players, music on mobile phones, </a:t>
                      </a:r>
                      <a:r>
                        <a:rPr lang="en-GB" sz="1400" b="1" kern="1200" dirty="0" err="1" smtClean="0">
                          <a:solidFill>
                            <a:schemeClr val="lt1"/>
                          </a:solidFill>
                          <a:effectLst/>
                          <a:latin typeface="+mn-lt"/>
                          <a:ea typeface="+mn-ea"/>
                          <a:cs typeface="+mn-cs"/>
                        </a:rPr>
                        <a:t>Ipods</a:t>
                      </a:r>
                      <a:r>
                        <a:rPr lang="en-GB" sz="1400" b="1" kern="1200" dirty="0" smtClean="0">
                          <a:solidFill>
                            <a:schemeClr val="lt1"/>
                          </a:solidFill>
                          <a:effectLst/>
                          <a:latin typeface="+mn-lt"/>
                          <a:ea typeface="+mn-ea"/>
                          <a:cs typeface="+mn-cs"/>
                        </a:rPr>
                        <a:t>, residence near airport, railways or on roadside. They were interviewed afterward to clarify doubts either of the investigator or the students. All the subjects underwent routine ENT check-up followed by audiometric test.</a:t>
                      </a:r>
                    </a:p>
                    <a:p>
                      <a:pPr rtl="0"/>
                      <a:r>
                        <a:rPr lang="en-GB" sz="1400" b="1" kern="1200" dirty="0" smtClean="0">
                          <a:solidFill>
                            <a:schemeClr val="lt1"/>
                          </a:solidFill>
                          <a:effectLst/>
                          <a:latin typeface="+mn-lt"/>
                          <a:ea typeface="+mn-ea"/>
                          <a:cs typeface="+mn-cs"/>
                        </a:rPr>
                        <a:t>Audiograms of 10.7% of the subjects (16 students) were found to have hearing loss ranging from 26 to 42 with maximum loss at frequency of 4,000 Hz. </a:t>
                      </a:r>
                    </a:p>
                    <a:p>
                      <a:endParaRPr lang="en-GB" sz="1300" dirty="0"/>
                    </a:p>
                  </a:txBody>
                  <a:tcPr/>
                </a:tc>
                <a:tc>
                  <a:txBody>
                    <a:bodyPr/>
                    <a:lstStyle/>
                    <a:p>
                      <a:r>
                        <a:rPr lang="en-GB" sz="1800" dirty="0" smtClean="0"/>
                        <a:t>People generally lack knowledge of the ill effects which</a:t>
                      </a:r>
                    </a:p>
                    <a:p>
                      <a:r>
                        <a:rPr lang="en-GB" sz="1800" dirty="0" smtClean="0"/>
                        <a:t>noise pollution creates. To avoid NIHL, attention must be given toward the noise around us. Wear adequate hearing protection like foam ear muffs, ear plugs. There will be a definite hearing impairment due to noise pollution which</a:t>
                      </a:r>
                    </a:p>
                    <a:p>
                      <a:r>
                        <a:rPr lang="en-GB" sz="1800" dirty="0" smtClean="0"/>
                        <a:t>can be either permanent or temporarily, if early precautions are not taken</a:t>
                      </a:r>
                      <a:endParaRPr lang="en-GB" sz="1800" dirty="0"/>
                    </a:p>
                  </a:txBody>
                  <a:tcPr>
                    <a:solidFill>
                      <a:schemeClr val="tx2"/>
                    </a:solidFill>
                  </a:tcPr>
                </a:tc>
              </a:tr>
            </a:tbl>
          </a:graphicData>
        </a:graphic>
      </p:graphicFrame>
    </p:spTree>
    <p:extLst>
      <p:ext uri="{BB962C8B-B14F-4D97-AF65-F5344CB8AC3E}">
        <p14:creationId xmlns:p14="http://schemas.microsoft.com/office/powerpoint/2010/main" val="857629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14281002"/>
              </p:ext>
            </p:extLst>
          </p:nvPr>
        </p:nvGraphicFramePr>
        <p:xfrm>
          <a:off x="0" y="0"/>
          <a:ext cx="9144000" cy="6858000"/>
        </p:xfrm>
        <a:graphic>
          <a:graphicData uri="http://schemas.openxmlformats.org/drawingml/2006/table">
            <a:tbl>
              <a:tblPr firstRow="1" bandRow="1">
                <a:tableStyleId>{5C22544A-7EE6-4342-B048-85BDC9FD1C3A}</a:tableStyleId>
              </a:tblPr>
              <a:tblGrid>
                <a:gridCol w="2286000"/>
                <a:gridCol w="2286000"/>
                <a:gridCol w="2286000"/>
                <a:gridCol w="2286000"/>
              </a:tblGrid>
              <a:tr h="6858000">
                <a:tc>
                  <a:txBody>
                    <a:bodyPr/>
                    <a:lstStyle/>
                    <a:p>
                      <a:r>
                        <a:rPr lang="en-GB" dirty="0" smtClean="0"/>
                        <a:t>Barbosa</a:t>
                      </a:r>
                      <a:r>
                        <a:rPr lang="en-GB" baseline="0" dirty="0" smtClean="0"/>
                        <a:t> A.S.M</a:t>
                      </a:r>
                    </a:p>
                    <a:p>
                      <a:r>
                        <a:rPr lang="en-GB" baseline="0" dirty="0" smtClean="0"/>
                        <a:t>Cardoso M.R.A </a:t>
                      </a:r>
                    </a:p>
                    <a:p>
                      <a:endParaRPr lang="en-GB" baseline="0" dirty="0" smtClean="0"/>
                    </a:p>
                    <a:p>
                      <a:endParaRPr lang="en-GB" baseline="0" dirty="0" smtClean="0"/>
                    </a:p>
                    <a:p>
                      <a:r>
                        <a:rPr lang="en-GB" baseline="0" dirty="0" smtClean="0"/>
                        <a:t>2005</a:t>
                      </a:r>
                      <a:endParaRPr lang="en-US" dirty="0"/>
                    </a:p>
                  </a:txBody>
                  <a:tcPr/>
                </a:tc>
                <a:tc>
                  <a:txBody>
                    <a:bodyPr/>
                    <a:lstStyle/>
                    <a:p>
                      <a:r>
                        <a:rPr lang="en-GB" dirty="0" smtClean="0"/>
                        <a:t>Cross-sectional study</a:t>
                      </a:r>
                    </a:p>
                    <a:p>
                      <a:endParaRPr lang="en-GB" dirty="0" smtClean="0"/>
                    </a:p>
                    <a:p>
                      <a:r>
                        <a:rPr lang="en-GB" dirty="0" smtClean="0"/>
                        <a:t>(medium</a:t>
                      </a:r>
                      <a:r>
                        <a:rPr lang="en-GB" baseline="0" dirty="0" smtClean="0"/>
                        <a:t> level of evidence)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Six hundred and twenty-four workers concerned</a:t>
                      </a:r>
                      <a:r>
                        <a:rPr lang="en-US" baseline="0" dirty="0" smtClean="0"/>
                        <a:t> with co-ordination of vehicle traffic </a:t>
                      </a:r>
                      <a:r>
                        <a:rPr lang="en-US" dirty="0" smtClean="0"/>
                        <a:t>were submitted to audiometry and answered a clinical questionnaire in the city of São Paulo, Brazil.</a:t>
                      </a:r>
                    </a:p>
                    <a:p>
                      <a:endParaRPr lang="en-US" dirty="0"/>
                    </a:p>
                  </a:txBody>
                  <a:tcPr/>
                </a:tc>
                <a:tc>
                  <a:txBody>
                    <a:bodyPr/>
                    <a:lstStyle/>
                    <a:p>
                      <a:r>
                        <a:rPr lang="en-US" sz="1700" dirty="0" smtClean="0"/>
                        <a:t>The prevalence of suspected NIHL was 28.5%, with a 95% confidence interval of 25.05–32.27%. In the multivariate analysis (logistic regression model), suspected NIHL was correlated with gender, age, city sector assignment, and prior occupational exposure to noise. The finding that prevalence was higher among those working in the noisier areas than among those working in areas with lower noise levels (38.8% versus 24.2%) suggests that occupational exposure to urban noise plays an important role</a:t>
                      </a:r>
                      <a:endParaRPr lang="en-US" sz="1700" dirty="0"/>
                    </a:p>
                  </a:txBody>
                  <a:tcPr/>
                </a:tc>
              </a:tr>
            </a:tbl>
          </a:graphicData>
        </a:graphic>
      </p:graphicFrame>
    </p:spTree>
    <p:extLst>
      <p:ext uri="{BB962C8B-B14F-4D97-AF65-F5344CB8AC3E}">
        <p14:creationId xmlns:p14="http://schemas.microsoft.com/office/powerpoint/2010/main" val="659284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US" dirty="0"/>
          </a:p>
        </p:txBody>
      </p:sp>
      <p:sp>
        <p:nvSpPr>
          <p:cNvPr id="3" name="Content Placeholder 2"/>
          <p:cNvSpPr>
            <a:spLocks noGrp="1"/>
          </p:cNvSpPr>
          <p:nvPr>
            <p:ph idx="1"/>
          </p:nvPr>
        </p:nvSpPr>
        <p:spPr/>
        <p:txBody>
          <a:bodyPr/>
          <a:lstStyle/>
          <a:p>
            <a:r>
              <a:rPr lang="en-GB" dirty="0" smtClean="0"/>
              <a:t>NIHL is a very common occurrence nowadays</a:t>
            </a:r>
          </a:p>
          <a:p>
            <a:r>
              <a:rPr lang="en-GB" dirty="0" smtClean="0"/>
              <a:t>Constant exposure to high noise levels or a sudden burst of high noise will imperatively lead to permanent hearing loss</a:t>
            </a:r>
          </a:p>
          <a:p>
            <a:r>
              <a:rPr lang="en-GB" dirty="0" smtClean="0"/>
              <a:t>Essential to limit exposure, use protective gear and educate youngsters </a:t>
            </a:r>
          </a:p>
          <a:p>
            <a:r>
              <a:rPr lang="en-GB" dirty="0" smtClean="0"/>
              <a:t>Proper laws enacted to keep in check noise limits </a:t>
            </a:r>
            <a:endParaRPr lang="en-US" dirty="0"/>
          </a:p>
        </p:txBody>
      </p:sp>
    </p:spTree>
    <p:extLst>
      <p:ext uri="{BB962C8B-B14F-4D97-AF65-F5344CB8AC3E}">
        <p14:creationId xmlns:p14="http://schemas.microsoft.com/office/powerpoint/2010/main" val="4153720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rmAutofit fontScale="70000" lnSpcReduction="20000"/>
          </a:bodyPr>
          <a:lstStyle/>
          <a:p>
            <a:r>
              <a:rPr lang="sv-SE" dirty="0" smtClean="0"/>
              <a:t>Sadhra S. </a:t>
            </a:r>
            <a:r>
              <a:rPr lang="sv-SE" dirty="0"/>
              <a:t>e</a:t>
            </a:r>
            <a:r>
              <a:rPr lang="sv-SE" dirty="0" smtClean="0"/>
              <a:t>t al. </a:t>
            </a:r>
            <a:r>
              <a:rPr lang="en-US" dirty="0"/>
              <a:t>Noise Exposure and Hearing Loss among Student </a:t>
            </a:r>
            <a:r>
              <a:rPr lang="en-US" dirty="0" smtClean="0"/>
              <a:t>Employees </a:t>
            </a:r>
            <a:r>
              <a:rPr lang="en-US" dirty="0"/>
              <a:t>Working in University </a:t>
            </a:r>
            <a:r>
              <a:rPr lang="en-US" dirty="0" smtClean="0"/>
              <a:t>Entertainment Venues.</a:t>
            </a:r>
            <a:r>
              <a:rPr lang="en-US" dirty="0"/>
              <a:t> </a:t>
            </a:r>
            <a:r>
              <a:rPr lang="sv-SE" i="1" dirty="0" smtClean="0"/>
              <a:t>Ann </a:t>
            </a:r>
            <a:r>
              <a:rPr lang="sv-SE" i="1" dirty="0"/>
              <a:t>Occup </a:t>
            </a:r>
            <a:r>
              <a:rPr lang="sv-SE" i="1" dirty="0" smtClean="0"/>
              <a:t>Hyg</a:t>
            </a:r>
            <a:r>
              <a:rPr lang="sv-SE" dirty="0"/>
              <a:t> </a:t>
            </a:r>
            <a:r>
              <a:rPr lang="sv-SE" dirty="0" smtClean="0"/>
              <a:t>2002;46(5</a:t>
            </a:r>
            <a:r>
              <a:rPr lang="sv-SE" dirty="0"/>
              <a:t>): 455-463</a:t>
            </a:r>
            <a:r>
              <a:rPr lang="sv-SE" dirty="0" smtClean="0"/>
              <a:t>.</a:t>
            </a:r>
          </a:p>
          <a:p>
            <a:r>
              <a:rPr lang="sv-SE" dirty="0" smtClean="0"/>
              <a:t>Ahmed H.O. et al. </a:t>
            </a:r>
            <a:r>
              <a:rPr lang="en-US" dirty="0"/>
              <a:t>Occupational Noise Exposure and Hearing Loss of Workers in Two Plants in Eastern Saudi </a:t>
            </a:r>
            <a:r>
              <a:rPr lang="en-US" dirty="0" smtClean="0"/>
              <a:t>Arabia. </a:t>
            </a:r>
            <a:r>
              <a:rPr lang="sv-SE" i="1" dirty="0" smtClean="0"/>
              <a:t>Ann </a:t>
            </a:r>
            <a:r>
              <a:rPr lang="sv-SE" i="1" dirty="0"/>
              <a:t>Occup </a:t>
            </a:r>
            <a:r>
              <a:rPr lang="sv-SE" i="1" dirty="0" smtClean="0"/>
              <a:t>Hyg</a:t>
            </a:r>
            <a:r>
              <a:rPr lang="sv-SE" dirty="0"/>
              <a:t> </a:t>
            </a:r>
            <a:r>
              <a:rPr lang="sv-SE" dirty="0" smtClean="0"/>
              <a:t>2001;45(5):371-380.</a:t>
            </a:r>
          </a:p>
          <a:p>
            <a:r>
              <a:rPr lang="en-GB" dirty="0" smtClean="0"/>
              <a:t>Singh L.P., Bhardwaj A., Deepak K.K. </a:t>
            </a:r>
            <a:r>
              <a:rPr lang="en-US" dirty="0"/>
              <a:t>Occupational Noise-Induced Hearing Loss in Indian Steel Industry </a:t>
            </a:r>
            <a:r>
              <a:rPr lang="en-US" dirty="0" smtClean="0"/>
              <a:t>Workers An </a:t>
            </a:r>
            <a:r>
              <a:rPr lang="en-US" dirty="0"/>
              <a:t>Exploratory </a:t>
            </a:r>
            <a:r>
              <a:rPr lang="en-US" dirty="0" smtClean="0"/>
              <a:t>Study. </a:t>
            </a:r>
            <a:r>
              <a:rPr lang="en-GB" i="1" dirty="0" smtClean="0"/>
              <a:t>The </a:t>
            </a:r>
            <a:r>
              <a:rPr lang="en-GB" i="1" dirty="0"/>
              <a:t>Journal of the Human Factors and Ergonomics Society</a:t>
            </a:r>
            <a:r>
              <a:rPr lang="en-GB" dirty="0"/>
              <a:t> April </a:t>
            </a:r>
            <a:r>
              <a:rPr lang="en-GB" dirty="0" smtClean="0"/>
              <a:t>2013;55(2): 411-424. </a:t>
            </a:r>
          </a:p>
          <a:p>
            <a:r>
              <a:rPr lang="en-GB" dirty="0" err="1"/>
              <a:t>Saler</a:t>
            </a:r>
            <a:r>
              <a:rPr lang="en-GB" dirty="0"/>
              <a:t> </a:t>
            </a:r>
            <a:r>
              <a:rPr lang="en-GB" dirty="0" smtClean="0"/>
              <a:t>S.S., </a:t>
            </a:r>
            <a:r>
              <a:rPr lang="en-GB" dirty="0" err="1"/>
              <a:t>Saler</a:t>
            </a:r>
            <a:r>
              <a:rPr lang="en-GB" dirty="0"/>
              <a:t> </a:t>
            </a:r>
            <a:r>
              <a:rPr lang="en-GB" dirty="0" smtClean="0"/>
              <a:t>P.S., </a:t>
            </a:r>
            <a:r>
              <a:rPr lang="en-GB" dirty="0"/>
              <a:t>Desai </a:t>
            </a:r>
            <a:r>
              <a:rPr lang="en-GB" dirty="0" smtClean="0"/>
              <a:t>W. Non-occupational </a:t>
            </a:r>
            <a:r>
              <a:rPr lang="en-GB" dirty="0"/>
              <a:t>Hearing Loss: A Gift of Urbanization. </a:t>
            </a:r>
            <a:r>
              <a:rPr lang="en-GB" i="1" dirty="0" err="1"/>
              <a:t>Int</a:t>
            </a:r>
            <a:r>
              <a:rPr lang="en-GB" i="1" dirty="0"/>
              <a:t> J </a:t>
            </a:r>
            <a:r>
              <a:rPr lang="en-GB" i="1" dirty="0" smtClean="0"/>
              <a:t>Head and </a:t>
            </a:r>
            <a:r>
              <a:rPr lang="en-GB" i="1" dirty="0"/>
              <a:t>Neck </a:t>
            </a:r>
            <a:r>
              <a:rPr lang="en-GB" i="1" dirty="0" err="1"/>
              <a:t>Surg</a:t>
            </a:r>
            <a:r>
              <a:rPr lang="en-GB" i="1" dirty="0"/>
              <a:t> 2012</a:t>
            </a:r>
            <a:r>
              <a:rPr lang="en-GB" dirty="0"/>
              <a:t>;3(3):125-126</a:t>
            </a:r>
            <a:r>
              <a:rPr lang="en-GB" dirty="0" smtClean="0"/>
              <a:t>.</a:t>
            </a:r>
          </a:p>
          <a:p>
            <a:r>
              <a:rPr lang="en-GB" dirty="0"/>
              <a:t>Barbosa </a:t>
            </a:r>
            <a:r>
              <a:rPr lang="en-GB" dirty="0" smtClean="0"/>
              <a:t>A.S.M, Cardoso M.R.A. </a:t>
            </a:r>
            <a:r>
              <a:rPr lang="en-US" dirty="0"/>
              <a:t>Hearing loss among workers exposed to road traffic noise in the city of São Paulo in </a:t>
            </a:r>
            <a:r>
              <a:rPr lang="en-US" dirty="0" smtClean="0"/>
              <a:t>Brazil. </a:t>
            </a:r>
            <a:r>
              <a:rPr lang="en-US" dirty="0"/>
              <a:t>Auris </a:t>
            </a:r>
            <a:r>
              <a:rPr lang="en-US" dirty="0" err="1"/>
              <a:t>Nasus</a:t>
            </a:r>
            <a:r>
              <a:rPr lang="en-US" dirty="0"/>
              <a:t> </a:t>
            </a:r>
            <a:r>
              <a:rPr lang="en-US" dirty="0" smtClean="0"/>
              <a:t>Larynx 2005; 32(1): 17-21.</a:t>
            </a:r>
            <a:endParaRPr lang="en-GB" dirty="0"/>
          </a:p>
          <a:p>
            <a:endParaRPr lang="en-GB" dirty="0"/>
          </a:p>
          <a:p>
            <a:endParaRPr lang="en-GB" dirty="0"/>
          </a:p>
        </p:txBody>
      </p:sp>
    </p:spTree>
    <p:extLst>
      <p:ext uri="{BB962C8B-B14F-4D97-AF65-F5344CB8AC3E}">
        <p14:creationId xmlns:p14="http://schemas.microsoft.com/office/powerpoint/2010/main" val="234597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428596" y="1643050"/>
            <a:ext cx="8229600" cy="4525963"/>
          </a:xfrm>
        </p:spPr>
        <p:txBody>
          <a:bodyPr>
            <a:normAutofit lnSpcReduction="10000"/>
          </a:bodyPr>
          <a:lstStyle/>
          <a:p>
            <a:pPr algn="just">
              <a:lnSpc>
                <a:spcPct val="150000"/>
              </a:lnSpc>
            </a:pPr>
            <a:r>
              <a:rPr lang="en-IN" dirty="0" smtClean="0"/>
              <a:t>Noise is “wrong sound, in the wrong place, at the wrong time”</a:t>
            </a:r>
          </a:p>
          <a:p>
            <a:pPr algn="just">
              <a:lnSpc>
                <a:spcPct val="150000"/>
              </a:lnSpc>
            </a:pPr>
            <a:r>
              <a:rPr lang="en-IN" dirty="0" smtClean="0"/>
              <a:t>The 20th century has been described as the “Century of Noise”</a:t>
            </a:r>
          </a:p>
          <a:p>
            <a:pPr algn="just">
              <a:lnSpc>
                <a:spcPct val="150000"/>
              </a:lnSpc>
            </a:pPr>
            <a:r>
              <a:rPr lang="en-IN" dirty="0" smtClean="0"/>
              <a:t>Noise has become a very important “stress factor” in the environment of man</a:t>
            </a: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1: The acceptable noise level is</a:t>
            </a:r>
          </a:p>
          <a:p>
            <a:pPr marL="971550" lvl="1" indent="-514350">
              <a:buFont typeface="+mj-lt"/>
              <a:buAutoNum type="arabicPeriod"/>
            </a:pPr>
            <a:r>
              <a:rPr lang="en-US" dirty="0" smtClean="0"/>
              <a:t>95 </a:t>
            </a:r>
            <a:r>
              <a:rPr lang="en-US" dirty="0" err="1" smtClean="0"/>
              <a:t>db</a:t>
            </a:r>
            <a:endParaRPr lang="en-US" dirty="0" smtClean="0"/>
          </a:p>
          <a:p>
            <a:pPr marL="971550" lvl="1" indent="-514350">
              <a:buFont typeface="+mj-lt"/>
              <a:buAutoNum type="arabicPeriod"/>
            </a:pPr>
            <a:r>
              <a:rPr lang="en-US" dirty="0" smtClean="0"/>
              <a:t>100 </a:t>
            </a:r>
            <a:r>
              <a:rPr lang="en-US" dirty="0" err="1" smtClean="0"/>
              <a:t>db</a:t>
            </a:r>
            <a:endParaRPr lang="en-US" dirty="0" smtClean="0"/>
          </a:p>
          <a:p>
            <a:pPr marL="971550" lvl="1" indent="-514350">
              <a:buFont typeface="+mj-lt"/>
              <a:buAutoNum type="arabicPeriod"/>
            </a:pPr>
            <a:r>
              <a:rPr lang="en-US" dirty="0" smtClean="0"/>
              <a:t>90 </a:t>
            </a:r>
            <a:r>
              <a:rPr lang="en-US" dirty="0" err="1" smtClean="0"/>
              <a:t>db</a:t>
            </a:r>
            <a:endParaRPr lang="en-US" dirty="0" smtClean="0"/>
          </a:p>
          <a:p>
            <a:pPr marL="971550" lvl="1" indent="-514350">
              <a:buFont typeface="+mj-lt"/>
              <a:buAutoNum type="arabicPeriod"/>
            </a:pPr>
            <a:r>
              <a:rPr lang="en-US" dirty="0" smtClean="0"/>
              <a:t>85 </a:t>
            </a:r>
            <a:r>
              <a:rPr lang="en-US" dirty="0" err="1" smtClean="0"/>
              <a:t>db</a:t>
            </a:r>
            <a:endParaRPr lang="en-US" dirty="0" smtClean="0"/>
          </a:p>
          <a:p>
            <a:endParaRPr lang="en-US" dirty="0"/>
          </a:p>
        </p:txBody>
      </p:sp>
    </p:spTree>
    <p:extLst>
      <p:ext uri="{BB962C8B-B14F-4D97-AF65-F5344CB8AC3E}">
        <p14:creationId xmlns:p14="http://schemas.microsoft.com/office/powerpoint/2010/main" val="26427302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2: Auditory fatigue occurs at _____Hz</a:t>
            </a:r>
          </a:p>
          <a:p>
            <a:pPr marL="971550" lvl="1" indent="-514350">
              <a:buFont typeface="+mj-lt"/>
              <a:buAutoNum type="arabicPeriod"/>
            </a:pPr>
            <a:r>
              <a:rPr lang="en-US" dirty="0" smtClean="0"/>
              <a:t>2000</a:t>
            </a:r>
          </a:p>
          <a:p>
            <a:pPr marL="971550" lvl="1" indent="-514350">
              <a:buFont typeface="+mj-lt"/>
              <a:buAutoNum type="arabicPeriod"/>
            </a:pPr>
            <a:r>
              <a:rPr lang="en-US" dirty="0" smtClean="0"/>
              <a:t>3000</a:t>
            </a:r>
          </a:p>
          <a:p>
            <a:pPr marL="971550" lvl="1" indent="-514350">
              <a:buFont typeface="+mj-lt"/>
              <a:buAutoNum type="arabicPeriod"/>
            </a:pPr>
            <a:r>
              <a:rPr lang="en-US" dirty="0" smtClean="0"/>
              <a:t>4000</a:t>
            </a:r>
          </a:p>
          <a:p>
            <a:pPr marL="971550" lvl="1" indent="-514350">
              <a:buFont typeface="+mj-lt"/>
              <a:buAutoNum type="arabicPeriod"/>
            </a:pPr>
            <a:r>
              <a:rPr lang="en-US" dirty="0" smtClean="0"/>
              <a:t>8000</a:t>
            </a:r>
          </a:p>
          <a:p>
            <a:endParaRPr lang="en-US" dirty="0"/>
          </a:p>
        </p:txBody>
      </p:sp>
    </p:spTree>
    <p:extLst>
      <p:ext uri="{BB962C8B-B14F-4D97-AF65-F5344CB8AC3E}">
        <p14:creationId xmlns:p14="http://schemas.microsoft.com/office/powerpoint/2010/main" val="871214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3: Prolonged exposure to noise levels greater than the following can impair hearing permanently</a:t>
            </a:r>
          </a:p>
          <a:p>
            <a:pPr marL="971550" lvl="1" indent="-514350">
              <a:buFont typeface="+mj-lt"/>
              <a:buAutoNum type="arabicPeriod"/>
            </a:pPr>
            <a:r>
              <a:rPr lang="en-US" dirty="0" smtClean="0"/>
              <a:t>40 </a:t>
            </a:r>
            <a:r>
              <a:rPr lang="en-US" dirty="0"/>
              <a:t>decibels</a:t>
            </a:r>
          </a:p>
          <a:p>
            <a:pPr marL="971550" lvl="1" indent="-514350">
              <a:buFont typeface="+mj-lt"/>
              <a:buAutoNum type="arabicPeriod"/>
            </a:pPr>
            <a:r>
              <a:rPr lang="en-US" dirty="0" smtClean="0"/>
              <a:t>85 decibels</a:t>
            </a:r>
          </a:p>
          <a:p>
            <a:pPr marL="971550" lvl="1" indent="-514350">
              <a:buFont typeface="+mj-lt"/>
              <a:buAutoNum type="arabicPeriod"/>
            </a:pPr>
            <a:r>
              <a:rPr lang="en-US" dirty="0" smtClean="0"/>
              <a:t>100 decibels</a:t>
            </a:r>
          </a:p>
          <a:p>
            <a:pPr marL="971550" lvl="1" indent="-514350">
              <a:buFont typeface="+mj-lt"/>
              <a:buAutoNum type="arabicPeriod"/>
            </a:pPr>
            <a:r>
              <a:rPr lang="en-US" dirty="0" smtClean="0"/>
              <a:t>140 </a:t>
            </a:r>
            <a:r>
              <a:rPr lang="en-US" dirty="0"/>
              <a:t>decibels</a:t>
            </a:r>
          </a:p>
          <a:p>
            <a:pPr marL="971550" lvl="1" indent="-514350">
              <a:buFont typeface="+mj-lt"/>
              <a:buAutoNum type="arabicPeriod"/>
            </a:pPr>
            <a:endParaRPr lang="en-US" dirty="0" smtClean="0"/>
          </a:p>
          <a:p>
            <a:endParaRPr lang="en-US" dirty="0"/>
          </a:p>
        </p:txBody>
      </p:sp>
    </p:spTree>
    <p:extLst>
      <p:ext uri="{BB962C8B-B14F-4D97-AF65-F5344CB8AC3E}">
        <p14:creationId xmlns:p14="http://schemas.microsoft.com/office/powerpoint/2010/main" val="3727920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4: Name few sources of noise pollution</a:t>
            </a:r>
          </a:p>
          <a:p>
            <a:pPr marL="971550" lvl="1" indent="-514350">
              <a:buFont typeface="+mj-lt"/>
              <a:buAutoNum type="arabicPeriod"/>
            </a:pPr>
            <a:endParaRPr lang="en-US" dirty="0" smtClean="0"/>
          </a:p>
          <a:p>
            <a:endParaRPr lang="en-US" dirty="0"/>
          </a:p>
        </p:txBody>
      </p:sp>
    </p:spTree>
    <p:extLst>
      <p:ext uri="{BB962C8B-B14F-4D97-AF65-F5344CB8AC3E}">
        <p14:creationId xmlns:p14="http://schemas.microsoft.com/office/powerpoint/2010/main" val="3818312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Q 5 : Exposure to noise above causes permanent hearing loss</a:t>
            </a:r>
          </a:p>
          <a:p>
            <a:pPr marL="971550" lvl="1" indent="-514350">
              <a:buFont typeface="+mj-lt"/>
              <a:buAutoNum type="arabicPeriod"/>
            </a:pPr>
            <a:r>
              <a:rPr lang="en-US" dirty="0" smtClean="0"/>
              <a:t>90 </a:t>
            </a:r>
            <a:r>
              <a:rPr lang="en-US" dirty="0" err="1" smtClean="0"/>
              <a:t>db</a:t>
            </a:r>
            <a:endParaRPr lang="en-US" dirty="0" smtClean="0"/>
          </a:p>
          <a:p>
            <a:pPr marL="971550" lvl="1" indent="-514350">
              <a:buFont typeface="+mj-lt"/>
              <a:buAutoNum type="arabicPeriod"/>
            </a:pPr>
            <a:r>
              <a:rPr lang="en-US" dirty="0" smtClean="0"/>
              <a:t>100 </a:t>
            </a:r>
            <a:r>
              <a:rPr lang="en-US" dirty="0" err="1" smtClean="0"/>
              <a:t>db</a:t>
            </a:r>
            <a:endParaRPr lang="en-US" dirty="0" smtClean="0"/>
          </a:p>
          <a:p>
            <a:pPr marL="971550" lvl="1" indent="-514350">
              <a:buFont typeface="+mj-lt"/>
              <a:buAutoNum type="arabicPeriod"/>
            </a:pPr>
            <a:r>
              <a:rPr lang="en-US" dirty="0" smtClean="0"/>
              <a:t>125 </a:t>
            </a:r>
            <a:r>
              <a:rPr lang="en-US" dirty="0" err="1" smtClean="0"/>
              <a:t>db</a:t>
            </a:r>
            <a:endParaRPr lang="en-US" dirty="0" smtClean="0"/>
          </a:p>
          <a:p>
            <a:pPr marL="971550" lvl="1" indent="-514350">
              <a:buFont typeface="+mj-lt"/>
              <a:buAutoNum type="arabicPeriod"/>
            </a:pPr>
            <a:r>
              <a:rPr lang="en-US" dirty="0" smtClean="0"/>
              <a:t>160 </a:t>
            </a:r>
            <a:r>
              <a:rPr lang="en-US" dirty="0" err="1" smtClean="0"/>
              <a:t>db</a:t>
            </a:r>
            <a:endParaRPr lang="en-US" dirty="0" smtClean="0"/>
          </a:p>
          <a:p>
            <a:pPr marL="971550" lvl="1" indent="-514350">
              <a:buFont typeface="+mj-lt"/>
              <a:buAutoNum type="arabicPeriod"/>
            </a:pPr>
            <a:endParaRPr lang="en-US" dirty="0" smtClean="0"/>
          </a:p>
          <a:p>
            <a:endParaRPr lang="en-US" dirty="0"/>
          </a:p>
        </p:txBody>
      </p:sp>
    </p:spTree>
    <p:extLst>
      <p:ext uri="{BB962C8B-B14F-4D97-AF65-F5344CB8AC3E}">
        <p14:creationId xmlns:p14="http://schemas.microsoft.com/office/powerpoint/2010/main" val="3683048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The term “NOISE POLLUTION” has been recently coined to signify the vast cacophony of sounds that are being produced in modern life, leading to health hazards.</a:t>
            </a:r>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272" y="3888297"/>
            <a:ext cx="3901728" cy="252832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2040" y="3888298"/>
            <a:ext cx="3967832" cy="252832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SOURCES OF NOISE POLLUTION</a:t>
            </a:r>
            <a:endParaRPr lang="en-IN" dirty="0"/>
          </a:p>
        </p:txBody>
      </p:sp>
      <p:sp>
        <p:nvSpPr>
          <p:cNvPr id="3" name="Content Placeholder 2"/>
          <p:cNvSpPr>
            <a:spLocks noGrp="1"/>
          </p:cNvSpPr>
          <p:nvPr>
            <p:ph idx="1"/>
          </p:nvPr>
        </p:nvSpPr>
        <p:spPr/>
        <p:txBody>
          <a:bodyPr>
            <a:normAutofit lnSpcReduction="10000"/>
          </a:bodyPr>
          <a:lstStyle/>
          <a:p>
            <a:r>
              <a:rPr lang="en-IN" dirty="0" smtClean="0"/>
              <a:t>The sources of  noise pollution are many and varied. Emanates from automobiles, factories , air-crafts</a:t>
            </a:r>
            <a:r>
              <a:rPr lang="en-IN" dirty="0"/>
              <a:t> </a:t>
            </a:r>
            <a:r>
              <a:rPr lang="en-IN" dirty="0" smtClean="0"/>
              <a:t>amongst others.</a:t>
            </a:r>
          </a:p>
          <a:p>
            <a:r>
              <a:rPr lang="en-IN" dirty="0"/>
              <a:t>N</a:t>
            </a:r>
            <a:r>
              <a:rPr lang="en-IN" dirty="0" smtClean="0"/>
              <a:t>oise pollution is particularly acute near railway stations, airport, bus terminals and traffic round-</a:t>
            </a:r>
            <a:r>
              <a:rPr lang="en-IN" dirty="0" err="1" smtClean="0"/>
              <a:t>abouts</a:t>
            </a:r>
            <a:r>
              <a:rPr lang="en-IN" dirty="0" smtClean="0"/>
              <a:t>.</a:t>
            </a:r>
          </a:p>
          <a:p>
            <a:r>
              <a:rPr lang="en-IN" dirty="0" smtClean="0"/>
              <a:t>Use of pressure horns, recreational </a:t>
            </a:r>
            <a:r>
              <a:rPr lang="en-IN" dirty="0"/>
              <a:t>n</a:t>
            </a:r>
            <a:r>
              <a:rPr lang="en-IN" dirty="0" smtClean="0"/>
              <a:t>oise of loudspeakers particularly at night are other sources of noise pollution.</a:t>
            </a: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Domestic noise from T.Vs and radio transistors all add to the quantum of noise in daily life</a:t>
            </a:r>
            <a:endParaRPr lang="en-IN"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1560" y="3104291"/>
            <a:ext cx="3672408" cy="2845558"/>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41580" y="2996952"/>
            <a:ext cx="2743200" cy="2743200"/>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3412259"/>
            <a:ext cx="1431036" cy="253759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GB" dirty="0" smtClean="0"/>
              <a:t>Noise has two components :</a:t>
            </a:r>
          </a:p>
          <a:p>
            <a:pPr marL="514350" indent="-514350">
              <a:buFont typeface="+mj-lt"/>
              <a:buAutoNum type="arabicPeriod"/>
            </a:pPr>
            <a:r>
              <a:rPr lang="en-GB" b="1" dirty="0" smtClean="0"/>
              <a:t>Loudness</a:t>
            </a:r>
            <a:r>
              <a:rPr lang="en-GB" dirty="0" smtClean="0"/>
              <a:t>: which depends upon amplitude of vibrations which initiated the noise. It is measured in decibels (dB) .</a:t>
            </a:r>
          </a:p>
          <a:p>
            <a:pPr marL="514350" indent="-514350">
              <a:buFont typeface="+mj-lt"/>
              <a:buAutoNum type="arabicPeriod"/>
            </a:pPr>
            <a:r>
              <a:rPr lang="en-GB" b="1" dirty="0" smtClean="0"/>
              <a:t>Frequency</a:t>
            </a:r>
            <a:r>
              <a:rPr lang="en-GB" dirty="0" smtClean="0"/>
              <a:t>: it is denoted as Hertz (Hz). </a:t>
            </a:r>
            <a:r>
              <a:rPr lang="en-GB" dirty="0"/>
              <a:t>O</a:t>
            </a:r>
            <a:r>
              <a:rPr lang="en-GB" dirty="0" smtClean="0"/>
              <a:t>ne </a:t>
            </a:r>
            <a:r>
              <a:rPr lang="en-GB" dirty="0"/>
              <a:t>H</a:t>
            </a:r>
            <a:r>
              <a:rPr lang="en-GB" dirty="0" smtClean="0"/>
              <a:t>z is equal to one wave of per second.</a:t>
            </a:r>
          </a:p>
          <a:p>
            <a:pPr marL="0" indent="0">
              <a:buNone/>
            </a:pPr>
            <a:endParaRPr lang="en-US" dirty="0"/>
          </a:p>
        </p:txBody>
      </p:sp>
    </p:spTree>
    <p:extLst>
      <p:ext uri="{BB962C8B-B14F-4D97-AF65-F5344CB8AC3E}">
        <p14:creationId xmlns:p14="http://schemas.microsoft.com/office/powerpoint/2010/main" val="32890757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60731336"/>
              </p:ext>
            </p:extLst>
          </p:nvPr>
        </p:nvGraphicFramePr>
        <p:xfrm>
          <a:off x="409433" y="548680"/>
          <a:ext cx="4844502" cy="6120688"/>
        </p:xfrm>
        <a:graphic>
          <a:graphicData uri="http://schemas.openxmlformats.org/drawingml/2006/table">
            <a:tbl>
              <a:tblPr firstRow="1" bandRow="1">
                <a:tableStyleId>{5C22544A-7EE6-4342-B048-85BDC9FD1C3A}</a:tableStyleId>
              </a:tblPr>
              <a:tblGrid>
                <a:gridCol w="208280"/>
                <a:gridCol w="4636222"/>
              </a:tblGrid>
              <a:tr h="382543">
                <a:tc>
                  <a:txBody>
                    <a:bodyPr/>
                    <a:lstStyle/>
                    <a:p>
                      <a:endParaRPr lang="en-US" dirty="0"/>
                    </a:p>
                  </a:txBody>
                  <a:tcPr/>
                </a:tc>
                <a:tc>
                  <a:txBody>
                    <a:bodyPr/>
                    <a:lstStyle/>
                    <a:p>
                      <a:r>
                        <a:rPr lang="en-GB" dirty="0" smtClean="0"/>
                        <a:t>-160                                   (In decibels, dB)</a:t>
                      </a:r>
                      <a:endParaRPr lang="en-US" dirty="0"/>
                    </a:p>
                  </a:txBody>
                  <a:tcPr/>
                </a:tc>
              </a:tr>
              <a:tr h="382543">
                <a:tc>
                  <a:txBody>
                    <a:bodyPr/>
                    <a:lstStyle/>
                    <a:p>
                      <a:endParaRPr lang="en-US" dirty="0"/>
                    </a:p>
                  </a:txBody>
                  <a:tcPr/>
                </a:tc>
                <a:tc>
                  <a:txBody>
                    <a:bodyPr/>
                    <a:lstStyle/>
                    <a:p>
                      <a:r>
                        <a:rPr lang="en-GB" dirty="0" smtClean="0"/>
                        <a:t>-150</a:t>
                      </a:r>
                      <a:endParaRPr lang="en-US" dirty="0"/>
                    </a:p>
                  </a:txBody>
                  <a:tcPr/>
                </a:tc>
              </a:tr>
              <a:tr h="382543">
                <a:tc>
                  <a:txBody>
                    <a:bodyPr/>
                    <a:lstStyle/>
                    <a:p>
                      <a:endParaRPr lang="en-US"/>
                    </a:p>
                  </a:txBody>
                  <a:tcPr/>
                </a:tc>
                <a:tc>
                  <a:txBody>
                    <a:bodyPr/>
                    <a:lstStyle/>
                    <a:p>
                      <a:r>
                        <a:rPr lang="en-GB" dirty="0" smtClean="0"/>
                        <a:t>-140</a:t>
                      </a:r>
                      <a:endParaRPr lang="en-US" dirty="0"/>
                    </a:p>
                  </a:txBody>
                  <a:tcPr/>
                </a:tc>
              </a:tr>
              <a:tr h="382543">
                <a:tc>
                  <a:txBody>
                    <a:bodyPr/>
                    <a:lstStyle/>
                    <a:p>
                      <a:endParaRPr lang="en-US"/>
                    </a:p>
                  </a:txBody>
                  <a:tcPr/>
                </a:tc>
                <a:tc>
                  <a:txBody>
                    <a:bodyPr/>
                    <a:lstStyle/>
                    <a:p>
                      <a:r>
                        <a:rPr lang="en-GB" dirty="0" smtClean="0"/>
                        <a:t>-130</a:t>
                      </a:r>
                      <a:endParaRPr lang="en-US" dirty="0"/>
                    </a:p>
                  </a:txBody>
                  <a:tcPr/>
                </a:tc>
              </a:tr>
              <a:tr h="382543">
                <a:tc>
                  <a:txBody>
                    <a:bodyPr/>
                    <a:lstStyle/>
                    <a:p>
                      <a:endParaRPr lang="en-US"/>
                    </a:p>
                  </a:txBody>
                  <a:tcPr/>
                </a:tc>
                <a:tc>
                  <a:txBody>
                    <a:bodyPr/>
                    <a:lstStyle/>
                    <a:p>
                      <a:r>
                        <a:rPr lang="en-GB" dirty="0" smtClean="0"/>
                        <a:t>-120</a:t>
                      </a:r>
                      <a:endParaRPr lang="en-US" dirty="0"/>
                    </a:p>
                  </a:txBody>
                  <a:tcPr/>
                </a:tc>
              </a:tr>
              <a:tr h="382543">
                <a:tc>
                  <a:txBody>
                    <a:bodyPr/>
                    <a:lstStyle/>
                    <a:p>
                      <a:endParaRPr lang="en-US"/>
                    </a:p>
                  </a:txBody>
                  <a:tcPr/>
                </a:tc>
                <a:tc>
                  <a:txBody>
                    <a:bodyPr/>
                    <a:lstStyle/>
                    <a:p>
                      <a:r>
                        <a:rPr lang="en-GB" dirty="0" smtClean="0"/>
                        <a:t>-110</a:t>
                      </a:r>
                      <a:endParaRPr lang="en-US" dirty="0"/>
                    </a:p>
                  </a:txBody>
                  <a:tcPr/>
                </a:tc>
              </a:tr>
              <a:tr h="382543">
                <a:tc>
                  <a:txBody>
                    <a:bodyPr/>
                    <a:lstStyle/>
                    <a:p>
                      <a:endParaRPr lang="en-US"/>
                    </a:p>
                  </a:txBody>
                  <a:tcPr/>
                </a:tc>
                <a:tc>
                  <a:txBody>
                    <a:bodyPr/>
                    <a:lstStyle/>
                    <a:p>
                      <a:r>
                        <a:rPr lang="en-GB" dirty="0" smtClean="0"/>
                        <a:t>-100</a:t>
                      </a:r>
                      <a:endParaRPr lang="en-US" dirty="0"/>
                    </a:p>
                  </a:txBody>
                  <a:tcPr/>
                </a:tc>
              </a:tr>
              <a:tr h="382543">
                <a:tc>
                  <a:txBody>
                    <a:bodyPr/>
                    <a:lstStyle/>
                    <a:p>
                      <a:endParaRPr lang="en-US"/>
                    </a:p>
                  </a:txBody>
                  <a:tcPr/>
                </a:tc>
                <a:tc>
                  <a:txBody>
                    <a:bodyPr/>
                    <a:lstStyle/>
                    <a:p>
                      <a:r>
                        <a:rPr lang="en-GB" dirty="0" smtClean="0"/>
                        <a:t>-90   Recommended</a:t>
                      </a:r>
                      <a:r>
                        <a:rPr lang="en-GB" baseline="0" dirty="0" smtClean="0"/>
                        <a:t> maximum (85 dB)</a:t>
                      </a:r>
                    </a:p>
                  </a:txBody>
                  <a:tcPr/>
                </a:tc>
              </a:tr>
              <a:tr h="382543">
                <a:tc>
                  <a:txBody>
                    <a:bodyPr/>
                    <a:lstStyle/>
                    <a:p>
                      <a:endParaRPr lang="en-US"/>
                    </a:p>
                  </a:txBody>
                  <a:tcPr/>
                </a:tc>
                <a:tc>
                  <a:txBody>
                    <a:bodyPr/>
                    <a:lstStyle/>
                    <a:p>
                      <a:r>
                        <a:rPr lang="en-GB" baseline="0" dirty="0" smtClean="0"/>
                        <a:t>-80   Printing press</a:t>
                      </a:r>
                    </a:p>
                  </a:txBody>
                  <a:tcPr/>
                </a:tc>
              </a:tr>
              <a:tr h="382543">
                <a:tc>
                  <a:txBody>
                    <a:bodyPr/>
                    <a:lstStyle/>
                    <a:p>
                      <a:endParaRPr lang="en-US"/>
                    </a:p>
                  </a:txBody>
                  <a:tcPr/>
                </a:tc>
                <a:tc>
                  <a:txBody>
                    <a:bodyPr/>
                    <a:lstStyle/>
                    <a:p>
                      <a:r>
                        <a:rPr lang="en-GB" baseline="0" dirty="0" smtClean="0"/>
                        <a:t>-70   Heavy street traffic</a:t>
                      </a:r>
                    </a:p>
                  </a:txBody>
                  <a:tcPr/>
                </a:tc>
              </a:tr>
              <a:tr h="382543">
                <a:tc>
                  <a:txBody>
                    <a:bodyPr/>
                    <a:lstStyle/>
                    <a:p>
                      <a:endParaRPr lang="en-US" dirty="0"/>
                    </a:p>
                  </a:txBody>
                  <a:tcPr/>
                </a:tc>
                <a:tc>
                  <a:txBody>
                    <a:bodyPr/>
                    <a:lstStyle/>
                    <a:p>
                      <a:r>
                        <a:rPr lang="en-GB" baseline="0" dirty="0" smtClean="0"/>
                        <a:t>-60   Normal conversation</a:t>
                      </a:r>
                    </a:p>
                  </a:txBody>
                  <a:tcPr/>
                </a:tc>
              </a:tr>
              <a:tr h="382543">
                <a:tc>
                  <a:txBody>
                    <a:bodyPr/>
                    <a:lstStyle/>
                    <a:p>
                      <a:endParaRPr lang="en-US"/>
                    </a:p>
                  </a:txBody>
                  <a:tcPr/>
                </a:tc>
                <a:tc>
                  <a:txBody>
                    <a:bodyPr/>
                    <a:lstStyle/>
                    <a:p>
                      <a:r>
                        <a:rPr lang="en-GB" baseline="0" dirty="0" smtClean="0"/>
                        <a:t>-50</a:t>
                      </a:r>
                    </a:p>
                  </a:txBody>
                  <a:tcPr/>
                </a:tc>
              </a:tr>
              <a:tr h="382543">
                <a:tc>
                  <a:txBody>
                    <a:bodyPr/>
                    <a:lstStyle/>
                    <a:p>
                      <a:endParaRPr lang="en-US" dirty="0"/>
                    </a:p>
                  </a:txBody>
                  <a:tcPr/>
                </a:tc>
                <a:tc>
                  <a:txBody>
                    <a:bodyPr/>
                    <a:lstStyle/>
                    <a:p>
                      <a:r>
                        <a:rPr lang="en-GB" baseline="0" dirty="0" smtClean="0"/>
                        <a:t>-40   Quiet library</a:t>
                      </a:r>
                    </a:p>
                  </a:txBody>
                  <a:tcPr/>
                </a:tc>
              </a:tr>
              <a:tr h="382543">
                <a:tc>
                  <a:txBody>
                    <a:bodyPr/>
                    <a:lstStyle/>
                    <a:p>
                      <a:endParaRPr lang="en-US" dirty="0"/>
                    </a:p>
                  </a:txBody>
                  <a:tcPr/>
                </a:tc>
                <a:tc>
                  <a:txBody>
                    <a:bodyPr/>
                    <a:lstStyle/>
                    <a:p>
                      <a:r>
                        <a:rPr lang="en-GB" baseline="0" dirty="0" smtClean="0"/>
                        <a:t>-30</a:t>
                      </a:r>
                    </a:p>
                  </a:txBody>
                  <a:tcPr/>
                </a:tc>
              </a:tr>
              <a:tr h="382543">
                <a:tc>
                  <a:txBody>
                    <a:bodyPr/>
                    <a:lstStyle/>
                    <a:p>
                      <a:endParaRPr lang="en-US" dirty="0"/>
                    </a:p>
                  </a:txBody>
                  <a:tcPr/>
                </a:tc>
                <a:tc>
                  <a:txBody>
                    <a:bodyPr/>
                    <a:lstStyle/>
                    <a:p>
                      <a:r>
                        <a:rPr lang="en-GB" baseline="0" dirty="0" smtClean="0"/>
                        <a:t>-20   Whispering</a:t>
                      </a:r>
                    </a:p>
                  </a:txBody>
                  <a:tcPr/>
                </a:tc>
              </a:tr>
              <a:tr h="382543">
                <a:tc>
                  <a:txBody>
                    <a:bodyPr/>
                    <a:lstStyle/>
                    <a:p>
                      <a:endParaRPr lang="en-US" dirty="0"/>
                    </a:p>
                  </a:txBody>
                  <a:tcPr/>
                </a:tc>
                <a:tc>
                  <a:txBody>
                    <a:bodyPr/>
                    <a:lstStyle/>
                    <a:p>
                      <a:r>
                        <a:rPr lang="en-GB" dirty="0" smtClean="0"/>
                        <a:t>-10</a:t>
                      </a:r>
                      <a:endParaRPr lang="en-US" dirty="0"/>
                    </a:p>
                  </a:txBody>
                  <a:tcPr/>
                </a:tc>
              </a:tr>
            </a:tbl>
          </a:graphicData>
        </a:graphic>
      </p:graphicFrame>
      <p:sp>
        <p:nvSpPr>
          <p:cNvPr id="8" name="Title 4"/>
          <p:cNvSpPr>
            <a:spLocks noGrp="1"/>
          </p:cNvSpPr>
          <p:nvPr>
            <p:ph type="title"/>
          </p:nvPr>
        </p:nvSpPr>
        <p:spPr>
          <a:xfrm>
            <a:off x="5652120" y="332656"/>
            <a:ext cx="3106688" cy="5904656"/>
          </a:xfrm>
        </p:spPr>
        <p:txBody>
          <a:bodyPr/>
          <a:lstStyle/>
          <a:p>
            <a:r>
              <a:rPr lang="en-GB" dirty="0" smtClean="0"/>
              <a:t>Community noise  </a:t>
            </a:r>
            <a:br>
              <a:rPr lang="en-GB" dirty="0" smtClean="0"/>
            </a:br>
            <a:r>
              <a:rPr lang="en-GB" dirty="0" smtClean="0"/>
              <a:t>level</a:t>
            </a:r>
            <a:br>
              <a:rPr lang="en-GB" dirty="0" smtClean="0"/>
            </a:br>
            <a:r>
              <a:rPr lang="en-GB" dirty="0" smtClean="0"/>
              <a:t>         </a:t>
            </a:r>
            <a:endParaRPr lang="en-US" dirty="0"/>
          </a:p>
        </p:txBody>
      </p:sp>
    </p:spTree>
    <p:extLst>
      <p:ext uri="{BB962C8B-B14F-4D97-AF65-F5344CB8AC3E}">
        <p14:creationId xmlns:p14="http://schemas.microsoft.com/office/powerpoint/2010/main" val="41221971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Sound levels of some noises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2588301"/>
              </p:ext>
            </p:extLst>
          </p:nvPr>
        </p:nvGraphicFramePr>
        <p:xfrm>
          <a:off x="457200" y="1600200"/>
          <a:ext cx="8229600" cy="37084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GB" dirty="0" smtClean="0"/>
                        <a:t>SOURCES OF NOISE</a:t>
                      </a:r>
                      <a:endParaRPr lang="en-US" dirty="0"/>
                    </a:p>
                  </a:txBody>
                  <a:tcPr/>
                </a:tc>
                <a:tc>
                  <a:txBody>
                    <a:bodyPr/>
                    <a:lstStyle/>
                    <a:p>
                      <a:r>
                        <a:rPr lang="en-GB" dirty="0" smtClean="0"/>
                        <a:t> SOUND LEVELS</a:t>
                      </a:r>
                      <a:endParaRPr lang="en-US" dirty="0"/>
                    </a:p>
                  </a:txBody>
                  <a:tcPr/>
                </a:tc>
              </a:tr>
              <a:tr h="370840">
                <a:tc>
                  <a:txBody>
                    <a:bodyPr/>
                    <a:lstStyle/>
                    <a:p>
                      <a:r>
                        <a:rPr lang="en-GB" dirty="0" smtClean="0"/>
                        <a:t>Whisper</a:t>
                      </a:r>
                      <a:endParaRPr lang="en-US" dirty="0"/>
                    </a:p>
                  </a:txBody>
                  <a:tcPr/>
                </a:tc>
                <a:tc>
                  <a:txBody>
                    <a:bodyPr/>
                    <a:lstStyle/>
                    <a:p>
                      <a:r>
                        <a:rPr lang="en-GB" dirty="0" smtClean="0"/>
                        <a:t>10</a:t>
                      </a:r>
                      <a:endParaRPr lang="en-US" dirty="0"/>
                    </a:p>
                  </a:txBody>
                  <a:tcPr/>
                </a:tc>
              </a:tr>
              <a:tr h="370840">
                <a:tc>
                  <a:txBody>
                    <a:bodyPr/>
                    <a:lstStyle/>
                    <a:p>
                      <a:r>
                        <a:rPr lang="en-GB" dirty="0" smtClean="0"/>
                        <a:t>Speech, 2-3 people</a:t>
                      </a:r>
                      <a:endParaRPr lang="en-US" dirty="0"/>
                    </a:p>
                  </a:txBody>
                  <a:tcPr/>
                </a:tc>
                <a:tc>
                  <a:txBody>
                    <a:bodyPr/>
                    <a:lstStyle/>
                    <a:p>
                      <a:r>
                        <a:rPr lang="en-GB" dirty="0" smtClean="0"/>
                        <a:t>73</a:t>
                      </a:r>
                      <a:endParaRPr lang="en-US" dirty="0"/>
                    </a:p>
                  </a:txBody>
                  <a:tcPr/>
                </a:tc>
              </a:tr>
              <a:tr h="370840">
                <a:tc>
                  <a:txBody>
                    <a:bodyPr/>
                    <a:lstStyle/>
                    <a:p>
                      <a:r>
                        <a:rPr lang="en-GB" dirty="0" smtClean="0"/>
                        <a:t>Speech on radio</a:t>
                      </a:r>
                      <a:endParaRPr lang="en-US" dirty="0"/>
                    </a:p>
                  </a:txBody>
                  <a:tcPr/>
                </a:tc>
                <a:tc>
                  <a:txBody>
                    <a:bodyPr/>
                    <a:lstStyle/>
                    <a:p>
                      <a:r>
                        <a:rPr lang="en-GB" dirty="0" smtClean="0"/>
                        <a:t>80</a:t>
                      </a:r>
                      <a:endParaRPr lang="en-US" dirty="0"/>
                    </a:p>
                  </a:txBody>
                  <a:tcPr/>
                </a:tc>
              </a:tr>
              <a:tr h="370840">
                <a:tc>
                  <a:txBody>
                    <a:bodyPr/>
                    <a:lstStyle/>
                    <a:p>
                      <a:r>
                        <a:rPr lang="en-GB" dirty="0" smtClean="0"/>
                        <a:t>Music on radio</a:t>
                      </a:r>
                      <a:endParaRPr lang="en-US" dirty="0"/>
                    </a:p>
                  </a:txBody>
                  <a:tcPr/>
                </a:tc>
                <a:tc>
                  <a:txBody>
                    <a:bodyPr/>
                    <a:lstStyle/>
                    <a:p>
                      <a:r>
                        <a:rPr lang="en-GB" dirty="0" smtClean="0"/>
                        <a:t>85</a:t>
                      </a:r>
                      <a:endParaRPr lang="en-US" dirty="0"/>
                    </a:p>
                  </a:txBody>
                  <a:tcPr/>
                </a:tc>
              </a:tr>
              <a:tr h="370840">
                <a:tc>
                  <a:txBody>
                    <a:bodyPr/>
                    <a:lstStyle/>
                    <a:p>
                      <a:r>
                        <a:rPr lang="en-GB" dirty="0" smtClean="0"/>
                        <a:t>Children shouting</a:t>
                      </a:r>
                      <a:endParaRPr lang="en-US" dirty="0"/>
                    </a:p>
                  </a:txBody>
                  <a:tcPr/>
                </a:tc>
                <a:tc>
                  <a:txBody>
                    <a:bodyPr/>
                    <a:lstStyle/>
                    <a:p>
                      <a:r>
                        <a:rPr lang="en-GB" dirty="0" smtClean="0"/>
                        <a:t>79</a:t>
                      </a:r>
                      <a:endParaRPr lang="en-US" dirty="0"/>
                    </a:p>
                  </a:txBody>
                  <a:tcPr/>
                </a:tc>
              </a:tr>
              <a:tr h="370840">
                <a:tc>
                  <a:txBody>
                    <a:bodyPr/>
                    <a:lstStyle/>
                    <a:p>
                      <a:r>
                        <a:rPr lang="en-GB" dirty="0" smtClean="0"/>
                        <a:t>Children crying</a:t>
                      </a:r>
                      <a:endParaRPr lang="en-US" dirty="0"/>
                    </a:p>
                  </a:txBody>
                  <a:tcPr/>
                </a:tc>
                <a:tc>
                  <a:txBody>
                    <a:bodyPr/>
                    <a:lstStyle/>
                    <a:p>
                      <a:r>
                        <a:rPr lang="en-GB" dirty="0" smtClean="0"/>
                        <a:t>80</a:t>
                      </a:r>
                      <a:endParaRPr lang="en-US" dirty="0"/>
                    </a:p>
                  </a:txBody>
                  <a:tcPr/>
                </a:tc>
              </a:tr>
              <a:tr h="370840">
                <a:tc>
                  <a:txBody>
                    <a:bodyPr/>
                    <a:lstStyle/>
                    <a:p>
                      <a:r>
                        <a:rPr lang="en-GB" dirty="0" smtClean="0"/>
                        <a:t>Vacuum cleaner</a:t>
                      </a:r>
                      <a:endParaRPr lang="en-US" dirty="0"/>
                    </a:p>
                  </a:txBody>
                  <a:tcPr/>
                </a:tc>
                <a:tc>
                  <a:txBody>
                    <a:bodyPr/>
                    <a:lstStyle/>
                    <a:p>
                      <a:r>
                        <a:rPr lang="en-GB" dirty="0" smtClean="0"/>
                        <a:t>76</a:t>
                      </a:r>
                      <a:endParaRPr lang="en-US" dirty="0"/>
                    </a:p>
                  </a:txBody>
                  <a:tcPr/>
                </a:tc>
              </a:tr>
              <a:tr h="370840">
                <a:tc>
                  <a:txBody>
                    <a:bodyPr/>
                    <a:lstStyle/>
                    <a:p>
                      <a:r>
                        <a:rPr lang="en-GB" dirty="0" smtClean="0"/>
                        <a:t>Piano</a:t>
                      </a:r>
                      <a:endParaRPr lang="en-US" dirty="0"/>
                    </a:p>
                  </a:txBody>
                  <a:tcPr/>
                </a:tc>
                <a:tc>
                  <a:txBody>
                    <a:bodyPr/>
                    <a:lstStyle/>
                    <a:p>
                      <a:r>
                        <a:rPr lang="en-GB" dirty="0" smtClean="0"/>
                        <a:t>86</a:t>
                      </a:r>
                      <a:endParaRPr lang="en-US" dirty="0"/>
                    </a:p>
                  </a:txBody>
                  <a:tcPr/>
                </a:tc>
              </a:tr>
              <a:tr h="370840">
                <a:tc>
                  <a:txBody>
                    <a:bodyPr/>
                    <a:lstStyle/>
                    <a:p>
                      <a:r>
                        <a:rPr lang="en-GB" dirty="0" smtClean="0"/>
                        <a:t>Jet take-off</a:t>
                      </a:r>
                      <a:endParaRPr lang="en-US" dirty="0"/>
                    </a:p>
                  </a:txBody>
                  <a:tcPr/>
                </a:tc>
                <a:tc>
                  <a:txBody>
                    <a:bodyPr/>
                    <a:lstStyle/>
                    <a:p>
                      <a:r>
                        <a:rPr lang="en-GB" dirty="0" smtClean="0"/>
                        <a:t>150</a:t>
                      </a:r>
                      <a:endParaRPr lang="en-US" dirty="0"/>
                    </a:p>
                  </a:txBody>
                  <a:tcPr/>
                </a:tc>
              </a:tr>
            </a:tbl>
          </a:graphicData>
        </a:graphic>
      </p:graphicFrame>
    </p:spTree>
    <p:extLst>
      <p:ext uri="{BB962C8B-B14F-4D97-AF65-F5344CB8AC3E}">
        <p14:creationId xmlns:p14="http://schemas.microsoft.com/office/powerpoint/2010/main" val="23108480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Acceptable noise levels (dB)</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65607662"/>
              </p:ext>
            </p:extLst>
          </p:nvPr>
        </p:nvGraphicFramePr>
        <p:xfrm>
          <a:off x="457200" y="1600200"/>
          <a:ext cx="8229600" cy="37084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GB" dirty="0" smtClean="0"/>
                        <a:t>Residential</a:t>
                      </a:r>
                      <a:endParaRPr lang="en-US" dirty="0"/>
                    </a:p>
                  </a:txBody>
                  <a:tcPr/>
                </a:tc>
                <a:tc>
                  <a:txBody>
                    <a:bodyPr/>
                    <a:lstStyle/>
                    <a:p>
                      <a:pPr algn="ctr"/>
                      <a:r>
                        <a:rPr lang="en-GB" dirty="0" smtClean="0"/>
                        <a:t>Bed</a:t>
                      </a:r>
                      <a:r>
                        <a:rPr lang="en-GB" baseline="0" dirty="0" smtClean="0"/>
                        <a:t>room</a:t>
                      </a:r>
                      <a:endParaRPr lang="en-US" dirty="0"/>
                    </a:p>
                  </a:txBody>
                  <a:tcPr/>
                </a:tc>
                <a:tc>
                  <a:txBody>
                    <a:bodyPr/>
                    <a:lstStyle/>
                    <a:p>
                      <a:pPr algn="ctr"/>
                      <a:r>
                        <a:rPr lang="en-GB" dirty="0" smtClean="0"/>
                        <a:t>25</a:t>
                      </a:r>
                      <a:endParaRPr lang="en-US" dirty="0"/>
                    </a:p>
                  </a:txBody>
                  <a:tcPr/>
                </a:tc>
              </a:tr>
              <a:tr h="370840">
                <a:tc>
                  <a:txBody>
                    <a:bodyPr/>
                    <a:lstStyle/>
                    <a:p>
                      <a:pPr algn="ctr"/>
                      <a:endParaRPr lang="en-US" dirty="0"/>
                    </a:p>
                  </a:txBody>
                  <a:tcPr/>
                </a:tc>
                <a:tc>
                  <a:txBody>
                    <a:bodyPr/>
                    <a:lstStyle/>
                    <a:p>
                      <a:pPr algn="ctr"/>
                      <a:r>
                        <a:rPr lang="en-GB" dirty="0" smtClean="0"/>
                        <a:t>Living room</a:t>
                      </a:r>
                      <a:endParaRPr lang="en-US" dirty="0"/>
                    </a:p>
                  </a:txBody>
                  <a:tcPr/>
                </a:tc>
                <a:tc>
                  <a:txBody>
                    <a:bodyPr/>
                    <a:lstStyle/>
                    <a:p>
                      <a:pPr algn="ctr"/>
                      <a:r>
                        <a:rPr lang="en-GB" dirty="0" smtClean="0"/>
                        <a:t>40</a:t>
                      </a:r>
                      <a:endParaRPr lang="en-US" dirty="0"/>
                    </a:p>
                  </a:txBody>
                  <a:tcPr/>
                </a:tc>
              </a:tr>
              <a:tr h="370840">
                <a:tc>
                  <a:txBody>
                    <a:bodyPr/>
                    <a:lstStyle/>
                    <a:p>
                      <a:pPr algn="ctr"/>
                      <a:r>
                        <a:rPr lang="en-GB" dirty="0" smtClean="0"/>
                        <a:t>Commercial</a:t>
                      </a:r>
                      <a:endParaRPr lang="en-US" dirty="0"/>
                    </a:p>
                  </a:txBody>
                  <a:tcPr/>
                </a:tc>
                <a:tc>
                  <a:txBody>
                    <a:bodyPr/>
                    <a:lstStyle/>
                    <a:p>
                      <a:pPr algn="ctr"/>
                      <a:r>
                        <a:rPr lang="en-GB" dirty="0" smtClean="0"/>
                        <a:t>Office</a:t>
                      </a:r>
                      <a:endParaRPr lang="en-US" dirty="0"/>
                    </a:p>
                  </a:txBody>
                  <a:tcPr/>
                </a:tc>
                <a:tc>
                  <a:txBody>
                    <a:bodyPr/>
                    <a:lstStyle/>
                    <a:p>
                      <a:pPr algn="ctr"/>
                      <a:r>
                        <a:rPr lang="en-GB" dirty="0" smtClean="0"/>
                        <a:t>35-45</a:t>
                      </a:r>
                    </a:p>
                  </a:txBody>
                  <a:tcPr/>
                </a:tc>
              </a:tr>
              <a:tr h="370840">
                <a:tc>
                  <a:txBody>
                    <a:bodyPr/>
                    <a:lstStyle/>
                    <a:p>
                      <a:pPr algn="ctr"/>
                      <a:endParaRPr lang="en-US" dirty="0"/>
                    </a:p>
                  </a:txBody>
                  <a:tcPr/>
                </a:tc>
                <a:tc>
                  <a:txBody>
                    <a:bodyPr/>
                    <a:lstStyle/>
                    <a:p>
                      <a:pPr algn="ctr"/>
                      <a:r>
                        <a:rPr lang="en-GB" dirty="0" smtClean="0"/>
                        <a:t>Conference</a:t>
                      </a:r>
                      <a:endParaRPr lang="en-US" dirty="0"/>
                    </a:p>
                  </a:txBody>
                  <a:tcPr/>
                </a:tc>
                <a:tc>
                  <a:txBody>
                    <a:bodyPr/>
                    <a:lstStyle/>
                    <a:p>
                      <a:pPr algn="ctr"/>
                      <a:r>
                        <a:rPr lang="en-GB" dirty="0" smtClean="0"/>
                        <a:t>40-45</a:t>
                      </a:r>
                    </a:p>
                  </a:txBody>
                  <a:tcPr/>
                </a:tc>
              </a:tr>
              <a:tr h="370840">
                <a:tc>
                  <a:txBody>
                    <a:bodyPr/>
                    <a:lstStyle/>
                    <a:p>
                      <a:pPr algn="ctr"/>
                      <a:endParaRPr lang="en-US" dirty="0"/>
                    </a:p>
                  </a:txBody>
                  <a:tcPr/>
                </a:tc>
                <a:tc>
                  <a:txBody>
                    <a:bodyPr/>
                    <a:lstStyle/>
                    <a:p>
                      <a:pPr algn="ctr"/>
                      <a:r>
                        <a:rPr lang="en-GB" dirty="0" smtClean="0"/>
                        <a:t>Restaurants</a:t>
                      </a:r>
                      <a:endParaRPr lang="en-US" dirty="0"/>
                    </a:p>
                  </a:txBody>
                  <a:tcPr/>
                </a:tc>
                <a:tc>
                  <a:txBody>
                    <a:bodyPr/>
                    <a:lstStyle/>
                    <a:p>
                      <a:pPr algn="ctr"/>
                      <a:r>
                        <a:rPr lang="en-GB" dirty="0" smtClean="0"/>
                        <a:t>40-60</a:t>
                      </a:r>
                      <a:endParaRPr lang="en-US" dirty="0"/>
                    </a:p>
                  </a:txBody>
                  <a:tcPr/>
                </a:tc>
              </a:tr>
              <a:tr h="370840">
                <a:tc>
                  <a:txBody>
                    <a:bodyPr/>
                    <a:lstStyle/>
                    <a:p>
                      <a:pPr algn="ctr"/>
                      <a:r>
                        <a:rPr lang="en-GB" dirty="0" smtClean="0"/>
                        <a:t>Industrial</a:t>
                      </a:r>
                      <a:endParaRPr lang="en-US" dirty="0"/>
                    </a:p>
                  </a:txBody>
                  <a:tcPr/>
                </a:tc>
                <a:tc>
                  <a:txBody>
                    <a:bodyPr/>
                    <a:lstStyle/>
                    <a:p>
                      <a:pPr algn="ctr"/>
                      <a:r>
                        <a:rPr lang="en-GB" dirty="0" smtClean="0"/>
                        <a:t>Workshop</a:t>
                      </a:r>
                      <a:endParaRPr lang="en-US" dirty="0"/>
                    </a:p>
                  </a:txBody>
                  <a:tcPr/>
                </a:tc>
                <a:tc>
                  <a:txBody>
                    <a:bodyPr/>
                    <a:lstStyle/>
                    <a:p>
                      <a:pPr algn="ctr"/>
                      <a:r>
                        <a:rPr lang="en-GB" dirty="0" smtClean="0"/>
                        <a:t>40-60</a:t>
                      </a:r>
                      <a:endParaRPr lang="en-US" dirty="0"/>
                    </a:p>
                  </a:txBody>
                  <a:tcPr/>
                </a:tc>
              </a:tr>
              <a:tr h="370840">
                <a:tc>
                  <a:txBody>
                    <a:bodyPr/>
                    <a:lstStyle/>
                    <a:p>
                      <a:pPr algn="ctr"/>
                      <a:endParaRPr lang="en-US" dirty="0"/>
                    </a:p>
                  </a:txBody>
                  <a:tcPr/>
                </a:tc>
                <a:tc>
                  <a:txBody>
                    <a:bodyPr/>
                    <a:lstStyle/>
                    <a:p>
                      <a:pPr algn="ctr"/>
                      <a:r>
                        <a:rPr lang="en-GB" dirty="0" smtClean="0"/>
                        <a:t>Laboratory</a:t>
                      </a:r>
                      <a:endParaRPr lang="en-US" dirty="0"/>
                    </a:p>
                  </a:txBody>
                  <a:tcPr/>
                </a:tc>
                <a:tc>
                  <a:txBody>
                    <a:bodyPr/>
                    <a:lstStyle/>
                    <a:p>
                      <a:pPr algn="ctr"/>
                      <a:r>
                        <a:rPr lang="en-GB" dirty="0" smtClean="0"/>
                        <a:t>40-50</a:t>
                      </a:r>
                      <a:endParaRPr lang="en-US" dirty="0"/>
                    </a:p>
                  </a:txBody>
                  <a:tcPr/>
                </a:tc>
              </a:tr>
              <a:tr h="370840">
                <a:tc>
                  <a:txBody>
                    <a:bodyPr/>
                    <a:lstStyle/>
                    <a:p>
                      <a:pPr algn="ctr"/>
                      <a:r>
                        <a:rPr lang="en-GB" dirty="0" smtClean="0"/>
                        <a:t>Educational</a:t>
                      </a:r>
                      <a:endParaRPr lang="en-US" dirty="0"/>
                    </a:p>
                  </a:txBody>
                  <a:tcPr/>
                </a:tc>
                <a:tc>
                  <a:txBody>
                    <a:bodyPr/>
                    <a:lstStyle/>
                    <a:p>
                      <a:pPr algn="ctr"/>
                      <a:r>
                        <a:rPr lang="en-GB" dirty="0" smtClean="0"/>
                        <a:t>Class room</a:t>
                      </a:r>
                      <a:endParaRPr lang="en-US" dirty="0"/>
                    </a:p>
                  </a:txBody>
                  <a:tcPr/>
                </a:tc>
                <a:tc>
                  <a:txBody>
                    <a:bodyPr/>
                    <a:lstStyle/>
                    <a:p>
                      <a:pPr algn="ctr"/>
                      <a:r>
                        <a:rPr lang="en-GB" dirty="0" smtClean="0"/>
                        <a:t>30-40</a:t>
                      </a:r>
                      <a:endParaRPr lang="en-US" dirty="0"/>
                    </a:p>
                  </a:txBody>
                  <a:tcPr/>
                </a:tc>
              </a:tr>
              <a:tr h="370840">
                <a:tc>
                  <a:txBody>
                    <a:bodyPr/>
                    <a:lstStyle/>
                    <a:p>
                      <a:pPr algn="ctr"/>
                      <a:endParaRPr lang="en-US" dirty="0"/>
                    </a:p>
                  </a:txBody>
                  <a:tcPr/>
                </a:tc>
                <a:tc>
                  <a:txBody>
                    <a:bodyPr/>
                    <a:lstStyle/>
                    <a:p>
                      <a:pPr algn="ctr"/>
                      <a:r>
                        <a:rPr lang="en-GB" dirty="0" smtClean="0"/>
                        <a:t>Library</a:t>
                      </a:r>
                      <a:endParaRPr lang="en-US" dirty="0"/>
                    </a:p>
                  </a:txBody>
                  <a:tcPr/>
                </a:tc>
                <a:tc>
                  <a:txBody>
                    <a:bodyPr/>
                    <a:lstStyle/>
                    <a:p>
                      <a:pPr algn="ctr"/>
                      <a:r>
                        <a:rPr lang="en-GB" dirty="0" smtClean="0"/>
                        <a:t>35-40</a:t>
                      </a:r>
                      <a:endParaRPr lang="en-US" dirty="0"/>
                    </a:p>
                  </a:txBody>
                  <a:tcPr/>
                </a:tc>
              </a:tr>
              <a:tr h="370840">
                <a:tc>
                  <a:txBody>
                    <a:bodyPr/>
                    <a:lstStyle/>
                    <a:p>
                      <a:pPr algn="ctr"/>
                      <a:r>
                        <a:rPr lang="en-GB" dirty="0" smtClean="0"/>
                        <a:t>Hospitals</a:t>
                      </a:r>
                      <a:endParaRPr lang="en-US" dirty="0"/>
                    </a:p>
                  </a:txBody>
                  <a:tcPr/>
                </a:tc>
                <a:tc>
                  <a:txBody>
                    <a:bodyPr/>
                    <a:lstStyle/>
                    <a:p>
                      <a:pPr algn="ctr"/>
                      <a:r>
                        <a:rPr lang="en-GB" dirty="0" smtClean="0"/>
                        <a:t>Wards</a:t>
                      </a:r>
                      <a:endParaRPr lang="en-US" dirty="0"/>
                    </a:p>
                  </a:txBody>
                  <a:tcPr/>
                </a:tc>
                <a:tc>
                  <a:txBody>
                    <a:bodyPr/>
                    <a:lstStyle/>
                    <a:p>
                      <a:pPr algn="ctr"/>
                      <a:r>
                        <a:rPr lang="en-GB" dirty="0" smtClean="0"/>
                        <a:t>20-35</a:t>
                      </a:r>
                      <a:endParaRPr lang="en-US" dirty="0"/>
                    </a:p>
                  </a:txBody>
                  <a:tcPr/>
                </a:tc>
              </a:tr>
            </a:tbl>
          </a:graphicData>
        </a:graphic>
      </p:graphicFrame>
    </p:spTree>
    <p:extLst>
      <p:ext uri="{BB962C8B-B14F-4D97-AF65-F5344CB8AC3E}">
        <p14:creationId xmlns:p14="http://schemas.microsoft.com/office/powerpoint/2010/main" val="855171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TotalTime>
  <Words>1689</Words>
  <Application>Microsoft Office PowerPoint</Application>
  <PresentationFormat>On-screen Show (4:3)</PresentationFormat>
  <Paragraphs>182</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NOISE LEVEL AND HEARING IMPAIRMENT </vt:lpstr>
      <vt:lpstr>PowerPoint Presentation</vt:lpstr>
      <vt:lpstr>PowerPoint Presentation</vt:lpstr>
      <vt:lpstr>SOURCES OF NOISE POLLUTION</vt:lpstr>
      <vt:lpstr>PowerPoint Presentation</vt:lpstr>
      <vt:lpstr>PowerPoint Presentation</vt:lpstr>
      <vt:lpstr>Community noise   level          </vt:lpstr>
      <vt:lpstr>Sound levels of some noises</vt:lpstr>
      <vt:lpstr>Acceptable noise levels (dB)</vt:lpstr>
      <vt:lpstr>HEARING LOSS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lpstr>References</vt:lpstr>
      <vt:lpstr>Questions</vt:lpstr>
      <vt:lpstr>Questions</vt:lpstr>
      <vt:lpstr>Questions</vt:lpstr>
      <vt:lpstr>Questions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NOISE LEVEL AND HEARING IMPAIRMENT</dc:title>
  <dc:creator>Lenovo</dc:creator>
  <cp:lastModifiedBy>m</cp:lastModifiedBy>
  <cp:revision>35</cp:revision>
  <dcterms:created xsi:type="dcterms:W3CDTF">2014-02-19T08:09:35Z</dcterms:created>
  <dcterms:modified xsi:type="dcterms:W3CDTF">2017-01-11T11:01:56Z</dcterms:modified>
</cp:coreProperties>
</file>