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6" r:id="rId2"/>
    <p:sldId id="267" r:id="rId3"/>
    <p:sldId id="257" r:id="rId4"/>
    <p:sldId id="258" r:id="rId5"/>
    <p:sldId id="262" r:id="rId6"/>
    <p:sldId id="260" r:id="rId7"/>
    <p:sldId id="261" r:id="rId8"/>
    <p:sldId id="264" r:id="rId9"/>
    <p:sldId id="265" r:id="rId10"/>
    <p:sldId id="268" r:id="rId11"/>
    <p:sldId id="269" r:id="rId12"/>
    <p:sldId id="270" r:id="rId13"/>
    <p:sldId id="271" r:id="rId14"/>
    <p:sldId id="272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313D2-8E94-4A24-9DF2-481137B5A372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49982-F298-4964-98C8-B39AF760EB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182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49982-F298-4964-98C8-B39AF760EB76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A0B41D-BEED-4C8D-89DF-CA30662DA6BF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DE42F6-527A-4F33-B088-A7D01BD6515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 smtClean="0"/>
              <a:t>MEASLES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IN" dirty="0" smtClean="0"/>
              <a:t>Dr.Manish Kathad</a:t>
            </a:r>
          </a:p>
          <a:p>
            <a:pPr algn="ctr"/>
            <a:r>
              <a:rPr lang="en-IN" dirty="0" smtClean="0"/>
              <a:t>Associate Professor</a:t>
            </a:r>
            <a:endParaRPr lang="en-IN" dirty="0" smtClean="0"/>
          </a:p>
          <a:p>
            <a:pPr algn="ctr"/>
            <a:r>
              <a:rPr lang="en-IN" dirty="0" smtClean="0"/>
              <a:t>DEPTARTMENT OF COMMUNITY MEDICINE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1: Measles is cause by 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898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2: Vaccine available against measles _____________.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99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2: Measles vaccine</a:t>
            </a:r>
          </a:p>
          <a:p>
            <a:endParaRPr lang="en-US" dirty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Age _______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Dose_______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Site of vaccination 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9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4: Measles was eradicated from world on __________.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380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Q 5: </a:t>
            </a:r>
            <a:r>
              <a:rPr lang="en-US" dirty="0" smtClean="0"/>
              <a:t>Measles was eradicated from India on __________.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743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Made by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Dipali</a:t>
            </a:r>
            <a:r>
              <a:rPr lang="en-US" dirty="0" smtClean="0"/>
              <a:t> V. Joshi,</a:t>
            </a:r>
          </a:p>
          <a:p>
            <a:r>
              <a:rPr lang="en-US" smtClean="0"/>
              <a:t>Roll no.31,</a:t>
            </a:r>
            <a:endParaRPr lang="en-US" dirty="0" smtClean="0"/>
          </a:p>
          <a:p>
            <a:r>
              <a:rPr lang="en-US" dirty="0" err="1" smtClean="0"/>
              <a:t>Amin</a:t>
            </a:r>
            <a:r>
              <a:rPr lang="en-US" dirty="0" smtClean="0"/>
              <a:t>  </a:t>
            </a:r>
            <a:r>
              <a:rPr lang="en-US" dirty="0" err="1" smtClean="0"/>
              <a:t>Nirali</a:t>
            </a:r>
            <a:r>
              <a:rPr lang="en-US" dirty="0" smtClean="0"/>
              <a:t> Batch.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914400"/>
            <a:ext cx="22098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Measles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752600"/>
            <a:ext cx="7473696" cy="4495800"/>
          </a:xfrm>
        </p:spPr>
        <p:txBody>
          <a:bodyPr/>
          <a:lstStyle/>
          <a:p>
            <a:pPr algn="just"/>
            <a:r>
              <a:rPr lang="en-US" dirty="0" smtClean="0"/>
              <a:t>           Measles is an infection of the respiratory  system caused by a virus, specifically a paramyxo of the genus </a:t>
            </a:r>
            <a:r>
              <a:rPr lang="en-US" dirty="0" err="1" smtClean="0"/>
              <a:t>Morbillivirus</a:t>
            </a:r>
            <a:r>
              <a:rPr lang="en-US" dirty="0" smtClean="0"/>
              <a:t>, a negative sense, single stranded RNA virus.</a:t>
            </a:r>
          </a:p>
          <a:p>
            <a:pPr algn="just"/>
            <a:r>
              <a:rPr lang="en-US" dirty="0" smtClean="0"/>
              <a:t>Measles remains a leading cause of death among young children globally despite the availability  of safe &amp; effective vaccine.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838200"/>
            <a:ext cx="5943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Measles- Vaccination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057400"/>
            <a:ext cx="7162800" cy="4267200"/>
          </a:xfrm>
        </p:spPr>
        <p:txBody>
          <a:bodyPr/>
          <a:lstStyle/>
          <a:p>
            <a:pPr algn="just"/>
            <a:r>
              <a:rPr lang="en-US" dirty="0" smtClean="0"/>
              <a:t>Measles vaccine is a heat sensitive, live attenuated vaccine containing Edmonston Zagreb strain of the</a:t>
            </a:r>
          </a:p>
          <a:p>
            <a:pPr algn="just"/>
            <a:r>
              <a:rPr lang="en-US" dirty="0" smtClean="0"/>
              <a:t>vaccine virus grown in human diploid cell culture, which will give seroconversion rate of 90% &amp; the immunity produced by it, may be life long.     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838200"/>
            <a:ext cx="4724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Measles Vaccine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752600"/>
            <a:ext cx="5410200" cy="4343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Measles  vaccine is cheap &amp; effective, administered subcutaneously or intramuscularly given in a dose of  0.5ml.</a:t>
            </a:r>
          </a:p>
          <a:p>
            <a:pPr algn="just"/>
            <a:r>
              <a:rPr lang="en-US" dirty="0" smtClean="0"/>
              <a:t>Vaccine is often incorporated with Rubella</a:t>
            </a:r>
          </a:p>
          <a:p>
            <a:pPr algn="just"/>
            <a:r>
              <a:rPr lang="en-US" dirty="0" smtClean="0"/>
              <a:t>&amp;/or  Mumps vaccines in countries where the illnesses  are problems. The combination is proved to be effective &amp; safe. 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0"/>
            <a:ext cx="7696200" cy="14478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Changing Trends for Booster Dose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159496" cy="4495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Continued progress depends on ensuring that all</a:t>
            </a:r>
          </a:p>
          <a:p>
            <a:pPr algn="just"/>
            <a:r>
              <a:rPr lang="en-US" dirty="0" smtClean="0"/>
              <a:t>children  receive two doses of measles vaccine including</a:t>
            </a:r>
          </a:p>
          <a:p>
            <a:pPr algn="just"/>
            <a:r>
              <a:rPr lang="en-US" dirty="0" smtClean="0"/>
              <a:t>one dose by their first birthday, strengthening disease </a:t>
            </a:r>
          </a:p>
          <a:p>
            <a:pPr algn="just"/>
            <a:r>
              <a:rPr lang="en-US" dirty="0" smtClean="0"/>
              <a:t>surveillance systems &amp; providing effective treatment for</a:t>
            </a:r>
          </a:p>
          <a:p>
            <a:pPr algn="just"/>
            <a:r>
              <a:rPr lang="en-US" dirty="0" smtClean="0"/>
              <a:t>measles. Two doses of the vaccine are recommended to</a:t>
            </a:r>
          </a:p>
          <a:p>
            <a:pPr algn="just"/>
            <a:r>
              <a:rPr lang="en-US" dirty="0" smtClean="0"/>
              <a:t>ensure immunity as about 15% of the vaccinated children</a:t>
            </a:r>
          </a:p>
          <a:p>
            <a:pPr algn="just"/>
            <a:r>
              <a:rPr lang="en-US" dirty="0" smtClean="0"/>
              <a:t>fail to develop immunity from the first dose.</a:t>
            </a:r>
          </a:p>
          <a:p>
            <a:pPr algn="just"/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5638800" cy="12192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WHO &amp; UNICEF are collaborating...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81200"/>
            <a:ext cx="8229600" cy="4724400"/>
          </a:xfrm>
        </p:spPr>
        <p:txBody>
          <a:bodyPr/>
          <a:lstStyle/>
          <a:p>
            <a:pPr algn="just"/>
            <a:r>
              <a:rPr lang="en-US" dirty="0" smtClean="0"/>
              <a:t>Strong routine  immunisation  for  children by their first</a:t>
            </a:r>
          </a:p>
          <a:p>
            <a:pPr algn="just"/>
            <a:r>
              <a:rPr lang="en-US" dirty="0" smtClean="0"/>
              <a:t>birthday.</a:t>
            </a:r>
          </a:p>
          <a:p>
            <a:pPr algn="just"/>
            <a:r>
              <a:rPr lang="en-US" dirty="0" smtClean="0"/>
              <a:t>A second opportunity for measles immunisation  through</a:t>
            </a:r>
          </a:p>
          <a:p>
            <a:pPr algn="just"/>
            <a:r>
              <a:rPr lang="en-US" dirty="0" smtClean="0"/>
              <a:t>Mass Vaccination Campaign to ensure that all children receive atleast one dose.</a:t>
            </a:r>
          </a:p>
          <a:p>
            <a:pPr algn="just"/>
            <a:r>
              <a:rPr lang="en-US" dirty="0" smtClean="0"/>
              <a:t>Effective surveillance in all countries to quickly recognize </a:t>
            </a:r>
          </a:p>
          <a:p>
            <a:pPr algn="just"/>
            <a:r>
              <a:rPr lang="en-US" dirty="0" smtClean="0"/>
              <a:t>&amp; respond to measles outbreaks.     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8382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Measles mortality reduction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981200"/>
            <a:ext cx="7848600" cy="4724400"/>
          </a:xfrm>
        </p:spPr>
        <p:txBody>
          <a:bodyPr/>
          <a:lstStyle/>
          <a:p>
            <a:pPr algn="just"/>
            <a:r>
              <a:rPr lang="en-US" dirty="0" smtClean="0"/>
              <a:t>A successful initiative:</a:t>
            </a:r>
          </a:p>
          <a:p>
            <a:pPr algn="just"/>
            <a:r>
              <a:rPr lang="en-US" dirty="0" smtClean="0"/>
              <a:t>Measles deaths worldwide fell by 74% between 2000 &amp; </a:t>
            </a:r>
          </a:p>
          <a:p>
            <a:pPr algn="just"/>
            <a:r>
              <a:rPr lang="en-US" dirty="0" smtClean="0"/>
              <a:t>2007, from an estimated 75000 to 197000, thus, achieving the United Nations Goal to reduce measles deaths by 90% by 2010. Thus vaccine for measles continues to be a top priority.  </a:t>
            </a:r>
          </a:p>
          <a:p>
            <a:pPr algn="just"/>
            <a:endParaRPr lang="en-US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52400"/>
          <a:ext cx="9144000" cy="6705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84421"/>
                <a:gridCol w="1896979"/>
                <a:gridCol w="2514600"/>
                <a:gridCol w="3048000"/>
              </a:tblGrid>
              <a:tr h="6705600">
                <a:tc>
                  <a:txBody>
                    <a:bodyPr/>
                    <a:lstStyle/>
                    <a:p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Bhakta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Giri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Pem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Namgyal</a:t>
                      </a:r>
                      <a:endParaRPr kumimoji="0" lang="en-IN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KP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Tshering</a:t>
                      </a:r>
                      <a:endParaRPr kumimoji="0" lang="en-IN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KP Sharma</a:t>
                      </a: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Tandin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Dorji</a:t>
                      </a:r>
                      <a:endParaRPr kumimoji="0" lang="en-IN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Chewang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Tamang</a:t>
                      </a:r>
                      <a:endParaRPr kumimoji="0" lang="en-IN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IN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It</a:t>
                      </a:r>
                      <a:r>
                        <a:rPr lang="en-IN" baseline="0" dirty="0" smtClean="0"/>
                        <a:t> is </a:t>
                      </a:r>
                      <a:r>
                        <a:rPr lang="en-IN" dirty="0" smtClean="0"/>
                        <a:t> a </a:t>
                      </a:r>
                      <a:r>
                        <a:rPr lang="en-IN" dirty="0" err="1" smtClean="0"/>
                        <a:t>retrospecyive</a:t>
                      </a:r>
                      <a:r>
                        <a:rPr lang="en-IN" dirty="0" smtClean="0"/>
                        <a:t> study.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:Febrile rash outbreaks occurred in</a:t>
                      </a: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several districts in 2003. These episodes were investigated. Simultaneously, a retrospective data search revealed evidence of congenital</a:t>
                      </a: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rubella syndrome (CRS) in the country.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Thirty five percent of the tested samples were positive for rubella but none for measles.</a:t>
                      </a: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There were evidences of the presence of CRS. This was discussed in the annual health conference 2004, amongst health policy makers</a:t>
                      </a: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and district heads who recommended that a possibility of inclusion of rubella as an antigen be looked into. A nationwide measles and</a:t>
                      </a: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rubella immunization campaign was conducted in 2006 followed by introduction of rubella vaccine in the immunization schedule.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705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705600">
                <a:tc>
                  <a:txBody>
                    <a:bodyPr/>
                    <a:lstStyle/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Ashok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Mishra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Subodh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Mishra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Chandrakant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Lahariya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Pankaj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Jain,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Rahul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Bhadoriya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Dhiraj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Shrivastav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Neera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Marathe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cross-sectional study was carried out(low level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ofevidence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30 randomly selected</a:t>
                      </a: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sub-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centers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in 8 blocks of the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Shivpuri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District of Madhya Pradesh, covering 212 villages, selected by cluster sampling. The villages,</a:t>
                      </a: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which had reported measles cases, were extensively investigated by the field teams through extensive house-to-house surveys during</a:t>
                      </a: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12-19 May 2004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total of 1204 cases with 14 deaths were reported with an attack rate of 6.2% and a case fatality rate</a:t>
                      </a: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 1.2%. In this study, 17.7% of the cases reported post-measles complications with </a:t>
                      </a: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diarrhea</a:t>
                      </a:r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as the most common post measles</a:t>
                      </a:r>
                    </a:p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complication. The routine measles vaccine and Vitamin A supplementation in the area was also less than 30%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</TotalTime>
  <Words>681</Words>
  <Application>Microsoft Office PowerPoint</Application>
  <PresentationFormat>On-screen Show (4:3)</PresentationFormat>
  <Paragraphs>79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MEASLES </vt:lpstr>
      <vt:lpstr>Measles   </vt:lpstr>
      <vt:lpstr>Measles- Vaccination</vt:lpstr>
      <vt:lpstr>Measles Vaccine</vt:lpstr>
      <vt:lpstr>Changing Trends for Booster Dose   </vt:lpstr>
      <vt:lpstr>WHO &amp; UNICEF are collaborating... </vt:lpstr>
      <vt:lpstr>Measles mortality reduction</vt:lpstr>
      <vt:lpstr>PowerPoint Presentation</vt:lpstr>
      <vt:lpstr>PowerPoint Presentation</vt:lpstr>
      <vt:lpstr>Questions</vt:lpstr>
      <vt:lpstr>Questions</vt:lpstr>
      <vt:lpstr>Questions</vt:lpstr>
      <vt:lpstr>Questions</vt:lpstr>
      <vt:lpstr>Questions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dgh</dc:creator>
  <cp:lastModifiedBy>m</cp:lastModifiedBy>
  <cp:revision>38</cp:revision>
  <dcterms:created xsi:type="dcterms:W3CDTF">2011-05-30T04:03:36Z</dcterms:created>
  <dcterms:modified xsi:type="dcterms:W3CDTF">2017-01-11T10:59:32Z</dcterms:modified>
</cp:coreProperties>
</file>