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317" r:id="rId6"/>
    <p:sldId id="260" r:id="rId7"/>
    <p:sldId id="261" r:id="rId8"/>
    <p:sldId id="262" r:id="rId9"/>
    <p:sldId id="263" r:id="rId10"/>
    <p:sldId id="295" r:id="rId11"/>
    <p:sldId id="296" r:id="rId12"/>
    <p:sldId id="265" r:id="rId13"/>
    <p:sldId id="307" r:id="rId14"/>
    <p:sldId id="333" r:id="rId15"/>
    <p:sldId id="321" r:id="rId16"/>
    <p:sldId id="326" r:id="rId17"/>
    <p:sldId id="322" r:id="rId18"/>
    <p:sldId id="297" r:id="rId19"/>
    <p:sldId id="299" r:id="rId20"/>
    <p:sldId id="335" r:id="rId21"/>
    <p:sldId id="336" r:id="rId22"/>
    <p:sldId id="337" r:id="rId23"/>
    <p:sldId id="328" r:id="rId24"/>
    <p:sldId id="300" r:id="rId25"/>
    <p:sldId id="301" r:id="rId26"/>
    <p:sldId id="318" r:id="rId27"/>
    <p:sldId id="319" r:id="rId28"/>
    <p:sldId id="302" r:id="rId29"/>
    <p:sldId id="303" r:id="rId30"/>
    <p:sldId id="313" r:id="rId31"/>
    <p:sldId id="314" r:id="rId32"/>
    <p:sldId id="315" r:id="rId33"/>
    <p:sldId id="309" r:id="rId34"/>
    <p:sldId id="310" r:id="rId35"/>
    <p:sldId id="311" r:id="rId36"/>
    <p:sldId id="323" r:id="rId37"/>
    <p:sldId id="324" r:id="rId38"/>
    <p:sldId id="325" r:id="rId39"/>
    <p:sldId id="316" r:id="rId40"/>
    <p:sldId id="329" r:id="rId41"/>
    <p:sldId id="312" r:id="rId42"/>
    <p:sldId id="330" r:id="rId43"/>
    <p:sldId id="30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09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0915-5361-41ED-A65D-6AC5AF9231C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CE0AA-7C3D-484C-A484-C6A87DFB1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44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F8BF1-7FC2-439A-B15A-C859CD2F2D1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8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F8BF1-7FC2-439A-B15A-C859CD2F2D1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1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F8BF1-7FC2-439A-B15A-C859CD2F2D1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1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F8BF1-7FC2-439A-B15A-C859CD2F2D1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72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3E342-05BF-FB4A-99C4-23D6F36D86FE}" type="slidenum">
              <a:rPr lang="en-US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7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" y="6412468"/>
            <a:ext cx="9296400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www.craniofacialinstitute.org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0" y="6429375"/>
            <a:ext cx="3746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33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2.pn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2.pn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jpeg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2708"/>
            <a:ext cx="91440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 sz="3600" dirty="0">
              <a:solidFill>
                <a:srgbClr val="FFFFFF"/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 sz="3600" b="1" dirty="0">
              <a:solidFill>
                <a:srgbClr val="FFFFFF"/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3600" b="1" dirty="0">
                <a:solidFill>
                  <a:srgbClr val="FFFF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CLEFT PALATE  &amp;  ITS MANAGEMENT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 sz="3600" dirty="0">
              <a:solidFill>
                <a:srgbClr val="FFFFFF"/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 sz="2800" dirty="0">
              <a:solidFill>
                <a:srgbClr val="FFFFFF"/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algn="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DR. RISHABH NAVIN SHAH</a:t>
            </a:r>
          </a:p>
          <a:p>
            <a:pPr algn="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BDS, MDS, FCCS</a:t>
            </a:r>
          </a:p>
          <a:p>
            <a:pPr algn="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Cleft &amp; Cranio-Maxillofacial Surgeon </a:t>
            </a:r>
          </a:p>
          <a:p>
            <a:pPr algn="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Oral And Maxillofacial Surgery</a:t>
            </a:r>
          </a:p>
          <a:p>
            <a:pPr algn="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 M Shah Dental College And Hospital</a:t>
            </a:r>
          </a:p>
          <a:p>
            <a:pPr algn="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Sumandeep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Vidyapeeth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 sz="2800" dirty="0">
              <a:solidFill>
                <a:schemeClr val="bg1"/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"/>
    </mc:Choice>
    <mc:Fallback xmlns="">
      <p:transition spd="slow" advTm="4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-76200" y="3046413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Unilateral</a:t>
            </a:r>
            <a:r>
              <a:rPr 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complete cleft palate associated with cleft lip with palatal shelves at the same level anteriorly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0" y="30480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Unilateral</a:t>
            </a:r>
            <a:r>
              <a:rPr 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complete cleft palate associated with cleft lip with palatal shelves at the different levels anteriorly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1447800"/>
            <a:ext cx="2438400" cy="1663700"/>
            <a:chOff x="240" y="2880"/>
            <a:chExt cx="2112" cy="1440"/>
          </a:xfrm>
        </p:grpSpPr>
        <p:pic>
          <p:nvPicPr>
            <p:cNvPr id="1436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0" y="2880"/>
              <a:ext cx="2112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62" name="Freeform 6"/>
            <p:cNvSpPr>
              <a:spLocks/>
            </p:cNvSpPr>
            <p:nvPr/>
          </p:nvSpPr>
          <p:spPr bwMode="auto">
            <a:xfrm>
              <a:off x="528" y="3064"/>
              <a:ext cx="1344" cy="536"/>
            </a:xfrm>
            <a:custGeom>
              <a:avLst/>
              <a:gdLst>
                <a:gd name="T0" fmla="*/ 0 w 1344"/>
                <a:gd name="T1" fmla="*/ 536 h 536"/>
                <a:gd name="T2" fmla="*/ 144 w 1344"/>
                <a:gd name="T3" fmla="*/ 296 h 536"/>
                <a:gd name="T4" fmla="*/ 576 w 1344"/>
                <a:gd name="T5" fmla="*/ 56 h 536"/>
                <a:gd name="T6" fmla="*/ 864 w 1344"/>
                <a:gd name="T7" fmla="*/ 8 h 536"/>
                <a:gd name="T8" fmla="*/ 1056 w 1344"/>
                <a:gd name="T9" fmla="*/ 104 h 536"/>
                <a:gd name="T10" fmla="*/ 1248 w 1344"/>
                <a:gd name="T11" fmla="*/ 200 h 536"/>
                <a:gd name="T12" fmla="*/ 1344 w 1344"/>
                <a:gd name="T13" fmla="*/ 392 h 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44"/>
                <a:gd name="T22" fmla="*/ 0 h 536"/>
                <a:gd name="T23" fmla="*/ 1344 w 1344"/>
                <a:gd name="T24" fmla="*/ 536 h 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44" h="536">
                  <a:moveTo>
                    <a:pt x="0" y="536"/>
                  </a:moveTo>
                  <a:cubicBezTo>
                    <a:pt x="24" y="456"/>
                    <a:pt x="48" y="376"/>
                    <a:pt x="144" y="296"/>
                  </a:cubicBezTo>
                  <a:cubicBezTo>
                    <a:pt x="240" y="216"/>
                    <a:pt x="456" y="104"/>
                    <a:pt x="576" y="56"/>
                  </a:cubicBezTo>
                  <a:cubicBezTo>
                    <a:pt x="696" y="8"/>
                    <a:pt x="784" y="0"/>
                    <a:pt x="864" y="8"/>
                  </a:cubicBezTo>
                  <a:cubicBezTo>
                    <a:pt x="944" y="16"/>
                    <a:pt x="992" y="72"/>
                    <a:pt x="1056" y="104"/>
                  </a:cubicBezTo>
                  <a:cubicBezTo>
                    <a:pt x="1120" y="136"/>
                    <a:pt x="1200" y="152"/>
                    <a:pt x="1248" y="200"/>
                  </a:cubicBezTo>
                  <a:cubicBezTo>
                    <a:pt x="1296" y="248"/>
                    <a:pt x="1320" y="320"/>
                    <a:pt x="1344" y="39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10200" y="1371600"/>
            <a:ext cx="2514600" cy="1735138"/>
            <a:chOff x="336" y="1152"/>
            <a:chExt cx="2112" cy="1457"/>
          </a:xfrm>
        </p:grpSpPr>
        <p:pic>
          <p:nvPicPr>
            <p:cNvPr id="14358" name="Picture 8"/>
            <p:cNvPicPr>
              <a:picLocks noChangeAspect="1" noChangeArrowheads="1"/>
            </p:cNvPicPr>
            <p:nvPr/>
          </p:nvPicPr>
          <p:blipFill>
            <a:blip r:embed="rId5"/>
            <a:srcRect l="18750" t="13333" r="8749" b="20000"/>
            <a:stretch>
              <a:fillRect/>
            </a:stretch>
          </p:blipFill>
          <p:spPr bwMode="auto">
            <a:xfrm>
              <a:off x="336" y="1152"/>
              <a:ext cx="2112" cy="1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9" name="Freeform 9"/>
            <p:cNvSpPr>
              <a:spLocks/>
            </p:cNvSpPr>
            <p:nvPr/>
          </p:nvSpPr>
          <p:spPr bwMode="auto">
            <a:xfrm>
              <a:off x="816" y="1336"/>
              <a:ext cx="816" cy="392"/>
            </a:xfrm>
            <a:custGeom>
              <a:avLst/>
              <a:gdLst>
                <a:gd name="T0" fmla="*/ 0 w 816"/>
                <a:gd name="T1" fmla="*/ 392 h 392"/>
                <a:gd name="T2" fmla="*/ 96 w 816"/>
                <a:gd name="T3" fmla="*/ 296 h 392"/>
                <a:gd name="T4" fmla="*/ 336 w 816"/>
                <a:gd name="T5" fmla="*/ 104 h 392"/>
                <a:gd name="T6" fmla="*/ 672 w 816"/>
                <a:gd name="T7" fmla="*/ 8 h 392"/>
                <a:gd name="T8" fmla="*/ 816 w 816"/>
                <a:gd name="T9" fmla="*/ 56 h 3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6"/>
                <a:gd name="T16" fmla="*/ 0 h 392"/>
                <a:gd name="T17" fmla="*/ 816 w 816"/>
                <a:gd name="T18" fmla="*/ 392 h 3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6" h="392">
                  <a:moveTo>
                    <a:pt x="0" y="392"/>
                  </a:moveTo>
                  <a:cubicBezTo>
                    <a:pt x="20" y="368"/>
                    <a:pt x="40" y="344"/>
                    <a:pt x="96" y="296"/>
                  </a:cubicBezTo>
                  <a:cubicBezTo>
                    <a:pt x="152" y="248"/>
                    <a:pt x="240" y="152"/>
                    <a:pt x="336" y="104"/>
                  </a:cubicBezTo>
                  <a:cubicBezTo>
                    <a:pt x="432" y="56"/>
                    <a:pt x="592" y="16"/>
                    <a:pt x="672" y="8"/>
                  </a:cubicBezTo>
                  <a:cubicBezTo>
                    <a:pt x="752" y="0"/>
                    <a:pt x="800" y="48"/>
                    <a:pt x="816" y="5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60" name="Freeform 10"/>
            <p:cNvSpPr>
              <a:spLocks/>
            </p:cNvSpPr>
            <p:nvPr/>
          </p:nvSpPr>
          <p:spPr bwMode="auto">
            <a:xfrm>
              <a:off x="1632" y="1536"/>
              <a:ext cx="384" cy="288"/>
            </a:xfrm>
            <a:custGeom>
              <a:avLst/>
              <a:gdLst>
                <a:gd name="T0" fmla="*/ 0 w 384"/>
                <a:gd name="T1" fmla="*/ 0 h 288"/>
                <a:gd name="T2" fmla="*/ 144 w 384"/>
                <a:gd name="T3" fmla="*/ 96 h 288"/>
                <a:gd name="T4" fmla="*/ 288 w 384"/>
                <a:gd name="T5" fmla="*/ 192 h 288"/>
                <a:gd name="T6" fmla="*/ 384 w 384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288"/>
                <a:gd name="T14" fmla="*/ 384 w 38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288">
                  <a:moveTo>
                    <a:pt x="0" y="0"/>
                  </a:moveTo>
                  <a:cubicBezTo>
                    <a:pt x="48" y="32"/>
                    <a:pt x="96" y="64"/>
                    <a:pt x="144" y="96"/>
                  </a:cubicBezTo>
                  <a:cubicBezTo>
                    <a:pt x="192" y="128"/>
                    <a:pt x="248" y="160"/>
                    <a:pt x="288" y="192"/>
                  </a:cubicBezTo>
                  <a:cubicBezTo>
                    <a:pt x="328" y="224"/>
                    <a:pt x="376" y="272"/>
                    <a:pt x="384" y="28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-18761" y="83615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Cleft of hard and soft palate associated with cleft lip</a:t>
            </a:r>
          </a:p>
        </p:txBody>
      </p:sp>
      <p:sp>
        <p:nvSpPr>
          <p:cNvPr id="14346" name="Text Box 15"/>
          <p:cNvSpPr txBox="1">
            <a:spLocks noChangeArrowheads="1"/>
          </p:cNvSpPr>
          <p:nvPr/>
        </p:nvSpPr>
        <p:spPr bwMode="auto">
          <a:xfrm>
            <a:off x="0" y="5545138"/>
            <a:ext cx="42830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Bilateral</a:t>
            </a:r>
            <a:r>
              <a:rPr 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complete cleft palate associated with cleft lip with palatal shelves at the same level  of the premaxilla anteriorly</a:t>
            </a:r>
          </a:p>
        </p:txBody>
      </p:sp>
      <p:sp>
        <p:nvSpPr>
          <p:cNvPr id="14347" name="Text Box 16"/>
          <p:cNvSpPr txBox="1">
            <a:spLocks noChangeArrowheads="1"/>
          </p:cNvSpPr>
          <p:nvPr/>
        </p:nvSpPr>
        <p:spPr bwMode="auto">
          <a:xfrm>
            <a:off x="4664075" y="5561013"/>
            <a:ext cx="4419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Bilateral</a:t>
            </a:r>
            <a:r>
              <a:rPr 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complete cleft palate associated with cleft lip with palatal shelves at the different levels of the premaxilla anteriorly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486400" y="3886200"/>
            <a:ext cx="2514600" cy="1728788"/>
            <a:chOff x="2016" y="2784"/>
            <a:chExt cx="1776" cy="1344"/>
          </a:xfrm>
        </p:grpSpPr>
        <p:pic>
          <p:nvPicPr>
            <p:cNvPr id="14354" name="Picture 18"/>
            <p:cNvPicPr>
              <a:picLocks noChangeAspect="1" noChangeArrowheads="1"/>
            </p:cNvPicPr>
            <p:nvPr/>
          </p:nvPicPr>
          <p:blipFill>
            <a:blip r:embed="rId6"/>
            <a:srcRect l="14999" t="5000" r="21249" b="30666"/>
            <a:stretch>
              <a:fillRect/>
            </a:stretch>
          </p:blipFill>
          <p:spPr bwMode="auto">
            <a:xfrm>
              <a:off x="2016" y="2784"/>
              <a:ext cx="1776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5" name="Freeform 19"/>
            <p:cNvSpPr>
              <a:spLocks/>
            </p:cNvSpPr>
            <p:nvPr/>
          </p:nvSpPr>
          <p:spPr bwMode="auto">
            <a:xfrm>
              <a:off x="2329" y="3190"/>
              <a:ext cx="314" cy="290"/>
            </a:xfrm>
            <a:custGeom>
              <a:avLst/>
              <a:gdLst>
                <a:gd name="T0" fmla="*/ 0 w 432"/>
                <a:gd name="T1" fmla="*/ 210 h 400"/>
                <a:gd name="T2" fmla="*/ 126 w 432"/>
                <a:gd name="T3" fmla="*/ 33 h 400"/>
                <a:gd name="T4" fmla="*/ 228 w 432"/>
                <a:gd name="T5" fmla="*/ 9 h 400"/>
                <a:gd name="T6" fmla="*/ 0 60000 65536"/>
                <a:gd name="T7" fmla="*/ 0 60000 65536"/>
                <a:gd name="T8" fmla="*/ 0 60000 65536"/>
                <a:gd name="T9" fmla="*/ 0 w 432"/>
                <a:gd name="T10" fmla="*/ 0 h 400"/>
                <a:gd name="T11" fmla="*/ 432 w 432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400">
                  <a:moveTo>
                    <a:pt x="0" y="400"/>
                  </a:moveTo>
                  <a:cubicBezTo>
                    <a:pt x="84" y="264"/>
                    <a:pt x="168" y="128"/>
                    <a:pt x="240" y="64"/>
                  </a:cubicBezTo>
                  <a:cubicBezTo>
                    <a:pt x="312" y="0"/>
                    <a:pt x="400" y="24"/>
                    <a:pt x="432" y="1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56" name="Freeform 20"/>
            <p:cNvSpPr>
              <a:spLocks/>
            </p:cNvSpPr>
            <p:nvPr/>
          </p:nvSpPr>
          <p:spPr bwMode="auto">
            <a:xfrm>
              <a:off x="2712" y="2871"/>
              <a:ext cx="558" cy="122"/>
            </a:xfrm>
            <a:custGeom>
              <a:avLst/>
              <a:gdLst>
                <a:gd name="T0" fmla="*/ 0 w 768"/>
                <a:gd name="T1" fmla="*/ 38 h 168"/>
                <a:gd name="T2" fmla="*/ 76 w 768"/>
                <a:gd name="T3" fmla="*/ 12 h 168"/>
                <a:gd name="T4" fmla="*/ 304 w 768"/>
                <a:gd name="T5" fmla="*/ 12 h 168"/>
                <a:gd name="T6" fmla="*/ 405 w 768"/>
                <a:gd name="T7" fmla="*/ 89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8"/>
                <a:gd name="T13" fmla="*/ 0 h 168"/>
                <a:gd name="T14" fmla="*/ 768 w 768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8" h="168">
                  <a:moveTo>
                    <a:pt x="0" y="72"/>
                  </a:moveTo>
                  <a:cubicBezTo>
                    <a:pt x="24" y="52"/>
                    <a:pt x="48" y="32"/>
                    <a:pt x="144" y="24"/>
                  </a:cubicBezTo>
                  <a:cubicBezTo>
                    <a:pt x="240" y="16"/>
                    <a:pt x="472" y="0"/>
                    <a:pt x="576" y="24"/>
                  </a:cubicBezTo>
                  <a:cubicBezTo>
                    <a:pt x="680" y="48"/>
                    <a:pt x="744" y="144"/>
                    <a:pt x="768" y="16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57" name="Freeform 21"/>
            <p:cNvSpPr>
              <a:spLocks/>
            </p:cNvSpPr>
            <p:nvPr/>
          </p:nvSpPr>
          <p:spPr bwMode="auto">
            <a:xfrm>
              <a:off x="3235" y="3237"/>
              <a:ext cx="278" cy="278"/>
            </a:xfrm>
            <a:custGeom>
              <a:avLst/>
              <a:gdLst>
                <a:gd name="T0" fmla="*/ 201 w 384"/>
                <a:gd name="T1" fmla="*/ 201 h 384"/>
                <a:gd name="T2" fmla="*/ 126 w 384"/>
                <a:gd name="T3" fmla="*/ 101 h 384"/>
                <a:gd name="T4" fmla="*/ 0 w 384"/>
                <a:gd name="T5" fmla="*/ 0 h 384"/>
                <a:gd name="T6" fmla="*/ 0 60000 65536"/>
                <a:gd name="T7" fmla="*/ 0 60000 65536"/>
                <a:gd name="T8" fmla="*/ 0 60000 65536"/>
                <a:gd name="T9" fmla="*/ 0 w 384"/>
                <a:gd name="T10" fmla="*/ 0 h 384"/>
                <a:gd name="T11" fmla="*/ 384 w 38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384">
                  <a:moveTo>
                    <a:pt x="384" y="384"/>
                  </a:moveTo>
                  <a:cubicBezTo>
                    <a:pt x="344" y="320"/>
                    <a:pt x="304" y="256"/>
                    <a:pt x="240" y="192"/>
                  </a:cubicBezTo>
                  <a:cubicBezTo>
                    <a:pt x="176" y="128"/>
                    <a:pt x="48" y="32"/>
                    <a:pt x="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762000" y="3937000"/>
            <a:ext cx="2438400" cy="1625600"/>
            <a:chOff x="1536" y="960"/>
            <a:chExt cx="2592" cy="1728"/>
          </a:xfrm>
        </p:grpSpPr>
        <p:pic>
          <p:nvPicPr>
            <p:cNvPr id="14352" name="Picture 2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36" y="960"/>
              <a:ext cx="2592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3" name="Freeform 24"/>
            <p:cNvSpPr>
              <a:spLocks/>
            </p:cNvSpPr>
            <p:nvPr/>
          </p:nvSpPr>
          <p:spPr bwMode="auto">
            <a:xfrm>
              <a:off x="1920" y="1200"/>
              <a:ext cx="1536" cy="480"/>
            </a:xfrm>
            <a:custGeom>
              <a:avLst/>
              <a:gdLst>
                <a:gd name="T0" fmla="*/ 0 w 1536"/>
                <a:gd name="T1" fmla="*/ 588 h 392"/>
                <a:gd name="T2" fmla="*/ 240 w 1536"/>
                <a:gd name="T3" fmla="*/ 300 h 392"/>
                <a:gd name="T4" fmla="*/ 528 w 1536"/>
                <a:gd name="T5" fmla="*/ 84 h 392"/>
                <a:gd name="T6" fmla="*/ 912 w 1536"/>
                <a:gd name="T7" fmla="*/ 12 h 392"/>
                <a:gd name="T8" fmla="*/ 1200 w 1536"/>
                <a:gd name="T9" fmla="*/ 156 h 392"/>
                <a:gd name="T10" fmla="*/ 1440 w 1536"/>
                <a:gd name="T11" fmla="*/ 372 h 392"/>
                <a:gd name="T12" fmla="*/ 1536 w 1536"/>
                <a:gd name="T13" fmla="*/ 516 h 3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36"/>
                <a:gd name="T22" fmla="*/ 0 h 392"/>
                <a:gd name="T23" fmla="*/ 1536 w 1536"/>
                <a:gd name="T24" fmla="*/ 392 h 3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36" h="392">
                  <a:moveTo>
                    <a:pt x="0" y="392"/>
                  </a:moveTo>
                  <a:cubicBezTo>
                    <a:pt x="76" y="324"/>
                    <a:pt x="152" y="256"/>
                    <a:pt x="240" y="200"/>
                  </a:cubicBezTo>
                  <a:cubicBezTo>
                    <a:pt x="328" y="144"/>
                    <a:pt x="416" y="88"/>
                    <a:pt x="528" y="56"/>
                  </a:cubicBezTo>
                  <a:cubicBezTo>
                    <a:pt x="640" y="24"/>
                    <a:pt x="800" y="0"/>
                    <a:pt x="912" y="8"/>
                  </a:cubicBezTo>
                  <a:cubicBezTo>
                    <a:pt x="1024" y="16"/>
                    <a:pt x="1112" y="64"/>
                    <a:pt x="1200" y="104"/>
                  </a:cubicBezTo>
                  <a:cubicBezTo>
                    <a:pt x="1288" y="144"/>
                    <a:pt x="1384" y="208"/>
                    <a:pt x="1440" y="248"/>
                  </a:cubicBezTo>
                  <a:cubicBezTo>
                    <a:pt x="1496" y="288"/>
                    <a:pt x="1516" y="316"/>
                    <a:pt x="1536" y="34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-18761" y="3129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Cleft palate variations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23122"/>
      </p:ext>
    </p:extLst>
  </p:cSld>
  <p:clrMapOvr>
    <a:masterClrMapping/>
  </p:clrMapOvr>
  <p:transition spd="slow" advClick="0" advTm="10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3352800"/>
            <a:ext cx="441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Cleft of hard and soft palate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6200" y="6858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Isolated Cleft Palate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0" y="6003925"/>
            <a:ext cx="457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Submucous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cleft palate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4572000" y="6003925"/>
            <a:ext cx="457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Bifid uvula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Cleft palate variations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724400" y="3352800"/>
            <a:ext cx="441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Cleft of soft palate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2000" y="1295400"/>
            <a:ext cx="7467600" cy="4768850"/>
            <a:chOff x="0" y="1295400"/>
            <a:chExt cx="7467600" cy="4768850"/>
          </a:xfrm>
        </p:grpSpPr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295400"/>
              <a:ext cx="2895600" cy="213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733800"/>
              <a:ext cx="2743200" cy="233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1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95800" y="3806825"/>
              <a:ext cx="2971800" cy="213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72000" y="1335677"/>
              <a:ext cx="2819400" cy="2074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95567"/>
      </p:ext>
    </p:extLst>
  </p:cSld>
  <p:clrMapOvr>
    <a:masterClrMapping/>
  </p:clrMapOvr>
  <p:transition spd="slow" advClick="0" advTm="8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517EEB-87A0-4B86-92F4-6E5E7DF812A3}"/>
              </a:ext>
            </a:extLst>
          </p:cNvPr>
          <p:cNvSpPr txBox="1">
            <a:spLocks/>
          </p:cNvSpPr>
          <p:nvPr/>
        </p:nvSpPr>
        <p:spPr>
          <a:xfrm>
            <a:off x="-588818" y="281565"/>
            <a:ext cx="1052070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b="1" dirty="0">
                <a:solidFill>
                  <a:srgbClr val="FFFF00"/>
                </a:solidFill>
              </a:rPr>
              <a:t>RATIONALE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="" xmlns:a16="http://schemas.microsoft.com/office/drawing/2014/main" id="{591ED5E3-B0B4-4F67-9B4B-2B674AEA361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Growth </a:t>
            </a:r>
          </a:p>
          <a:p>
            <a:r>
              <a:rPr lang="en-US">
                <a:solidFill>
                  <a:schemeClr val="bg1"/>
                </a:solidFill>
              </a:rPr>
              <a:t>Feeding &amp; Swallowing </a:t>
            </a:r>
          </a:p>
          <a:p>
            <a:r>
              <a:rPr lang="en-US">
                <a:solidFill>
                  <a:schemeClr val="bg1"/>
                </a:solidFill>
              </a:rPr>
              <a:t>Speech</a:t>
            </a:r>
          </a:p>
          <a:p>
            <a:r>
              <a:rPr lang="en-US">
                <a:solidFill>
                  <a:schemeClr val="bg1"/>
                </a:solidFill>
              </a:rPr>
              <a:t>Eustachian tube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"/>
    </mc:Choice>
    <mc:Fallback xmlns="">
      <p:transition spd="slow" advTm="4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Primary Cleft Palate Repair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762000"/>
            <a:ext cx="91440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Font typeface="Arial" pitchFamily="34" charset="0"/>
              <a:buChar char="•"/>
            </a:pPr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Age of Surgery [6-14 months]</a:t>
            </a:r>
          </a:p>
          <a:p>
            <a:endParaRPr lang="en-I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en-I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Stages:- </a:t>
            </a:r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Lip &amp; Soft palate</a:t>
            </a: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b. Lip &amp; </a:t>
            </a:r>
            <a:r>
              <a:rPr lang="en-I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Vomerine</a:t>
            </a:r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flap</a:t>
            </a: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b. Lip only</a:t>
            </a: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c. Palate only</a:t>
            </a:r>
          </a:p>
          <a:p>
            <a:endParaRPr lang="en-I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en-I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Technique :- </a:t>
            </a:r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I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Bardach</a:t>
            </a:r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two flap technique</a:t>
            </a: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b. Von </a:t>
            </a:r>
            <a:r>
              <a:rPr lang="en-I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Langenbeck</a:t>
            </a:r>
            <a:endParaRPr lang="en-I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c. </a:t>
            </a:r>
            <a:r>
              <a:rPr lang="en-I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Furlow</a:t>
            </a:r>
            <a:endParaRPr lang="en-I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d. </a:t>
            </a:r>
            <a:r>
              <a:rPr lang="en-I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Delaires</a:t>
            </a:r>
            <a:endParaRPr lang="en-I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e. </a:t>
            </a:r>
            <a:r>
              <a:rPr lang="en-I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Sommerlads</a:t>
            </a:r>
            <a:endParaRPr lang="en-I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f. </a:t>
            </a:r>
            <a:r>
              <a:rPr lang="en-I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Morphofunctional</a:t>
            </a:r>
            <a:endParaRPr lang="en-I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r>
              <a:rPr lang="en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marL="358775" indent="-358775">
              <a:buFont typeface="Arial" pitchFamily="34" charset="0"/>
              <a:buChar char="•"/>
            </a:pPr>
            <a:endParaRPr lang="en-I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56383"/>
      </p:ext>
    </p:extLst>
  </p:cSld>
  <p:clrMapOvr>
    <a:masterClrMapping/>
  </p:clrMapOvr>
  <p:transition spd="slow" advTm="16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Cleft Palate Repair: </a:t>
            </a:r>
            <a:r>
              <a:rPr lang="en-IN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Bardach</a:t>
            </a:r>
            <a:r>
              <a:rPr lang="en-I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791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Bardach</a:t>
            </a:r>
            <a:r>
              <a:rPr lang="en-IN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J. Two flap </a:t>
            </a:r>
            <a:r>
              <a:rPr lang="en-IN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palatoplasty</a:t>
            </a:r>
            <a:r>
              <a:rPr lang="en-IN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Bardach</a:t>
            </a:r>
            <a:r>
              <a:rPr lang="en-IN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Technique. Operative Techniques in Plastic and Reconstructive Surgery. 2(4):211-214.1995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2400" y="521494"/>
            <a:ext cx="4700517" cy="5205412"/>
            <a:chOff x="376450" y="533400"/>
            <a:chExt cx="4700517" cy="5205412"/>
          </a:xfrm>
          <a:effectLst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" r="48065"/>
            <a:stretch/>
          </p:blipFill>
          <p:spPr bwMode="auto">
            <a:xfrm>
              <a:off x="381000" y="533400"/>
              <a:ext cx="4695967" cy="2614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077"/>
            <a:stretch/>
          </p:blipFill>
          <p:spPr bwMode="auto">
            <a:xfrm>
              <a:off x="376450" y="3124200"/>
              <a:ext cx="4700517" cy="2614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13"/>
          <p:cNvSpPr/>
          <p:nvPr/>
        </p:nvSpPr>
        <p:spPr bwMode="auto">
          <a:xfrm>
            <a:off x="457200" y="562689"/>
            <a:ext cx="381000" cy="5041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726708" y="562689"/>
            <a:ext cx="473692" cy="5041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47700" y="3276600"/>
            <a:ext cx="4191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819400" y="3276600"/>
            <a:ext cx="609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28600" y="562689"/>
            <a:ext cx="419100" cy="5041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38150" y="3136106"/>
            <a:ext cx="400050" cy="5214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800" y="685800"/>
            <a:ext cx="431400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design of this flap is entirely </a:t>
            </a:r>
          </a:p>
          <a:p>
            <a:r>
              <a:rPr lang="en-US" dirty="0">
                <a:solidFill>
                  <a:schemeClr val="bg1"/>
                </a:solidFill>
              </a:rPr>
              <a:t>     dependent on the </a:t>
            </a:r>
            <a:r>
              <a:rPr lang="en-US" b="1" dirty="0">
                <a:solidFill>
                  <a:srgbClr val="FFFF00"/>
                </a:solidFill>
              </a:rPr>
              <a:t>greater palatine 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neurovascular pedicle </a:t>
            </a:r>
            <a:r>
              <a:rPr lang="en-US" dirty="0">
                <a:solidFill>
                  <a:schemeClr val="bg1"/>
                </a:solidFill>
              </a:rPr>
              <a:t>and it provides </a:t>
            </a:r>
          </a:p>
          <a:p>
            <a:r>
              <a:rPr lang="en-US" dirty="0">
                <a:solidFill>
                  <a:schemeClr val="bg1"/>
                </a:solidFill>
              </a:rPr>
              <a:t>     greater versatility to cover the cleft.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Advantages:-</a:t>
            </a:r>
          </a:p>
          <a:p>
            <a:r>
              <a:rPr lang="en-US" dirty="0">
                <a:solidFill>
                  <a:schemeClr val="bg1"/>
                </a:solidFill>
              </a:rPr>
              <a:t>     Complete closure of the entire palate in </a:t>
            </a:r>
          </a:p>
          <a:p>
            <a:r>
              <a:rPr lang="en-US" dirty="0">
                <a:solidFill>
                  <a:schemeClr val="bg1"/>
                </a:solidFill>
              </a:rPr>
              <a:t>     one stage.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Creation  of more physiologic  soft palate</a:t>
            </a:r>
          </a:p>
          <a:p>
            <a:r>
              <a:rPr lang="en-US" dirty="0">
                <a:solidFill>
                  <a:schemeClr val="bg1"/>
                </a:solidFill>
              </a:rPr>
              <a:t>     muscle sling and a layered closure </a:t>
            </a:r>
          </a:p>
          <a:p>
            <a:r>
              <a:rPr lang="en-US" dirty="0">
                <a:solidFill>
                  <a:schemeClr val="bg1"/>
                </a:solidFill>
              </a:rPr>
              <a:t>     technique.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Disadvantages:-</a:t>
            </a:r>
          </a:p>
          <a:p>
            <a:r>
              <a:rPr lang="en-US" dirty="0">
                <a:solidFill>
                  <a:schemeClr val="bg1"/>
                </a:solidFill>
              </a:rPr>
              <a:t>     Does not provide additional length to </a:t>
            </a:r>
          </a:p>
          <a:p>
            <a:r>
              <a:rPr lang="en-US" dirty="0">
                <a:solidFill>
                  <a:schemeClr val="bg1"/>
                </a:solidFill>
              </a:rPr>
              <a:t>     the repaired palate to allow normal </a:t>
            </a:r>
          </a:p>
          <a:p>
            <a:r>
              <a:rPr lang="en-US" dirty="0">
                <a:solidFill>
                  <a:schemeClr val="bg1"/>
                </a:solidFill>
              </a:rPr>
              <a:t>     speech production.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86870"/>
      </p:ext>
    </p:extLst>
  </p:cSld>
  <p:clrMapOvr>
    <a:masterClrMapping/>
  </p:clrMapOvr>
  <p:transition spd="slow" advClick="0" advTm="30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9431" y="304800"/>
            <a:ext cx="6001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8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Cleft Palate Repair: Von </a:t>
            </a:r>
            <a:r>
              <a:rPr lang="en-IN" sz="2800" b="1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Langenbeck</a:t>
            </a:r>
            <a:r>
              <a:rPr lang="en-IN" sz="28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879068"/>
            <a:ext cx="9360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Palatoplasty</a:t>
            </a:r>
            <a:r>
              <a:rPr lang="en-US" dirty="0">
                <a:solidFill>
                  <a:srgbClr val="FFFF00"/>
                </a:solidFill>
              </a:rPr>
              <a:t> : Evolution and controversies Chang Gung medical journal 31(4):335-45·Nov 2007.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" y="1092958"/>
            <a:ext cx="4267200" cy="4367284"/>
            <a:chOff x="152400" y="1092958"/>
            <a:chExt cx="4267200" cy="4367284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25392"/>
            <a:stretch/>
          </p:blipFill>
          <p:spPr bwMode="auto">
            <a:xfrm>
              <a:off x="158535" y="1092958"/>
              <a:ext cx="4261065" cy="22598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25392"/>
            <a:stretch/>
          </p:blipFill>
          <p:spPr bwMode="auto">
            <a:xfrm>
              <a:off x="152400" y="3200400"/>
              <a:ext cx="4261066" cy="22598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</p:pic>
      </p:grpSp>
      <p:sp>
        <p:nvSpPr>
          <p:cNvPr id="7" name="Rectangle 6"/>
          <p:cNvSpPr/>
          <p:nvPr/>
        </p:nvSpPr>
        <p:spPr bwMode="auto">
          <a:xfrm>
            <a:off x="228600" y="1092958"/>
            <a:ext cx="381000" cy="431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06733" y="1219201"/>
            <a:ext cx="460267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2335" y="3200400"/>
            <a:ext cx="527265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12867" y="3200400"/>
            <a:ext cx="377933" cy="457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400" y="1219201"/>
            <a:ext cx="472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Von </a:t>
            </a:r>
            <a:r>
              <a:rPr lang="en-US" dirty="0" err="1">
                <a:solidFill>
                  <a:schemeClr val="bg1"/>
                </a:solidFill>
              </a:rPr>
              <a:t>Langenbeck</a:t>
            </a:r>
            <a:r>
              <a:rPr lang="en-US" dirty="0">
                <a:solidFill>
                  <a:schemeClr val="bg1"/>
                </a:solidFill>
              </a:rPr>
              <a:t> technique is similar to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Bardach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palatoplasty</a:t>
            </a:r>
            <a:r>
              <a:rPr lang="en-US" dirty="0">
                <a:solidFill>
                  <a:schemeClr val="bg1"/>
                </a:solidFill>
              </a:rPr>
              <a:t> but </a:t>
            </a:r>
            <a:r>
              <a:rPr lang="en-US" b="1" dirty="0">
                <a:solidFill>
                  <a:srgbClr val="FFFF00"/>
                </a:solidFill>
              </a:rPr>
              <a:t>preserves an </a:t>
            </a:r>
          </a:p>
          <a:p>
            <a:pPr algn="just"/>
            <a:r>
              <a:rPr lang="en-US" b="1" dirty="0">
                <a:solidFill>
                  <a:srgbClr val="FFFF00"/>
                </a:solidFill>
              </a:rPr>
              <a:t>      anterior  pedicle</a:t>
            </a:r>
            <a:r>
              <a:rPr lang="en-US" dirty="0">
                <a:solidFill>
                  <a:schemeClr val="bg1"/>
                </a:solidFill>
              </a:rPr>
              <a:t> for increased blood supply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      to the flaps.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Used in isolated cleft palates.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Advantage:- </a:t>
            </a:r>
          </a:p>
          <a:p>
            <a:r>
              <a:rPr lang="en-US" dirty="0">
                <a:solidFill>
                  <a:schemeClr val="bg1"/>
                </a:solidFill>
              </a:rPr>
              <a:t>     Easy to perform.</a:t>
            </a:r>
          </a:p>
          <a:p>
            <a:r>
              <a:rPr lang="en-US" dirty="0">
                <a:solidFill>
                  <a:schemeClr val="bg1"/>
                </a:solidFill>
              </a:rPr>
              <a:t>     Requires less dissection. </a:t>
            </a:r>
          </a:p>
          <a:p>
            <a:r>
              <a:rPr lang="en-US" dirty="0">
                <a:solidFill>
                  <a:schemeClr val="bg1"/>
                </a:solidFill>
              </a:rPr>
              <a:t>     Results in decreased  raw area of  palate.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Disadvantages:-</a:t>
            </a:r>
          </a:p>
          <a:p>
            <a:r>
              <a:rPr lang="en-US" dirty="0">
                <a:solidFill>
                  <a:schemeClr val="bg1"/>
                </a:solidFill>
              </a:rPr>
              <a:t>     Cannot be used in wider and complete clefts.</a:t>
            </a:r>
          </a:p>
          <a:p>
            <a:r>
              <a:rPr lang="en-US" dirty="0">
                <a:solidFill>
                  <a:schemeClr val="bg1"/>
                </a:solidFill>
              </a:rPr>
              <a:t>     Failure to provide additional palatal length.</a:t>
            </a:r>
          </a:p>
          <a:p>
            <a:r>
              <a:rPr lang="en-US" dirty="0">
                <a:solidFill>
                  <a:schemeClr val="bg1"/>
                </a:solidFill>
              </a:rPr>
              <a:t>   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6"/>
    </mc:Choice>
    <mc:Fallback xmlns="">
      <p:transition spd="slow" advTm="2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228600"/>
            <a:ext cx="9128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000" b="1" dirty="0">
                <a:solidFill>
                  <a:srgbClr val="FFFF00"/>
                </a:solidFill>
                <a:cs typeface="Times New Roman" pitchFamily="18" charset="0"/>
              </a:rPr>
              <a:t>Cleft Palate Repair: </a:t>
            </a:r>
            <a:r>
              <a:rPr lang="en-IN" sz="2000" b="1" dirty="0" err="1">
                <a:solidFill>
                  <a:srgbClr val="FFFF00"/>
                </a:solidFill>
                <a:cs typeface="Times New Roman" pitchFamily="18" charset="0"/>
              </a:rPr>
              <a:t>Veau-Wardill-Kilner</a:t>
            </a:r>
            <a:r>
              <a:rPr lang="en-IN" sz="2000" b="1" dirty="0">
                <a:solidFill>
                  <a:srgbClr val="FFFF00"/>
                </a:solidFill>
                <a:cs typeface="Times New Roman" pitchFamily="18" charset="0"/>
              </a:rPr>
              <a:t> Technique – </a:t>
            </a:r>
            <a:r>
              <a:rPr lang="en-IN" sz="2400" b="1" dirty="0">
                <a:solidFill>
                  <a:srgbClr val="FFFF00"/>
                </a:solidFill>
                <a:cs typeface="Times New Roman" pitchFamily="18" charset="0"/>
              </a:rPr>
              <a:t>Pushback </a:t>
            </a:r>
            <a:r>
              <a:rPr lang="en-IN" sz="2400" b="1" dirty="0" err="1">
                <a:solidFill>
                  <a:srgbClr val="FFFF00"/>
                </a:solidFill>
                <a:cs typeface="Times New Roman" pitchFamily="18" charset="0"/>
              </a:rPr>
              <a:t>Palatoplasty</a:t>
            </a:r>
            <a:endParaRPr lang="en-IN" sz="24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54" y="4419600"/>
            <a:ext cx="739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 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5678269"/>
            <a:ext cx="8771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Agrawal</a:t>
            </a:r>
            <a:r>
              <a:rPr lang="en-US" dirty="0">
                <a:solidFill>
                  <a:srgbClr val="FFFF00"/>
                </a:solidFill>
              </a:rPr>
              <a:t> K. Cleft palate repair and variations. </a:t>
            </a:r>
            <a:r>
              <a:rPr lang="en-US" i="1" dirty="0">
                <a:solidFill>
                  <a:srgbClr val="FFFF00"/>
                </a:solidFill>
              </a:rPr>
              <a:t>Indian Journal of Plastic Surgery : Official Publication of the Association of Plastic Surgeons of India</a:t>
            </a:r>
            <a:r>
              <a:rPr lang="en-US" dirty="0">
                <a:solidFill>
                  <a:srgbClr val="FFFF00"/>
                </a:solidFill>
              </a:rPr>
              <a:t>. 2009;42(</a:t>
            </a:r>
            <a:r>
              <a:rPr lang="en-US" dirty="0" err="1">
                <a:solidFill>
                  <a:srgbClr val="FFFF00"/>
                </a:solidFill>
              </a:rPr>
              <a:t>Suppl</a:t>
            </a:r>
            <a:r>
              <a:rPr lang="en-US" dirty="0">
                <a:solidFill>
                  <a:srgbClr val="FFFF00"/>
                </a:solidFill>
              </a:rPr>
              <a:t>):S102-S109.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2400" y="1032302"/>
            <a:ext cx="3886200" cy="4530298"/>
            <a:chOff x="296137" y="1116821"/>
            <a:chExt cx="3494504" cy="380481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4" r="50000"/>
            <a:stretch/>
          </p:blipFill>
          <p:spPr bwMode="auto">
            <a:xfrm>
              <a:off x="296138" y="1116821"/>
              <a:ext cx="3494503" cy="1931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4" r="2449"/>
            <a:stretch/>
          </p:blipFill>
          <p:spPr bwMode="auto">
            <a:xfrm>
              <a:off x="296137" y="3048000"/>
              <a:ext cx="3494503" cy="1873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 bwMode="auto">
          <a:xfrm>
            <a:off x="296138" y="1078363"/>
            <a:ext cx="290716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51881" y="1219200"/>
            <a:ext cx="304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96138" y="3065870"/>
            <a:ext cx="290716" cy="4393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09800" y="3200401"/>
            <a:ext cx="304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30476" y="3384077"/>
            <a:ext cx="290716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197025" y="3505201"/>
            <a:ext cx="290716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990600"/>
            <a:ext cx="52026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Used for incomplete clefts of the hard and soft</a:t>
            </a:r>
          </a:p>
          <a:p>
            <a:r>
              <a:rPr lang="en-US" dirty="0">
                <a:solidFill>
                  <a:schemeClr val="bg1"/>
                </a:solidFill>
              </a:rPr>
              <a:t>      palate.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Advantages:-</a:t>
            </a:r>
          </a:p>
          <a:p>
            <a:r>
              <a:rPr lang="en-US" dirty="0">
                <a:solidFill>
                  <a:schemeClr val="bg1"/>
                </a:solidFill>
              </a:rPr>
              <a:t>     Lengthening the palate and repositioning</a:t>
            </a:r>
          </a:p>
          <a:p>
            <a:r>
              <a:rPr lang="en-US" dirty="0">
                <a:solidFill>
                  <a:schemeClr val="bg1"/>
                </a:solidFill>
              </a:rPr>
              <a:t>     the </a:t>
            </a:r>
            <a:r>
              <a:rPr lang="en-US" dirty="0" err="1">
                <a:solidFill>
                  <a:schemeClr val="bg1"/>
                </a:solidFill>
              </a:rPr>
              <a:t>levator</a:t>
            </a:r>
            <a:r>
              <a:rPr lang="en-US" dirty="0">
                <a:solidFill>
                  <a:schemeClr val="bg1"/>
                </a:solidFill>
              </a:rPr>
              <a:t> muscle in a more favorable </a:t>
            </a:r>
          </a:p>
          <a:p>
            <a:r>
              <a:rPr lang="en-US" dirty="0">
                <a:solidFill>
                  <a:schemeClr val="bg1"/>
                </a:solidFill>
              </a:rPr>
              <a:t>     position.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Disadvantages:-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Adversely affects </a:t>
            </a:r>
            <a:r>
              <a:rPr lang="en-US" dirty="0" err="1">
                <a:solidFill>
                  <a:srgbClr val="FFFF00"/>
                </a:solidFill>
              </a:rPr>
              <a:t>midfacial</a:t>
            </a:r>
            <a:r>
              <a:rPr lang="en-US" dirty="0">
                <a:solidFill>
                  <a:srgbClr val="FFFF00"/>
                </a:solidFill>
              </a:rPr>
              <a:t> growth </a:t>
            </a:r>
            <a:r>
              <a:rPr lang="en-US" dirty="0">
                <a:solidFill>
                  <a:schemeClr val="bg1"/>
                </a:solidFill>
              </a:rPr>
              <a:t>in cleft </a:t>
            </a:r>
          </a:p>
          <a:p>
            <a:r>
              <a:rPr lang="en-US" dirty="0">
                <a:solidFill>
                  <a:schemeClr val="bg1"/>
                </a:solidFill>
              </a:rPr>
              <a:t>     palate patients because of scar tissue anteriorly.</a:t>
            </a:r>
          </a:p>
          <a:p>
            <a:r>
              <a:rPr lang="en-US" dirty="0">
                <a:solidFill>
                  <a:schemeClr val="bg1"/>
                </a:solidFill>
              </a:rPr>
              <a:t>     </a:t>
            </a:r>
          </a:p>
          <a:p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en-US" dirty="0">
                <a:solidFill>
                  <a:srgbClr val="FFFF00"/>
                </a:solidFill>
              </a:rPr>
              <a:t>Higher rate of fistula </a:t>
            </a:r>
            <a:r>
              <a:rPr lang="en-US" dirty="0">
                <a:solidFill>
                  <a:schemeClr val="bg1"/>
                </a:solidFill>
              </a:rPr>
              <a:t>in complete cleft palate </a:t>
            </a:r>
          </a:p>
          <a:p>
            <a:r>
              <a:rPr lang="en-US" dirty="0">
                <a:solidFill>
                  <a:schemeClr val="bg1"/>
                </a:solidFill>
              </a:rPr>
              <a:t>     than other techniques because it provides</a:t>
            </a:r>
          </a:p>
          <a:p>
            <a:r>
              <a:rPr lang="en-US" dirty="0">
                <a:solidFill>
                  <a:schemeClr val="bg1"/>
                </a:solidFill>
              </a:rPr>
              <a:t>     only a single nasal mucosa layer anteriorly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62"/>
    </mc:Choice>
    <mc:Fallback xmlns="">
      <p:transition spd="slow" advTm="3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52400"/>
            <a:ext cx="4463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800" b="1" dirty="0">
                <a:solidFill>
                  <a:srgbClr val="FFFF00"/>
                </a:solidFill>
                <a:cs typeface="Times New Roman" pitchFamily="18" charset="0"/>
              </a:rPr>
              <a:t>Cleft Palate Repair: </a:t>
            </a:r>
            <a:r>
              <a:rPr lang="en-IN" sz="2800" b="1" dirty="0" err="1">
                <a:solidFill>
                  <a:srgbClr val="FFFF00"/>
                </a:solidFill>
                <a:cs typeface="Times New Roman" pitchFamily="18" charset="0"/>
              </a:rPr>
              <a:t>Furlow</a:t>
            </a:r>
            <a:endParaRPr lang="en-IN" sz="28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715000"/>
            <a:ext cx="967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Palatoplasty</a:t>
            </a:r>
            <a:r>
              <a:rPr lang="en-US" sz="2000" dirty="0">
                <a:solidFill>
                  <a:srgbClr val="FFFF00"/>
                </a:solidFill>
              </a:rPr>
              <a:t> : Evolution and controversies Chang Gung medical journal 31(4):335-45·</a:t>
            </a:r>
          </a:p>
          <a:p>
            <a:r>
              <a:rPr lang="en-US" sz="2000" dirty="0">
                <a:solidFill>
                  <a:srgbClr val="FFFF00"/>
                </a:solidFill>
              </a:rPr>
              <a:t>Nov 2007.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762000"/>
            <a:ext cx="3809999" cy="4886980"/>
            <a:chOff x="328612" y="1357908"/>
            <a:chExt cx="3176588" cy="379511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" r="50000"/>
            <a:stretch/>
          </p:blipFill>
          <p:spPr bwMode="auto">
            <a:xfrm>
              <a:off x="328612" y="1357908"/>
              <a:ext cx="3159528" cy="1966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328612" y="3276600"/>
              <a:ext cx="3176588" cy="1876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 bwMode="auto">
          <a:xfrm>
            <a:off x="1991431" y="990600"/>
            <a:ext cx="369361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400" y="1143000"/>
            <a:ext cx="228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91431" y="3657600"/>
            <a:ext cx="369361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2400" y="36576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685800"/>
            <a:ext cx="554928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Alternating the reversing Z-</a:t>
            </a:r>
            <a:r>
              <a:rPr lang="en-US" dirty="0" err="1">
                <a:solidFill>
                  <a:schemeClr val="bg1"/>
                </a:solidFill>
              </a:rPr>
              <a:t>plasties</a:t>
            </a:r>
            <a:r>
              <a:rPr lang="en-US" dirty="0">
                <a:solidFill>
                  <a:schemeClr val="bg1"/>
                </a:solidFill>
              </a:rPr>
              <a:t> of the nasal and </a:t>
            </a:r>
          </a:p>
          <a:p>
            <a:r>
              <a:rPr lang="en-US" dirty="0">
                <a:solidFill>
                  <a:schemeClr val="bg1"/>
                </a:solidFill>
              </a:rPr>
              <a:t>     oral flaps and repositioning the </a:t>
            </a:r>
            <a:r>
              <a:rPr lang="en-US" dirty="0" err="1">
                <a:solidFill>
                  <a:schemeClr val="bg1"/>
                </a:solidFill>
              </a:rPr>
              <a:t>levator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palatini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     muscle within the posteriorly mobilized flaps.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Effective for primary closure of a </a:t>
            </a:r>
            <a:r>
              <a:rPr lang="en-US" dirty="0" err="1">
                <a:solidFill>
                  <a:srgbClr val="FFFF00"/>
                </a:solidFill>
              </a:rPr>
              <a:t>submucous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    cleft palate</a:t>
            </a:r>
            <a:r>
              <a:rPr lang="en-US" dirty="0">
                <a:solidFill>
                  <a:schemeClr val="bg1"/>
                </a:solidFill>
              </a:rPr>
              <a:t> and secondary correction of marginal</a:t>
            </a:r>
          </a:p>
          <a:p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en-US" dirty="0" err="1">
                <a:solidFill>
                  <a:schemeClr val="bg1"/>
                </a:solidFill>
              </a:rPr>
              <a:t>velopharyngeal</a:t>
            </a:r>
            <a:r>
              <a:rPr lang="en-US" dirty="0">
                <a:solidFill>
                  <a:schemeClr val="bg1"/>
                </a:solidFill>
              </a:rPr>
              <a:t> insufficiency.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Advantages:-</a:t>
            </a:r>
          </a:p>
          <a:p>
            <a:r>
              <a:rPr lang="en-US" dirty="0">
                <a:solidFill>
                  <a:schemeClr val="bg1"/>
                </a:solidFill>
              </a:rPr>
              <a:t>    No need to raise large </a:t>
            </a:r>
            <a:r>
              <a:rPr lang="en-US" dirty="0" err="1">
                <a:solidFill>
                  <a:schemeClr val="bg1"/>
                </a:solidFill>
              </a:rPr>
              <a:t>mucoperiosteal</a:t>
            </a:r>
            <a:r>
              <a:rPr lang="en-US" dirty="0">
                <a:solidFill>
                  <a:schemeClr val="bg1"/>
                </a:solidFill>
              </a:rPr>
              <a:t> flaps from the</a:t>
            </a:r>
          </a:p>
          <a:p>
            <a:r>
              <a:rPr lang="en-US" dirty="0">
                <a:solidFill>
                  <a:schemeClr val="bg1"/>
                </a:solidFill>
              </a:rPr>
              <a:t>    hard palate. </a:t>
            </a:r>
          </a:p>
          <a:p>
            <a:r>
              <a:rPr lang="en-US" dirty="0">
                <a:solidFill>
                  <a:schemeClr val="bg1"/>
                </a:solidFill>
              </a:rPr>
              <a:t>    The soft palate can be lengthened</a:t>
            </a:r>
            <a:r>
              <a:rPr lang="en-US" sz="1600" dirty="0">
                <a:solidFill>
                  <a:schemeClr val="bg1"/>
                </a:solidFill>
              </a:rPr>
              <a:t>.[Good speech outcome]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Disadvantages:-</a:t>
            </a:r>
          </a:p>
          <a:p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dirty="0">
                <a:solidFill>
                  <a:schemeClr val="bg1"/>
                </a:solidFill>
              </a:rPr>
              <a:t>Non anatomical palatal closure</a:t>
            </a:r>
          </a:p>
          <a:p>
            <a:r>
              <a:rPr lang="en-US" dirty="0">
                <a:solidFill>
                  <a:schemeClr val="bg1"/>
                </a:solidFill>
              </a:rPr>
              <a:t>    Ignores </a:t>
            </a:r>
            <a:r>
              <a:rPr lang="en-US" dirty="0" err="1">
                <a:solidFill>
                  <a:schemeClr val="bg1"/>
                </a:solidFill>
              </a:rPr>
              <a:t>musculus</a:t>
            </a:r>
            <a:r>
              <a:rPr lang="en-US" dirty="0">
                <a:solidFill>
                  <a:schemeClr val="bg1"/>
                </a:solidFill>
              </a:rPr>
              <a:t> uvulae</a:t>
            </a:r>
          </a:p>
          <a:p>
            <a:r>
              <a:rPr lang="en-US" dirty="0">
                <a:solidFill>
                  <a:schemeClr val="bg1"/>
                </a:solidFill>
              </a:rPr>
              <a:t>    Difficult to close wider clefts</a:t>
            </a:r>
          </a:p>
          <a:p>
            <a:r>
              <a:rPr lang="en-US" dirty="0">
                <a:solidFill>
                  <a:schemeClr val="bg1"/>
                </a:solidFill>
              </a:rPr>
              <a:t>    Large raw area - needs to be covered with </a:t>
            </a:r>
            <a:r>
              <a:rPr lang="en-US" dirty="0" err="1">
                <a:solidFill>
                  <a:schemeClr val="bg1"/>
                </a:solidFill>
              </a:rPr>
              <a:t>buccal</a:t>
            </a:r>
            <a:r>
              <a:rPr lang="en-US" dirty="0">
                <a:solidFill>
                  <a:schemeClr val="bg1"/>
                </a:solidFill>
              </a:rPr>
              <a:t> flap.</a:t>
            </a:r>
          </a:p>
          <a:p>
            <a:r>
              <a:rPr lang="en-US" dirty="0">
                <a:solidFill>
                  <a:schemeClr val="bg1"/>
                </a:solidFill>
              </a:rPr>
              <a:t>    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39"/>
    </mc:Choice>
    <mc:Fallback xmlns="">
      <p:transition spd="slow" advTm="4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Cleft Palate Repair: </a:t>
            </a:r>
            <a:r>
              <a:rPr lang="en-IN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Delaire</a:t>
            </a:r>
            <a:r>
              <a:rPr lang="en-I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16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Markus AF, Smith WP, </a:t>
            </a:r>
            <a:r>
              <a:rPr lang="en-IN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Delaire</a:t>
            </a:r>
            <a:r>
              <a:rPr lang="en-IN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J. Primary Closure of cleft palate: a functional approach. British Journal of Oral and Maxillofacial Surgery. 31:71-774.1993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24409" y="685800"/>
            <a:ext cx="3937991" cy="4495800"/>
            <a:chOff x="-319475" y="685799"/>
            <a:chExt cx="4755054" cy="43331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475" y="685800"/>
              <a:ext cx="2239266" cy="4333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855" y="685799"/>
              <a:ext cx="2622724" cy="4333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 bwMode="auto">
          <a:xfrm>
            <a:off x="152400" y="5105400"/>
            <a:ext cx="2438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4409" y="4876800"/>
            <a:ext cx="3937991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  Stage I                            Stage II      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57200" y="2667000"/>
            <a:ext cx="304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91854" y="2667000"/>
            <a:ext cx="655685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86000" y="2514600"/>
            <a:ext cx="152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57200" y="2514600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" y="4648200"/>
            <a:ext cx="152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762000"/>
            <a:ext cx="517321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Two stage </a:t>
            </a:r>
            <a:r>
              <a:rPr lang="en-US" b="1" dirty="0" err="1">
                <a:solidFill>
                  <a:schemeClr val="bg1"/>
                </a:solidFill>
              </a:rPr>
              <a:t>Palatoplasty</a:t>
            </a:r>
            <a:r>
              <a:rPr lang="en-US" b="1" dirty="0">
                <a:solidFill>
                  <a:schemeClr val="bg1"/>
                </a:solidFill>
              </a:rPr>
              <a:t> – </a:t>
            </a:r>
            <a:r>
              <a:rPr lang="en-US" b="1" dirty="0">
                <a:solidFill>
                  <a:srgbClr val="FFFF00"/>
                </a:solidFill>
              </a:rPr>
              <a:t>Lip + Soft Palate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 </a:t>
            </a:r>
            <a:r>
              <a:rPr lang="en-US" b="1" dirty="0">
                <a:solidFill>
                  <a:schemeClr val="bg1"/>
                </a:solidFill>
              </a:rPr>
              <a:t>[6 months]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Horizontal incision posterior to greater palatine </a:t>
            </a:r>
          </a:p>
          <a:p>
            <a:r>
              <a:rPr lang="en-US" dirty="0">
                <a:solidFill>
                  <a:schemeClr val="bg1"/>
                </a:solidFill>
              </a:rPr>
              <a:t>     vessels.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Advantages</a:t>
            </a:r>
          </a:p>
          <a:p>
            <a:r>
              <a:rPr lang="en-US" dirty="0">
                <a:solidFill>
                  <a:schemeClr val="bg1"/>
                </a:solidFill>
              </a:rPr>
              <a:t>     Encourages normal function of the soft palate and</a:t>
            </a:r>
          </a:p>
          <a:p>
            <a:r>
              <a:rPr lang="en-US" dirty="0">
                <a:solidFill>
                  <a:schemeClr val="bg1"/>
                </a:solidFill>
              </a:rPr>
              <a:t>     the tongue.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Facilitates </a:t>
            </a:r>
            <a:r>
              <a:rPr lang="en-US" dirty="0">
                <a:solidFill>
                  <a:srgbClr val="FFFF00"/>
                </a:solidFill>
              </a:rPr>
              <a:t>closure of the hard palate.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    </a:t>
            </a:r>
            <a:r>
              <a:rPr lang="en-US" dirty="0">
                <a:solidFill>
                  <a:schemeClr val="bg1"/>
                </a:solidFill>
              </a:rPr>
              <a:t>Prevents arch collapse.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    </a:t>
            </a:r>
            <a:r>
              <a:rPr lang="en-US" dirty="0">
                <a:solidFill>
                  <a:schemeClr val="bg1"/>
                </a:solidFill>
              </a:rPr>
              <a:t>Good palatal lengthening, fewer hearing problems.</a:t>
            </a:r>
          </a:p>
          <a:p>
            <a:r>
              <a:rPr lang="en-US" dirty="0">
                <a:solidFill>
                  <a:srgbClr val="FFFF00"/>
                </a:solidFill>
              </a:rPr>
              <a:t> 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Disadvantages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</a:t>
            </a:r>
            <a:r>
              <a:rPr lang="en-US" dirty="0">
                <a:solidFill>
                  <a:schemeClr val="bg1"/>
                </a:solidFill>
              </a:rPr>
              <a:t>Two stage procedure.</a:t>
            </a:r>
          </a:p>
          <a:p>
            <a:r>
              <a:rPr lang="en-US" dirty="0">
                <a:solidFill>
                  <a:schemeClr val="bg1"/>
                </a:solidFill>
              </a:rPr>
              <a:t>    </a:t>
            </a:r>
          </a:p>
          <a:p>
            <a:r>
              <a:rPr lang="en-US" dirty="0">
                <a:solidFill>
                  <a:schemeClr val="bg1"/>
                </a:solidFill>
              </a:rPr>
              <a:t>    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34349"/>
      </p:ext>
    </p:extLst>
  </p:cSld>
  <p:clrMapOvr>
    <a:masterClrMapping/>
  </p:clrMapOvr>
  <p:transition spd="slow" advClick="0" advTm="23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62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Cleft Palate Repair: </a:t>
            </a:r>
            <a:r>
              <a:rPr lang="en-IN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Sommerlad</a:t>
            </a:r>
            <a:r>
              <a:rPr lang="en-I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Sommerlad</a:t>
            </a:r>
            <a:r>
              <a:rPr lang="en-I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BC. A technique for cleft palate repair. Plastic and Reconstructive Surgery. 112(6):1542-1548.2003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9675" y="914400"/>
            <a:ext cx="4406125" cy="4201304"/>
            <a:chOff x="-110886" y="835960"/>
            <a:chExt cx="4859202" cy="3665463"/>
          </a:xfrm>
        </p:grpSpPr>
        <p:grpSp>
          <p:nvGrpSpPr>
            <p:cNvPr id="2" name="Group 9"/>
            <p:cNvGrpSpPr/>
            <p:nvPr/>
          </p:nvGrpSpPr>
          <p:grpSpPr>
            <a:xfrm>
              <a:off x="-110886" y="835960"/>
              <a:ext cx="4859201" cy="2051934"/>
              <a:chOff x="-171524" y="1942112"/>
              <a:chExt cx="4399585" cy="185784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768" b="11093"/>
              <a:stretch/>
            </p:blipFill>
            <p:spPr>
              <a:xfrm>
                <a:off x="-171524" y="1949090"/>
                <a:ext cx="2072229" cy="1818716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34" t="41241" b="15643"/>
              <a:stretch/>
            </p:blipFill>
            <p:spPr>
              <a:xfrm>
                <a:off x="1860663" y="1942112"/>
                <a:ext cx="2367398" cy="1857849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85" b="18744"/>
            <a:stretch/>
          </p:blipFill>
          <p:spPr>
            <a:xfrm>
              <a:off x="-110886" y="2852381"/>
              <a:ext cx="2496869" cy="164005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39" b="13377"/>
            <a:stretch/>
          </p:blipFill>
          <p:spPr>
            <a:xfrm>
              <a:off x="2362199" y="2830401"/>
              <a:ext cx="2386117" cy="1671022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4495800" y="685800"/>
            <a:ext cx="479490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Radical </a:t>
            </a:r>
            <a:r>
              <a:rPr lang="en-US" dirty="0" err="1">
                <a:solidFill>
                  <a:schemeClr val="bg1"/>
                </a:solidFill>
              </a:rPr>
              <a:t>retropositioning</a:t>
            </a:r>
            <a:r>
              <a:rPr lang="en-US" dirty="0">
                <a:solidFill>
                  <a:schemeClr val="bg1"/>
                </a:solidFill>
              </a:rPr>
              <a:t> of the velar musculature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and tensor </a:t>
            </a:r>
            <a:r>
              <a:rPr lang="en-US" dirty="0" err="1">
                <a:solidFill>
                  <a:schemeClr val="bg1"/>
                </a:solidFill>
              </a:rPr>
              <a:t>tenotomy</a:t>
            </a:r>
            <a:r>
              <a:rPr lang="en-US" dirty="0">
                <a:solidFill>
                  <a:schemeClr val="bg1"/>
                </a:solidFill>
              </a:rPr>
              <a:t> using an operating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microscope to allow accurate </a:t>
            </a:r>
            <a:r>
              <a:rPr lang="en-US" dirty="0" err="1">
                <a:solidFill>
                  <a:schemeClr val="bg1"/>
                </a:solidFill>
              </a:rPr>
              <a:t>levator</a:t>
            </a:r>
            <a:r>
              <a:rPr lang="en-US" dirty="0">
                <a:solidFill>
                  <a:schemeClr val="bg1"/>
                </a:solidFill>
              </a:rPr>
              <a:t> muscle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reconstruction.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Advantages:-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dirty="0">
                <a:solidFill>
                  <a:schemeClr val="bg1"/>
                </a:solidFill>
              </a:rPr>
              <a:t>Non tension closure even in wider palates.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     </a:t>
            </a:r>
          </a:p>
          <a:p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dirty="0">
                <a:solidFill>
                  <a:schemeClr val="bg1"/>
                </a:solidFill>
              </a:rPr>
              <a:t>Good speech outcomes.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Disadvantages:-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Recurrent ear infections due to tensor </a:t>
            </a:r>
            <a:r>
              <a:rPr lang="en-US" dirty="0" err="1">
                <a:solidFill>
                  <a:schemeClr val="bg1"/>
                </a:solidFill>
              </a:rPr>
              <a:t>tenotomy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High fistula rates due to radical muscle </a:t>
            </a:r>
            <a:r>
              <a:rPr lang="en-US" dirty="0" err="1">
                <a:solidFill>
                  <a:schemeClr val="bg1"/>
                </a:solidFill>
              </a:rPr>
              <a:t>releiving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 from the nasal area.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 Loss of tautness of soft palate.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97664"/>
      </p:ext>
    </p:extLst>
  </p:cSld>
  <p:clrMapOvr>
    <a:masterClrMapping/>
  </p:clrMapOvr>
  <p:transition spd="slow" advClick="0" advTm="29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447800"/>
            <a:ext cx="7467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most frequently occurring congenital deformity.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Unilateral cleft lip and palate – 46%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Isolated cleft palate – 33%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Cleft palates affect 1:2,000 live births  worldwide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Isolated cleft  palate occurs most commonly in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females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than in males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511314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INTRODUCTION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7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7"/>
    </mc:Choice>
    <mc:Fallback xmlns="">
      <p:transition spd="slow" advTm="17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9" name="Picture 4" descr="DSC000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451285"/>
            <a:ext cx="4578074" cy="343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13"/>
          <p:cNvSpPr txBox="1">
            <a:spLocks noChangeArrowheads="1"/>
          </p:cNvSpPr>
          <p:nvPr/>
        </p:nvSpPr>
        <p:spPr bwMode="auto">
          <a:xfrm>
            <a:off x="0" y="495300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Medial and Lateral incisions to expose the soft palate musculature and mobilize the hard palate flaps.</a:t>
            </a:r>
          </a:p>
          <a:p>
            <a:pPr eaLnBrk="1" hangingPunct="1"/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1600" dirty="0" err="1">
                <a:solidFill>
                  <a:srgbClr val="FFFF00"/>
                </a:solidFill>
              </a:rPr>
              <a:t>Gosla</a:t>
            </a:r>
            <a:r>
              <a:rPr lang="en-US" sz="1600" dirty="0">
                <a:solidFill>
                  <a:srgbClr val="FFFF00"/>
                </a:solidFill>
              </a:rPr>
              <a:t> Reddy, S. (2017). </a:t>
            </a:r>
            <a:r>
              <a:rPr lang="en-US" sz="1600" dirty="0" err="1">
                <a:solidFill>
                  <a:srgbClr val="FFFF00"/>
                </a:solidFill>
              </a:rPr>
              <a:t>Morphofunctional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err="1">
                <a:solidFill>
                  <a:srgbClr val="FFFF00"/>
                </a:solidFill>
              </a:rPr>
              <a:t>palatoplasty</a:t>
            </a:r>
            <a:r>
              <a:rPr lang="en-US" sz="1600" dirty="0">
                <a:solidFill>
                  <a:srgbClr val="FFFF00"/>
                </a:solidFill>
              </a:rPr>
              <a:t>: evidence based recommendations. International Journal of Oral and Maxillofacial Surgery. 46. 21. 10.1016/j.ijom.2017.02.077. </a:t>
            </a:r>
          </a:p>
          <a:p>
            <a:pPr eaLnBrk="1" hangingPunct="1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466" name="Text Box 17"/>
          <p:cNvSpPr txBox="1">
            <a:spLocks noChangeArrowheads="1"/>
          </p:cNvSpPr>
          <p:nvPr/>
        </p:nvSpPr>
        <p:spPr bwMode="auto">
          <a:xfrm>
            <a:off x="0" y="623887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</a:rPr>
              <a:t>Two flap technique with optimal muscle dissection</a:t>
            </a: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FF00"/>
                </a:solidFill>
              </a:rPr>
              <a:t>Morphofunctional</a:t>
            </a:r>
            <a:r>
              <a:rPr lang="en-US" sz="2800" b="1" dirty="0">
                <a:solidFill>
                  <a:srgbClr val="FFFF00"/>
                </a:solidFill>
              </a:rPr>
              <a:t> Cleft Palate Repair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13877"/>
      </p:ext>
    </p:extLst>
  </p:cSld>
  <p:clrMapOvr>
    <a:masterClrMapping/>
  </p:clrMapOvr>
  <p:transition spd="slow" advClick="0" advTm="11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0" y="7270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cs typeface="Times New Roman" pitchFamily="-1" charset="0"/>
              </a:rPr>
              <a:t>SOFT PALATE MUSCLE DISSECTION</a:t>
            </a:r>
          </a:p>
        </p:txBody>
      </p:sp>
      <p:grpSp>
        <p:nvGrpSpPr>
          <p:cNvPr id="2" name="Group 29"/>
          <p:cNvGrpSpPr/>
          <p:nvPr/>
        </p:nvGrpSpPr>
        <p:grpSpPr>
          <a:xfrm>
            <a:off x="40661" y="1214422"/>
            <a:ext cx="9103339" cy="3015777"/>
            <a:chOff x="40661" y="2071678"/>
            <a:chExt cx="9103339" cy="3015777"/>
          </a:xfrm>
        </p:grpSpPr>
        <p:grpSp>
          <p:nvGrpSpPr>
            <p:cNvPr id="3" name="Group 9"/>
            <p:cNvGrpSpPr/>
            <p:nvPr/>
          </p:nvGrpSpPr>
          <p:grpSpPr>
            <a:xfrm>
              <a:off x="40661" y="2492257"/>
              <a:ext cx="9103339" cy="2595198"/>
              <a:chOff x="1857355" y="3281428"/>
              <a:chExt cx="5310282" cy="1513865"/>
            </a:xfrm>
          </p:grpSpPr>
          <p:pic>
            <p:nvPicPr>
              <p:cNvPr id="11" name="Picture 10" descr="C:\Research GSR 1\RESEARCH\Presentations GSR\2016 15 Morphofunctional Primary and Secondary Cleft Lip and Palate Repair Cairo\Extra\17 Palate Dissection\Palate Dissection-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8524" t="3889" b="13149"/>
              <a:stretch>
                <a:fillRect/>
              </a:stretch>
            </p:blipFill>
            <p:spPr bwMode="auto">
              <a:xfrm rot="10800000">
                <a:off x="1857355" y="3281428"/>
                <a:ext cx="2643281" cy="1513865"/>
              </a:xfrm>
              <a:prstGeom prst="rect">
                <a:avLst/>
              </a:prstGeom>
              <a:noFill/>
            </p:spPr>
          </p:pic>
          <p:pic>
            <p:nvPicPr>
              <p:cNvPr id="12" name="Picture 11" descr="C:\Research GSR 1\RESEARCH\Presentations GSR\2016 15 Morphofunctional Primary and Secondary Cleft Lip and Palate Repair Cairo\Extra\17 Palate Dissection\Palate Dissection-3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0800000">
                <a:off x="4500563" y="3286124"/>
                <a:ext cx="2667074" cy="1500198"/>
              </a:xfrm>
              <a:prstGeom prst="rect">
                <a:avLst/>
              </a:prstGeom>
              <a:noFill/>
            </p:spPr>
          </p:pic>
        </p:grpSp>
        <p:cxnSp>
          <p:nvCxnSpPr>
            <p:cNvPr id="13" name="Straight Arrow Connector 12"/>
            <p:cNvCxnSpPr>
              <a:stCxn id="24" idx="2"/>
            </p:cNvCxnSpPr>
            <p:nvPr/>
          </p:nvCxnSpPr>
          <p:spPr bwMode="auto">
            <a:xfrm rot="5400000">
              <a:off x="6033849" y="2407922"/>
              <a:ext cx="559362" cy="62553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rot="16200000" flipH="1">
              <a:off x="6715140" y="2500306"/>
              <a:ext cx="500066" cy="35719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5572132" y="2071678"/>
              <a:ext cx="2108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dirty="0">
                  <a:solidFill>
                    <a:schemeClr val="bg1"/>
                  </a:solidFill>
                </a:rPr>
                <a:t>Tensor </a:t>
              </a:r>
              <a:r>
                <a:rPr lang="en-IN" dirty="0" err="1">
                  <a:solidFill>
                    <a:schemeClr val="bg1"/>
                  </a:solidFill>
                </a:rPr>
                <a:t>veli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Palatini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0" y="4191000"/>
            <a:ext cx="91440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cs typeface="Times New Roman" pitchFamily="-1" charset="0"/>
              </a:rPr>
              <a:t>Optimal muscle dissection 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cs typeface="Times New Roman" pitchFamily="-1" charset="0"/>
              </a:rPr>
              <a:t>Dissection only of </a:t>
            </a:r>
            <a:r>
              <a:rPr lang="en-US" dirty="0" err="1">
                <a:solidFill>
                  <a:schemeClr val="bg1"/>
                </a:solidFill>
                <a:cs typeface="Times New Roman" pitchFamily="-1" charset="0"/>
              </a:rPr>
              <a:t>Levator</a:t>
            </a:r>
            <a:r>
              <a:rPr lang="en-US" dirty="0">
                <a:solidFill>
                  <a:schemeClr val="bg1"/>
                </a:solidFill>
                <a:cs typeface="Times New Roman" pitchFamily="-1" charset="0"/>
              </a:rPr>
              <a:t> muscle bundle (</a:t>
            </a:r>
            <a:r>
              <a:rPr lang="en-US" dirty="0" err="1">
                <a:solidFill>
                  <a:schemeClr val="bg1"/>
                </a:solidFill>
                <a:cs typeface="Times New Roman" pitchFamily="-1" charset="0"/>
              </a:rPr>
              <a:t>Levator</a:t>
            </a:r>
            <a:r>
              <a:rPr lang="en-US" dirty="0">
                <a:solidFill>
                  <a:schemeClr val="bg1"/>
                </a:solidFill>
                <a:cs typeface="Times New Roman" pitchFamily="-1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Times New Roman" pitchFamily="-1" charset="0"/>
              </a:rPr>
              <a:t>Myoplasty</a:t>
            </a:r>
            <a:r>
              <a:rPr lang="en-US" dirty="0">
                <a:solidFill>
                  <a:schemeClr val="bg1"/>
                </a:solidFill>
                <a:cs typeface="Times New Roman" pitchFamily="-1" charset="0"/>
              </a:rPr>
              <a:t>)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cs typeface="Times New Roman" pitchFamily="-1" charset="0"/>
              </a:rPr>
              <a:t>Tensor tendon is not dissected</a:t>
            </a:r>
          </a:p>
          <a:p>
            <a:pPr eaLnBrk="1" hangingPunct="1">
              <a:spcAft>
                <a:spcPts val="1200"/>
              </a:spcAft>
            </a:pPr>
            <a:r>
              <a:rPr lang="en-US" sz="1800" dirty="0" err="1">
                <a:solidFill>
                  <a:srgbClr val="FFFF00"/>
                </a:solidFill>
              </a:rPr>
              <a:t>Gosla</a:t>
            </a:r>
            <a:r>
              <a:rPr lang="en-US" sz="1800" dirty="0">
                <a:solidFill>
                  <a:srgbClr val="FFFF00"/>
                </a:solidFill>
              </a:rPr>
              <a:t> Reddy, S. (2017). </a:t>
            </a:r>
            <a:r>
              <a:rPr lang="en-US" sz="1800" dirty="0" err="1">
                <a:solidFill>
                  <a:srgbClr val="FFFF00"/>
                </a:solidFill>
              </a:rPr>
              <a:t>Morphofunctional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err="1">
                <a:solidFill>
                  <a:srgbClr val="FFFF00"/>
                </a:solidFill>
              </a:rPr>
              <a:t>palatoplasty</a:t>
            </a:r>
            <a:r>
              <a:rPr lang="en-US" sz="1800" dirty="0">
                <a:solidFill>
                  <a:srgbClr val="FFFF00"/>
                </a:solidFill>
              </a:rPr>
              <a:t>: evidence based recommendations. International Journal of Oral and Maxillofacial Surgery. 46. 21. 10.1016/j.ijom.2017.02.077. </a:t>
            </a:r>
          </a:p>
          <a:p>
            <a:pPr eaLnBrk="1" hangingPunct="1">
              <a:spcAft>
                <a:spcPts val="1200"/>
              </a:spcAft>
            </a:pPr>
            <a:endParaRPr lang="en-US" dirty="0">
              <a:solidFill>
                <a:schemeClr val="bg1"/>
              </a:solidFill>
              <a:cs typeface="Times New Roman" pitchFamily="-1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0" y="41275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</a:rPr>
              <a:t>Two flap technique with optimal muscle dissection</a:t>
            </a:r>
          </a:p>
        </p:txBody>
      </p:sp>
      <p:cxnSp>
        <p:nvCxnSpPr>
          <p:cNvPr id="16" name="Straight Arrow Connector 15"/>
          <p:cNvCxnSpPr>
            <a:stCxn id="18" idx="2"/>
          </p:cNvCxnSpPr>
          <p:nvPr/>
        </p:nvCxnSpPr>
        <p:spPr bwMode="auto">
          <a:xfrm rot="5400000">
            <a:off x="1247511" y="1784044"/>
            <a:ext cx="1007046" cy="60646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214546" y="1571612"/>
            <a:ext cx="1062054" cy="79058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000100" y="1214422"/>
            <a:ext cx="2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Tensor </a:t>
            </a:r>
            <a:r>
              <a:rPr lang="en-IN" dirty="0" err="1">
                <a:solidFill>
                  <a:schemeClr val="bg1"/>
                </a:solidFill>
              </a:rPr>
              <a:t>veli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IN" dirty="0" err="1">
                <a:solidFill>
                  <a:schemeClr val="bg1"/>
                </a:solidFill>
              </a:rPr>
              <a:t>Palatini</a:t>
            </a:r>
            <a:endParaRPr lang="en-IN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5715000" y="3188578"/>
            <a:ext cx="602505" cy="161202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6965174" y="3188578"/>
            <a:ext cx="495298" cy="161202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71433"/>
      </p:ext>
    </p:extLst>
  </p:cSld>
  <p:clrMapOvr>
    <a:masterClrMapping/>
  </p:clrMapOvr>
  <p:transition spd="slow" advClick="0" advTm="11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1676400"/>
            <a:ext cx="9144053" cy="3352800"/>
            <a:chOff x="-519571" y="2421073"/>
            <a:chExt cx="3325104" cy="1350824"/>
          </a:xfrm>
        </p:grpSpPr>
        <p:pic>
          <p:nvPicPr>
            <p:cNvPr id="25605" name="Picture 3" descr="\\gsrserver\RESEARCH\PALATOPLASTY REVIEW\patient 1\impostop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66" t="27686" r="25547" b="18595"/>
            <a:stretch>
              <a:fillRect/>
            </a:stretch>
          </p:blipFill>
          <p:spPr bwMode="auto">
            <a:xfrm>
              <a:off x="1142981" y="2421073"/>
              <a:ext cx="1662552" cy="1350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Picture 4" descr="\\gsrserver\RESEARCH\PALATOPLASTY REVIEW\patient 1\preop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49" t="35950" r="13601" b="10331"/>
            <a:stretch>
              <a:fillRect/>
            </a:stretch>
          </p:blipFill>
          <p:spPr bwMode="auto">
            <a:xfrm>
              <a:off x="-519571" y="2421074"/>
              <a:ext cx="1662552" cy="1350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0" y="471487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</a:rPr>
              <a:t>Two flap technique with optimal muscle dissection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5602069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err="1">
                <a:solidFill>
                  <a:srgbClr val="FFFF00"/>
                </a:solidFill>
              </a:rPr>
              <a:t>Gosla</a:t>
            </a:r>
            <a:r>
              <a:rPr lang="en-US" dirty="0">
                <a:solidFill>
                  <a:srgbClr val="FFFF00"/>
                </a:solidFill>
              </a:rPr>
              <a:t> Reddy, S. (2017). </a:t>
            </a:r>
            <a:r>
              <a:rPr lang="en-US" dirty="0" err="1">
                <a:solidFill>
                  <a:srgbClr val="FFFF00"/>
                </a:solidFill>
              </a:rPr>
              <a:t>Morphofunctional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palatoplasty</a:t>
            </a:r>
            <a:r>
              <a:rPr lang="en-US" dirty="0">
                <a:solidFill>
                  <a:srgbClr val="FFFF00"/>
                </a:solidFill>
              </a:rPr>
              <a:t>: evidence based recommendations. International Journal of Oral and Maxillofacial Surgery. 46. 21. 10.1016/j.ijom.2017.02.077.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02157"/>
      </p:ext>
    </p:extLst>
  </p:cSld>
  <p:clrMapOvr>
    <a:masterClrMapping/>
  </p:clrMapOvr>
  <p:transition spd="slow" advClick="0" advTm="4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52400"/>
            <a:ext cx="3860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Intervelar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Veloplasty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1295400"/>
            <a:ext cx="662771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Dissection of the </a:t>
            </a:r>
            <a:r>
              <a:rPr lang="en-US" dirty="0" err="1">
                <a:solidFill>
                  <a:schemeClr val="bg1"/>
                </a:solidFill>
              </a:rPr>
              <a:t>Levator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Palati</a:t>
            </a:r>
            <a:r>
              <a:rPr lang="en-US" dirty="0">
                <a:solidFill>
                  <a:schemeClr val="bg1"/>
                </a:solidFill>
              </a:rPr>
              <a:t> from the posterior border of the </a:t>
            </a:r>
          </a:p>
          <a:p>
            <a:r>
              <a:rPr lang="en-US" dirty="0">
                <a:solidFill>
                  <a:schemeClr val="bg1"/>
                </a:solidFill>
              </a:rPr>
              <a:t>     hard palate, nasal and oral mucosa and posterior repositioning. 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Suturing of the muscle with that of the opposite side for </a:t>
            </a:r>
          </a:p>
          <a:p>
            <a:r>
              <a:rPr lang="en-US" dirty="0">
                <a:solidFill>
                  <a:schemeClr val="bg1"/>
                </a:solidFill>
              </a:rPr>
              <a:t>     the reconstruction of the </a:t>
            </a:r>
            <a:r>
              <a:rPr lang="en-US" dirty="0" err="1">
                <a:solidFill>
                  <a:schemeClr val="bg1"/>
                </a:solidFill>
              </a:rPr>
              <a:t>Levator</a:t>
            </a:r>
            <a:r>
              <a:rPr lang="en-US" dirty="0">
                <a:solidFill>
                  <a:schemeClr val="bg1"/>
                </a:solidFill>
              </a:rPr>
              <a:t> sling.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err="1">
                <a:solidFill>
                  <a:srgbClr val="FFFF00"/>
                </a:solidFill>
              </a:rPr>
              <a:t>Sommerlad</a:t>
            </a:r>
            <a:r>
              <a:rPr lang="en-US" dirty="0">
                <a:solidFill>
                  <a:schemeClr val="bg1"/>
                </a:solidFill>
              </a:rPr>
              <a:t> dissects the </a:t>
            </a:r>
            <a:r>
              <a:rPr lang="en-US" dirty="0" err="1">
                <a:solidFill>
                  <a:schemeClr val="bg1"/>
                </a:solidFill>
              </a:rPr>
              <a:t>levator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palatini</a:t>
            </a:r>
            <a:r>
              <a:rPr lang="en-US" dirty="0">
                <a:solidFill>
                  <a:schemeClr val="bg1"/>
                </a:solidFill>
              </a:rPr>
              <a:t> belly separately and </a:t>
            </a:r>
          </a:p>
          <a:p>
            <a:r>
              <a:rPr lang="en-US" dirty="0">
                <a:solidFill>
                  <a:schemeClr val="bg1"/>
                </a:solidFill>
              </a:rPr>
              <a:t>     sutures independently as the </a:t>
            </a:r>
            <a:r>
              <a:rPr lang="en-US" dirty="0" err="1">
                <a:solidFill>
                  <a:schemeClr val="bg1"/>
                </a:solidFill>
              </a:rPr>
              <a:t>Levator</a:t>
            </a:r>
            <a:r>
              <a:rPr lang="en-US" dirty="0">
                <a:solidFill>
                  <a:schemeClr val="bg1"/>
                </a:solidFill>
              </a:rPr>
              <a:t> is the dominant muscle for </a:t>
            </a:r>
          </a:p>
          <a:p>
            <a:r>
              <a:rPr lang="en-US" dirty="0">
                <a:solidFill>
                  <a:schemeClr val="bg1"/>
                </a:solidFill>
              </a:rPr>
              <a:t>     elevation of the soft palate during speech. Also tensor </a:t>
            </a:r>
            <a:r>
              <a:rPr lang="en-US" dirty="0" err="1">
                <a:solidFill>
                  <a:schemeClr val="bg1"/>
                </a:solidFill>
              </a:rPr>
              <a:t>tenotomy</a:t>
            </a:r>
            <a:r>
              <a:rPr lang="en-US" dirty="0">
                <a:solidFill>
                  <a:schemeClr val="bg1"/>
                </a:solidFill>
              </a:rPr>
              <a:t> is</a:t>
            </a:r>
          </a:p>
          <a:p>
            <a:r>
              <a:rPr lang="en-US" dirty="0">
                <a:solidFill>
                  <a:schemeClr val="bg1"/>
                </a:solidFill>
              </a:rPr>
              <a:t>      performed.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Court Cutting </a:t>
            </a:r>
            <a:r>
              <a:rPr lang="en-US" dirty="0">
                <a:solidFill>
                  <a:schemeClr val="bg1"/>
                </a:solidFill>
              </a:rPr>
              <a:t>transects the Tensor </a:t>
            </a:r>
            <a:r>
              <a:rPr lang="en-US" dirty="0" err="1">
                <a:solidFill>
                  <a:schemeClr val="bg1"/>
                </a:solidFill>
              </a:rPr>
              <a:t>Palati</a:t>
            </a:r>
            <a:r>
              <a:rPr lang="en-US" dirty="0">
                <a:solidFill>
                  <a:schemeClr val="bg1"/>
                </a:solidFill>
              </a:rPr>
              <a:t> and to keep its function </a:t>
            </a:r>
          </a:p>
          <a:p>
            <a:r>
              <a:rPr lang="en-US" dirty="0">
                <a:solidFill>
                  <a:schemeClr val="bg1"/>
                </a:solidFill>
              </a:rPr>
              <a:t>     intact, the cut end is transfixed with the hook of the </a:t>
            </a:r>
            <a:r>
              <a:rPr lang="en-US" dirty="0" err="1">
                <a:solidFill>
                  <a:schemeClr val="bg1"/>
                </a:solidFill>
              </a:rPr>
              <a:t>hamulus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 descr="Image result for intravelar veloplas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2600325" cy="541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52400" y="2819400"/>
            <a:ext cx="228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66700" y="5562600"/>
            <a:ext cx="342900" cy="5341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69"/>
    </mc:Choice>
    <mc:Fallback xmlns="">
      <p:transition spd="slow" advTm="38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0" y="128586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cs typeface="Times New Roman" pitchFamily="-1" charset="0"/>
              </a:rPr>
              <a:t>Complete Palate Repair at age 12-13 months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cs typeface="Times New Roman" pitchFamily="-1" charset="0"/>
              </a:rPr>
              <a:t>One Stage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-1" charset="0"/>
              </a:rPr>
              <a:t>Palatoplasty</a:t>
            </a:r>
            <a:endParaRPr lang="en-US" sz="2800" b="1" dirty="0">
              <a:solidFill>
                <a:srgbClr val="FFFF00"/>
              </a:solidFill>
              <a:cs typeface="Times New Roman" pitchFamily="-1" charset="0"/>
            </a:endParaRPr>
          </a:p>
        </p:txBody>
      </p:sp>
      <p:pic>
        <p:nvPicPr>
          <p:cNvPr id="25605" name="Picture 3" descr="\\gsrserver\RESEARCH\PALATOPLASTY REVIEW\patient 1\impostop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18288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\\gsrserver\RESEARCH\PALATOPLASTY REVIEW\patient 1\preop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5" descr="\\gsrserver\RESEARCH\2D without septoplasty photos\Prahasith.B 966-05-04-PUL\01 Prahasith.B Palate 8,2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646863" y="1828800"/>
            <a:ext cx="2571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4343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years post-op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8184"/>
      </p:ext>
    </p:extLst>
  </p:cSld>
  <p:clrMapOvr>
    <a:masterClrMapping/>
  </p:clrMapOvr>
  <p:transition spd="slow" advClick="0" advTm="6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1047834"/>
            <a:ext cx="6000760" cy="2210819"/>
            <a:chOff x="0" y="1981200"/>
            <a:chExt cx="3505200" cy="1447800"/>
          </a:xfrm>
        </p:grpSpPr>
        <p:pic>
          <p:nvPicPr>
            <p:cNvPr id="31749" name="Picture 4" descr="\\gsrserver\RESEARCH\RADICAL PALATOPLASTY 2 STAGE\STAGE 1 HP\Impostop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7" t="20689" r="25000" b="13792"/>
            <a:stretch>
              <a:fillRect/>
            </a:stretch>
          </p:blipFill>
          <p:spPr bwMode="auto">
            <a:xfrm>
              <a:off x="1752600" y="1981200"/>
              <a:ext cx="17526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0" name="Picture 5" descr="\\gsrserver\RESEARCH\RADICAL PALATOPLASTY 2 STAGE\STAGE 1 HP\preop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17545" r="23685" b="15788"/>
            <a:stretch>
              <a:fillRect/>
            </a:stretch>
          </p:blipFill>
          <p:spPr bwMode="auto">
            <a:xfrm>
              <a:off x="0" y="1981200"/>
              <a:ext cx="17526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556727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cs typeface="Times New Roman" pitchFamily="-1" charset="0"/>
              </a:rPr>
              <a:t>SOFT PALATE CLOSURE (At age 12-13 months)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cs typeface="Times New Roman" pitchFamily="-1" charset="0"/>
              </a:rPr>
              <a:t>Two Stage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-1" charset="0"/>
              </a:rPr>
              <a:t>Palatoplasty</a:t>
            </a:r>
            <a:endParaRPr lang="en-US" sz="2800" b="1" dirty="0">
              <a:solidFill>
                <a:srgbClr val="FFFF00"/>
              </a:solidFill>
              <a:cs typeface="Times New Roman" pitchFamily="-1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1" y="3758718"/>
            <a:ext cx="8672689" cy="2413482"/>
            <a:chOff x="152400" y="2133600"/>
            <a:chExt cx="6629400" cy="1844842"/>
          </a:xfrm>
        </p:grpSpPr>
        <p:pic>
          <p:nvPicPr>
            <p:cNvPr id="9" name="Picture 2" descr="\\gsrserver\RESEARCH\RADICAL PALATOPLASTY 2 STAGE\RADICAL 2 STAGE - ALTERNATIVE\STAGE 2 HP-RADICAL\Impostop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1" t="14285" r="14285" b="28571"/>
            <a:stretch>
              <a:fillRect/>
            </a:stretch>
          </p:blipFill>
          <p:spPr bwMode="auto">
            <a:xfrm>
              <a:off x="2590800" y="2133600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\\gsrserver\RESEARCH\RADICAL PALATOPLASTY 2 STAGE\RADICAL 2 STAGE - ALTERNATIVE\STAGE 2 HP-RADICAL\preop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15" t="26190" r="19643" b="16667"/>
            <a:stretch>
              <a:fillRect/>
            </a:stretch>
          </p:blipFill>
          <p:spPr bwMode="auto">
            <a:xfrm>
              <a:off x="152400" y="2133600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\\gsrserver\RESEARCH\RADICAL PALATOPLASTY 2 STAGE\STAGE 2-HP\postop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82" t="41176" r="27206"/>
            <a:stretch>
              <a:fillRect/>
            </a:stretch>
          </p:blipFill>
          <p:spPr bwMode="auto">
            <a:xfrm>
              <a:off x="5029200" y="2133600"/>
              <a:ext cx="1752600" cy="1844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333009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cs typeface="Times New Roman" pitchFamily="-1" charset="0"/>
              </a:rPr>
              <a:t>HARD PALATE CLOSURE (At age 24-25 months)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6096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years post-op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36282"/>
      </p:ext>
    </p:extLst>
  </p:cSld>
  <p:clrMapOvr>
    <a:masterClrMapping/>
  </p:clrMapOvr>
  <p:transition spd="slow" advClick="0" advTm="79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381000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VPI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1295400"/>
            <a:ext cx="9211176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Inability to achieve complete closure of the </a:t>
            </a:r>
            <a:r>
              <a:rPr lang="en-US" sz="2000" dirty="0" err="1">
                <a:solidFill>
                  <a:schemeClr val="bg1"/>
                </a:solidFill>
              </a:rPr>
              <a:t>velopharyngeal</a:t>
            </a:r>
            <a:r>
              <a:rPr lang="en-US" sz="2000" dirty="0">
                <a:solidFill>
                  <a:schemeClr val="bg1"/>
                </a:solidFill>
              </a:rPr>
              <a:t> apparatus during speech.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err="1">
                <a:solidFill>
                  <a:schemeClr val="bg1"/>
                </a:solidFill>
              </a:rPr>
              <a:t>Velopharyngeal</a:t>
            </a:r>
            <a:r>
              <a:rPr lang="en-US" sz="2000" dirty="0">
                <a:solidFill>
                  <a:schemeClr val="bg1"/>
                </a:solidFill>
              </a:rPr>
              <a:t> apparatus (Regulation of airflow from the lungs and larynx)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                               </a:t>
            </a:r>
            <a:r>
              <a:rPr lang="en-US" sz="2000" b="1" dirty="0">
                <a:solidFill>
                  <a:schemeClr val="bg1"/>
                </a:solidFill>
              </a:rPr>
              <a:t>Soft Palate  +  Pharyngeal Structures. 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err="1">
                <a:solidFill>
                  <a:srgbClr val="FFFF00"/>
                </a:solidFill>
              </a:rPr>
              <a:t>Velopharyngeal</a:t>
            </a:r>
            <a:r>
              <a:rPr lang="en-US" sz="2000" b="1" dirty="0">
                <a:solidFill>
                  <a:srgbClr val="FFFF00"/>
                </a:solidFill>
              </a:rPr>
              <a:t> insufficiency:  </a:t>
            </a:r>
            <a:r>
              <a:rPr lang="en-US" sz="2000" dirty="0">
                <a:solidFill>
                  <a:schemeClr val="bg1"/>
                </a:solidFill>
              </a:rPr>
              <a:t>inability to achieve  complete closure of the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</a:t>
            </a:r>
            <a:r>
              <a:rPr lang="en-US" sz="2000" dirty="0" err="1">
                <a:solidFill>
                  <a:schemeClr val="bg1"/>
                </a:solidFill>
              </a:rPr>
              <a:t>velopharyngeal</a:t>
            </a:r>
            <a:r>
              <a:rPr lang="en-US" sz="2000" dirty="0">
                <a:solidFill>
                  <a:schemeClr val="bg1"/>
                </a:solidFill>
              </a:rPr>
              <a:t> apparatus during speech</a:t>
            </a:r>
            <a:r>
              <a:rPr lang="en-US" sz="2000" dirty="0">
                <a:solidFill>
                  <a:srgbClr val="FF0000"/>
                </a:solidFill>
              </a:rPr>
              <a:t>. [</a:t>
            </a:r>
            <a:r>
              <a:rPr lang="en-US" sz="2000" b="1" dirty="0">
                <a:solidFill>
                  <a:srgbClr val="FF0000"/>
                </a:solidFill>
              </a:rPr>
              <a:t>Structural  Defect]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err="1">
                <a:solidFill>
                  <a:srgbClr val="FFFF00"/>
                </a:solidFill>
              </a:rPr>
              <a:t>Velopharyngeal</a:t>
            </a:r>
            <a:r>
              <a:rPr lang="en-US" sz="2000" b="1" dirty="0">
                <a:solidFill>
                  <a:srgbClr val="FFFF00"/>
                </a:solidFill>
              </a:rPr>
              <a:t> incompetence:</a:t>
            </a:r>
            <a:r>
              <a:rPr lang="en-US" sz="2000" dirty="0">
                <a:solidFill>
                  <a:srgbClr val="FFFF00"/>
                </a:solidFill>
              </a:rPr>
              <a:t>  </a:t>
            </a:r>
            <a:r>
              <a:rPr lang="en-US" sz="2000" dirty="0">
                <a:solidFill>
                  <a:schemeClr val="bg1"/>
                </a:solidFill>
              </a:rPr>
              <a:t>Imperfect closure of </a:t>
            </a:r>
            <a:r>
              <a:rPr lang="en-US" sz="2000" dirty="0" err="1">
                <a:solidFill>
                  <a:schemeClr val="bg1"/>
                </a:solidFill>
              </a:rPr>
              <a:t>velopharyngeal</a:t>
            </a:r>
            <a:r>
              <a:rPr lang="en-US" sz="2000" dirty="0">
                <a:solidFill>
                  <a:schemeClr val="bg1"/>
                </a:solidFill>
              </a:rPr>
              <a:t> apparatus that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is caused by neuromuscular dysfunction. </a:t>
            </a:r>
            <a:r>
              <a:rPr lang="en-US" sz="2000" dirty="0" err="1">
                <a:solidFill>
                  <a:schemeClr val="bg1"/>
                </a:solidFill>
              </a:rPr>
              <a:t>i;e</a:t>
            </a:r>
            <a:r>
              <a:rPr lang="en-US" sz="2000" dirty="0">
                <a:solidFill>
                  <a:schemeClr val="bg1"/>
                </a:solidFill>
              </a:rPr>
              <a:t>  impaired motor programming of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</a:t>
            </a:r>
            <a:r>
              <a:rPr lang="en-US" sz="2000" dirty="0" err="1">
                <a:solidFill>
                  <a:schemeClr val="bg1"/>
                </a:solidFill>
              </a:rPr>
              <a:t>velopharynx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b="1" dirty="0">
                <a:solidFill>
                  <a:srgbClr val="FF0000"/>
                </a:solidFill>
              </a:rPr>
              <a:t>[Neurogenic Defect]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Velopharyngeal</a:t>
            </a:r>
            <a:r>
              <a:rPr lang="en-US" sz="2000" b="1" dirty="0">
                <a:solidFill>
                  <a:srgbClr val="FFFF00"/>
                </a:solidFill>
              </a:rPr>
              <a:t> inadequacy: </a:t>
            </a:r>
            <a:r>
              <a:rPr lang="en-US" sz="2000" dirty="0">
                <a:solidFill>
                  <a:schemeClr val="bg1"/>
                </a:solidFill>
              </a:rPr>
              <a:t>Imperfect closure of the </a:t>
            </a:r>
            <a:r>
              <a:rPr lang="en-US" sz="2000" dirty="0" err="1">
                <a:solidFill>
                  <a:schemeClr val="bg1"/>
                </a:solidFill>
              </a:rPr>
              <a:t>velopharyngeal</a:t>
            </a:r>
            <a:r>
              <a:rPr lang="en-US" sz="2000" dirty="0">
                <a:solidFill>
                  <a:schemeClr val="bg1"/>
                </a:solidFill>
              </a:rPr>
              <a:t> apparatus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 caused by the tissue defect. </a:t>
            </a:r>
            <a:r>
              <a:rPr lang="en-US" sz="2000" b="1" dirty="0">
                <a:solidFill>
                  <a:srgbClr val="FF0000"/>
                </a:solidFill>
              </a:rPr>
              <a:t>[Tissue insufficiency]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24"/>
    </mc:Choice>
    <mc:Fallback xmlns="">
      <p:transition spd="slow" advTm="39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2807" y="228600"/>
            <a:ext cx="6850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Assessment of the </a:t>
            </a:r>
            <a:r>
              <a:rPr lang="en-US" sz="2800" b="1" dirty="0" err="1">
                <a:solidFill>
                  <a:srgbClr val="FFFF00"/>
                </a:solidFill>
              </a:rPr>
              <a:t>Velopharyngeal</a:t>
            </a:r>
            <a:r>
              <a:rPr lang="en-US" sz="2800" b="1" dirty="0">
                <a:solidFill>
                  <a:srgbClr val="FFFF00"/>
                </a:solidFill>
              </a:rPr>
              <a:t> Function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914400"/>
            <a:ext cx="6660798" cy="757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Perceptual Speech Evaluation by a well trained speech pathologist.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Pressure Flow measurements.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Nasopharyngeal endoscopy.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Videofluoroscopy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dmin\Desktop\Monitor_Controller_Instrumen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/>
          <a:stretch/>
        </p:blipFill>
        <p:spPr bwMode="auto">
          <a:xfrm>
            <a:off x="3962400" y="2667000"/>
            <a:ext cx="2209800" cy="14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ine fluoroscopy velopharyn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202"/>
          <a:stretch/>
        </p:blipFill>
        <p:spPr bwMode="auto">
          <a:xfrm>
            <a:off x="3233859" y="4343400"/>
            <a:ext cx="4157541" cy="18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3"/>
    </mc:Choice>
    <mc:Fallback xmlns="">
      <p:transition spd="slow" advTm="11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495800"/>
          </a:xfrm>
        </p:spPr>
        <p:txBody>
          <a:bodyPr/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Secondary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Palatoplasty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aims at correcting the velopharyngeal inadequacy (VPI)</a:t>
            </a:r>
          </a:p>
          <a:p>
            <a:pPr algn="just"/>
            <a:endParaRPr lang="en-I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VPI is defined as inadequate closure of the soft palate during speech to the posterior pharynx during speech, resulting in air leak up into the nasopharynx </a:t>
            </a:r>
          </a:p>
          <a:p>
            <a:pPr algn="just">
              <a:buNone/>
            </a:pPr>
            <a:r>
              <a:rPr lang="en-IN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(Lindsey and Davis, 1996). </a:t>
            </a: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I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5% to 36% of patients who have undergone primary palatoplasty have persisiting VPI</a:t>
            </a:r>
          </a:p>
          <a:p>
            <a:pPr algn="just">
              <a:buNone/>
            </a:pPr>
            <a:r>
              <a:rPr lang="en-I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IN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(Dorf and Curtin, 1982; Bardach and Morris, 1990; Peat et al., 1994; Hudson et al., 1995)</a:t>
            </a:r>
            <a:endParaRPr lang="en-I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6258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cs typeface="Times New Roman" pitchFamily="-1" charset="0"/>
              </a:rPr>
              <a:t>VPI correction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88693"/>
      </p:ext>
    </p:extLst>
  </p:cSld>
  <p:clrMapOvr>
    <a:masterClrMapping/>
  </p:clrMapOvr>
  <p:transition spd="slow" advClick="0" advTm="12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7"/>
          <p:cNvGrpSpPr/>
          <p:nvPr/>
        </p:nvGrpSpPr>
        <p:grpSpPr>
          <a:xfrm>
            <a:off x="3505200" y="1143000"/>
            <a:ext cx="2133600" cy="841196"/>
            <a:chOff x="3235895" y="1101295"/>
            <a:chExt cx="2133600" cy="841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ounded Rectangle 48"/>
            <p:cNvSpPr/>
            <p:nvPr/>
          </p:nvSpPr>
          <p:spPr>
            <a:xfrm>
              <a:off x="3464495" y="1101295"/>
              <a:ext cx="1600200" cy="841196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Rounded Rectangle 4"/>
            <p:cNvSpPr/>
            <p:nvPr/>
          </p:nvSpPr>
          <p:spPr>
            <a:xfrm>
              <a:off x="3235895" y="1125933"/>
              <a:ext cx="2133600" cy="791920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Surgeries for </a:t>
              </a:r>
              <a:endPara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VPI</a:t>
              </a:r>
              <a:endParaRPr lang="en-IN" sz="2000" b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1676400" y="2362200"/>
            <a:ext cx="1324719" cy="841196"/>
            <a:chOff x="1768859" y="2327764"/>
            <a:chExt cx="1324719" cy="841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2" name="Rounded Rectangle 51"/>
            <p:cNvSpPr/>
            <p:nvPr/>
          </p:nvSpPr>
          <p:spPr>
            <a:xfrm>
              <a:off x="1768859" y="2327764"/>
              <a:ext cx="1324719" cy="841196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Rounded Rectangle 6"/>
            <p:cNvSpPr/>
            <p:nvPr/>
          </p:nvSpPr>
          <p:spPr>
            <a:xfrm>
              <a:off x="1793497" y="2352402"/>
              <a:ext cx="1275443" cy="791920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ts val="588"/>
                </a:spcAft>
              </a:pPr>
              <a:r>
                <a:rPr lang="en-US" sz="18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Palatal lengthening</a:t>
              </a:r>
              <a:endParaRPr lang="en-IN" sz="1800" b="1" kern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53"/>
          <p:cNvGrpSpPr/>
          <p:nvPr/>
        </p:nvGrpSpPr>
        <p:grpSpPr>
          <a:xfrm>
            <a:off x="266663" y="3621636"/>
            <a:ext cx="1324719" cy="841196"/>
            <a:chOff x="149758" y="3554233"/>
            <a:chExt cx="1324719" cy="841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5" name="Rounded Rectangle 54"/>
            <p:cNvSpPr/>
            <p:nvPr/>
          </p:nvSpPr>
          <p:spPr>
            <a:xfrm>
              <a:off x="149758" y="3554233"/>
              <a:ext cx="1324719" cy="841196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Rounded Rectangle 8"/>
            <p:cNvSpPr/>
            <p:nvPr/>
          </p:nvSpPr>
          <p:spPr>
            <a:xfrm>
              <a:off x="174396" y="3578871"/>
              <a:ext cx="1275443" cy="791920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8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V-Y pushback procedure</a:t>
              </a:r>
            </a:p>
          </p:txBody>
        </p:sp>
      </p:grpSp>
      <p:grpSp>
        <p:nvGrpSpPr>
          <p:cNvPr id="5" name="Group 56"/>
          <p:cNvGrpSpPr/>
          <p:nvPr/>
        </p:nvGrpSpPr>
        <p:grpSpPr>
          <a:xfrm>
            <a:off x="1676400" y="3621636"/>
            <a:ext cx="1534083" cy="874164"/>
            <a:chOff x="1559495" y="3554233"/>
            <a:chExt cx="1534083" cy="87416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8" name="Rounded Rectangle 57"/>
            <p:cNvSpPr/>
            <p:nvPr/>
          </p:nvSpPr>
          <p:spPr>
            <a:xfrm>
              <a:off x="1768859" y="3554233"/>
              <a:ext cx="1324719" cy="841196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Rounded Rectangle 10"/>
            <p:cNvSpPr/>
            <p:nvPr/>
          </p:nvSpPr>
          <p:spPr>
            <a:xfrm>
              <a:off x="1559495" y="3578871"/>
              <a:ext cx="1509445" cy="849526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8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Intravelar veloplasty </a:t>
              </a:r>
            </a:p>
          </p:txBody>
        </p:sp>
      </p:grpSp>
      <p:grpSp>
        <p:nvGrpSpPr>
          <p:cNvPr id="6" name="Group 59"/>
          <p:cNvGrpSpPr/>
          <p:nvPr/>
        </p:nvGrpSpPr>
        <p:grpSpPr>
          <a:xfrm>
            <a:off x="3504865" y="3621636"/>
            <a:ext cx="1324719" cy="841196"/>
            <a:chOff x="3387960" y="3554233"/>
            <a:chExt cx="1324719" cy="841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ounded Rectangle 60"/>
            <p:cNvSpPr/>
            <p:nvPr/>
          </p:nvSpPr>
          <p:spPr>
            <a:xfrm>
              <a:off x="3387960" y="3554233"/>
              <a:ext cx="1324719" cy="841196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2" name="Rounded Rectangle 12"/>
            <p:cNvSpPr/>
            <p:nvPr/>
          </p:nvSpPr>
          <p:spPr>
            <a:xfrm>
              <a:off x="3412598" y="3578871"/>
              <a:ext cx="1275443" cy="791920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8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Double opposing Z- plasty </a:t>
              </a:r>
            </a:p>
          </p:txBody>
        </p:sp>
      </p:grpSp>
      <p:grpSp>
        <p:nvGrpSpPr>
          <p:cNvPr id="7" name="Group 92"/>
          <p:cNvGrpSpPr/>
          <p:nvPr/>
        </p:nvGrpSpPr>
        <p:grpSpPr>
          <a:xfrm>
            <a:off x="5791202" y="2362199"/>
            <a:ext cx="1904997" cy="914402"/>
            <a:chOff x="5892413" y="2327762"/>
            <a:chExt cx="1269919" cy="112159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4" name="Rounded Rectangle 93"/>
            <p:cNvSpPr/>
            <p:nvPr/>
          </p:nvSpPr>
          <p:spPr>
            <a:xfrm>
              <a:off x="5892419" y="2327762"/>
              <a:ext cx="1269913" cy="1028130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5" name="Rounded Rectangle 14"/>
            <p:cNvSpPr/>
            <p:nvPr/>
          </p:nvSpPr>
          <p:spPr>
            <a:xfrm>
              <a:off x="5892413" y="2327763"/>
              <a:ext cx="1209440" cy="1121598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>
                  <a:solidFill>
                    <a:srgbClr val="355800"/>
                  </a:solidFill>
                  <a:latin typeface="Times New Roman" pitchFamily="18" charset="0"/>
                  <a:cs typeface="Times New Roman" pitchFamily="18" charset="0"/>
                </a:rPr>
                <a:t>Velopharyngeal narrowing procedure</a:t>
              </a:r>
              <a:endParaRPr lang="en-IN" sz="1800" b="1" kern="1200" dirty="0">
                <a:solidFill>
                  <a:srgbClr val="3558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95"/>
          <p:cNvGrpSpPr/>
          <p:nvPr/>
        </p:nvGrpSpPr>
        <p:grpSpPr>
          <a:xfrm>
            <a:off x="5061592" y="3581400"/>
            <a:ext cx="1796406" cy="874164"/>
            <a:chOff x="5031699" y="3554233"/>
            <a:chExt cx="1366317" cy="841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7" name="Rounded Rectangle 96"/>
            <p:cNvSpPr/>
            <p:nvPr/>
          </p:nvSpPr>
          <p:spPr>
            <a:xfrm>
              <a:off x="5122975" y="3554233"/>
              <a:ext cx="1208806" cy="841196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8" name="Rounded Rectangle 16"/>
            <p:cNvSpPr/>
            <p:nvPr/>
          </p:nvSpPr>
          <p:spPr>
            <a:xfrm>
              <a:off x="5031699" y="3578872"/>
              <a:ext cx="1366317" cy="708624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>
                  <a:solidFill>
                    <a:srgbClr val="355800"/>
                  </a:solidFill>
                  <a:latin typeface="Times New Roman" pitchFamily="18" charset="0"/>
                  <a:cs typeface="Times New Roman" pitchFamily="18" charset="0"/>
                </a:rPr>
                <a:t>Sphincter pharyngoplast</a:t>
              </a:r>
              <a:r>
                <a:rPr lang="en-US" sz="1400" b="1" kern="1200" dirty="0">
                  <a:solidFill>
                    <a:srgbClr val="355800"/>
                  </a:solidFill>
                </a:rPr>
                <a:t>y</a:t>
              </a:r>
              <a:endParaRPr lang="en-IN" sz="1400" b="1" kern="1200" dirty="0">
                <a:solidFill>
                  <a:srgbClr val="355800"/>
                </a:solidFill>
              </a:endParaRPr>
            </a:p>
          </p:txBody>
        </p:sp>
      </p:grpSp>
      <p:grpSp>
        <p:nvGrpSpPr>
          <p:cNvPr id="9" name="Group 98"/>
          <p:cNvGrpSpPr/>
          <p:nvPr/>
        </p:nvGrpSpPr>
        <p:grpSpPr>
          <a:xfrm>
            <a:off x="7239000" y="3621636"/>
            <a:ext cx="1447800" cy="841196"/>
            <a:chOff x="6626162" y="3554233"/>
            <a:chExt cx="1324719" cy="841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0" name="Rounded Rectangle 99"/>
            <p:cNvSpPr/>
            <p:nvPr/>
          </p:nvSpPr>
          <p:spPr>
            <a:xfrm>
              <a:off x="6626162" y="3554233"/>
              <a:ext cx="1324719" cy="841196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1" name="Rounded Rectangle 18"/>
            <p:cNvSpPr/>
            <p:nvPr/>
          </p:nvSpPr>
          <p:spPr>
            <a:xfrm>
              <a:off x="6650800" y="3578871"/>
              <a:ext cx="1275443" cy="791920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>
                  <a:solidFill>
                    <a:srgbClr val="355800"/>
                  </a:solidFill>
                  <a:latin typeface="Times New Roman" pitchFamily="18" charset="0"/>
                  <a:cs typeface="Times New Roman" pitchFamily="18" charset="0"/>
                </a:rPr>
                <a:t>Pharyngeal flap</a:t>
              </a:r>
              <a:endParaRPr lang="en-IN" sz="1800" b="1" kern="1200" dirty="0">
                <a:solidFill>
                  <a:srgbClr val="3558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101"/>
          <p:cNvGrpSpPr/>
          <p:nvPr/>
        </p:nvGrpSpPr>
        <p:grpSpPr>
          <a:xfrm>
            <a:off x="6553198" y="4876800"/>
            <a:ext cx="1160932" cy="838200"/>
            <a:chOff x="5470145" y="4780702"/>
            <a:chExt cx="1759503" cy="841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3" name="Rounded Rectangle 102"/>
            <p:cNvSpPr/>
            <p:nvPr/>
          </p:nvSpPr>
          <p:spPr>
            <a:xfrm>
              <a:off x="5470145" y="4780702"/>
              <a:ext cx="1732325" cy="841196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" name="Rounded Rectangle 20"/>
            <p:cNvSpPr/>
            <p:nvPr/>
          </p:nvSpPr>
          <p:spPr>
            <a:xfrm>
              <a:off x="5470147" y="4805340"/>
              <a:ext cx="1759501" cy="791921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>
                  <a:solidFill>
                    <a:srgbClr val="355800"/>
                  </a:solidFill>
                  <a:latin typeface="Times New Roman" pitchFamily="18" charset="0"/>
                  <a:cs typeface="Times New Roman" pitchFamily="18" charset="0"/>
                </a:rPr>
                <a:t>Superiorly based</a:t>
              </a:r>
              <a:endParaRPr lang="en-IN" sz="1800" b="1" kern="1200" dirty="0">
                <a:solidFill>
                  <a:srgbClr val="3558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4"/>
          <p:cNvGrpSpPr/>
          <p:nvPr/>
        </p:nvGrpSpPr>
        <p:grpSpPr>
          <a:xfrm>
            <a:off x="7620000" y="4876800"/>
            <a:ext cx="1523999" cy="866896"/>
            <a:chOff x="7231908" y="4780702"/>
            <a:chExt cx="1732325" cy="8668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6" name="Rounded Rectangle 105"/>
            <p:cNvSpPr/>
            <p:nvPr/>
          </p:nvSpPr>
          <p:spPr>
            <a:xfrm>
              <a:off x="7435713" y="4780702"/>
              <a:ext cx="1324719" cy="841196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7" name="Rounded Rectangle 22"/>
            <p:cNvSpPr/>
            <p:nvPr/>
          </p:nvSpPr>
          <p:spPr>
            <a:xfrm>
              <a:off x="7231908" y="4809397"/>
              <a:ext cx="1732325" cy="838201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>
                  <a:solidFill>
                    <a:srgbClr val="355800"/>
                  </a:solidFill>
                  <a:latin typeface="Times New Roman" pitchFamily="18" charset="0"/>
                  <a:cs typeface="Times New Roman" pitchFamily="18" charset="0"/>
                </a:rPr>
                <a:t>Inferiorly   based</a:t>
              </a:r>
              <a:endParaRPr lang="en-IN" sz="1800" b="1" kern="1200" dirty="0">
                <a:solidFill>
                  <a:srgbClr val="3558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8" name="Flowchart: Process 107"/>
          <p:cNvSpPr/>
          <p:nvPr/>
        </p:nvSpPr>
        <p:spPr bwMode="auto">
          <a:xfrm>
            <a:off x="2438400" y="2133600"/>
            <a:ext cx="4191000" cy="45719"/>
          </a:xfrm>
          <a:prstGeom prst="flowChartProcess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Down Arrow 108"/>
          <p:cNvSpPr/>
          <p:nvPr/>
        </p:nvSpPr>
        <p:spPr bwMode="auto">
          <a:xfrm>
            <a:off x="2362200" y="2133600"/>
            <a:ext cx="76200" cy="22860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0" name="Down Arrow 109"/>
          <p:cNvSpPr/>
          <p:nvPr/>
        </p:nvSpPr>
        <p:spPr bwMode="auto">
          <a:xfrm>
            <a:off x="6629400" y="2133600"/>
            <a:ext cx="76200" cy="22860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1" name="Rectangle 110"/>
          <p:cNvSpPr/>
          <p:nvPr/>
        </p:nvSpPr>
        <p:spPr bwMode="auto">
          <a:xfrm flipV="1">
            <a:off x="4495800" y="1981200"/>
            <a:ext cx="45719" cy="1524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7" name="Flowchart: Process 116"/>
          <p:cNvSpPr/>
          <p:nvPr/>
        </p:nvSpPr>
        <p:spPr bwMode="auto">
          <a:xfrm flipV="1">
            <a:off x="914400" y="3429000"/>
            <a:ext cx="3200400" cy="45719"/>
          </a:xfrm>
          <a:prstGeom prst="flowChartProcess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8" name="Down Arrow 117"/>
          <p:cNvSpPr/>
          <p:nvPr/>
        </p:nvSpPr>
        <p:spPr bwMode="auto">
          <a:xfrm>
            <a:off x="838200" y="3429000"/>
            <a:ext cx="76200" cy="15240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6" name="Down Arrow 125"/>
          <p:cNvSpPr/>
          <p:nvPr/>
        </p:nvSpPr>
        <p:spPr bwMode="auto">
          <a:xfrm>
            <a:off x="4038600" y="3429000"/>
            <a:ext cx="76200" cy="15240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7" name="Flowchart: Process 126"/>
          <p:cNvSpPr/>
          <p:nvPr/>
        </p:nvSpPr>
        <p:spPr bwMode="auto">
          <a:xfrm flipV="1">
            <a:off x="5791200" y="3352795"/>
            <a:ext cx="1752600" cy="45719"/>
          </a:xfrm>
          <a:prstGeom prst="flowChartProcess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5715000" y="3352800"/>
            <a:ext cx="76200" cy="22860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3" name="Down Arrow 132"/>
          <p:cNvSpPr/>
          <p:nvPr/>
        </p:nvSpPr>
        <p:spPr bwMode="auto">
          <a:xfrm>
            <a:off x="7543800" y="3352800"/>
            <a:ext cx="76200" cy="22860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4" name="Rectangle 133"/>
          <p:cNvSpPr/>
          <p:nvPr/>
        </p:nvSpPr>
        <p:spPr bwMode="auto">
          <a:xfrm flipV="1">
            <a:off x="6553200" y="3200400"/>
            <a:ext cx="45719" cy="1524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5" name="Rectangle 134"/>
          <p:cNvSpPr/>
          <p:nvPr/>
        </p:nvSpPr>
        <p:spPr bwMode="auto">
          <a:xfrm flipV="1">
            <a:off x="2362200" y="3200400"/>
            <a:ext cx="45719" cy="2286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6" name="Flowchart: Process 135"/>
          <p:cNvSpPr/>
          <p:nvPr/>
        </p:nvSpPr>
        <p:spPr bwMode="auto">
          <a:xfrm>
            <a:off x="7162800" y="4648200"/>
            <a:ext cx="1447800" cy="45719"/>
          </a:xfrm>
          <a:prstGeom prst="flowChartProcess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7" name="Down Arrow 136"/>
          <p:cNvSpPr/>
          <p:nvPr/>
        </p:nvSpPr>
        <p:spPr bwMode="auto">
          <a:xfrm>
            <a:off x="7086601" y="4648200"/>
            <a:ext cx="76199" cy="22860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8" name="Down Arrow 137"/>
          <p:cNvSpPr/>
          <p:nvPr/>
        </p:nvSpPr>
        <p:spPr bwMode="auto">
          <a:xfrm>
            <a:off x="8610600" y="4648200"/>
            <a:ext cx="76200" cy="22860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9" name="Rectangle 138"/>
          <p:cNvSpPr/>
          <p:nvPr/>
        </p:nvSpPr>
        <p:spPr bwMode="auto">
          <a:xfrm flipV="1">
            <a:off x="7924800" y="4419600"/>
            <a:ext cx="45719" cy="2286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  <a:cs typeface="Times New Roman" pitchFamily="-1" charset="0"/>
              </a:rPr>
              <a:t>VPI correction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08659"/>
      </p:ext>
    </p:extLst>
  </p:cSld>
  <p:clrMapOvr>
    <a:masterClrMapping/>
  </p:clrMapOvr>
  <p:transition spd="slow" advClick="0" advTm="21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95D6ACE6-E185-442A-A4A1-F88811BC82D0}"/>
              </a:ext>
            </a:extLst>
          </p:cNvPr>
          <p:cNvSpPr txBox="1">
            <a:spLocks/>
          </p:cNvSpPr>
          <p:nvPr/>
        </p:nvSpPr>
        <p:spPr>
          <a:xfrm>
            <a:off x="762000" y="77247"/>
            <a:ext cx="716449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b="1" dirty="0">
                <a:solidFill>
                  <a:srgbClr val="FFFF00"/>
                </a:solidFill>
              </a:rPr>
              <a:t>ETIOLOGY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3DAA7D8-C0BF-41FE-811D-4721EFF8CE7E}"/>
              </a:ext>
            </a:extLst>
          </p:cNvPr>
          <p:cNvSpPr txBox="1">
            <a:spLocks/>
          </p:cNvSpPr>
          <p:nvPr/>
        </p:nvSpPr>
        <p:spPr>
          <a:xfrm>
            <a:off x="609600" y="877516"/>
            <a:ext cx="8200923" cy="50660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dirty="0">
                <a:solidFill>
                  <a:srgbClr val="FFFF00"/>
                </a:solidFill>
              </a:rPr>
              <a:t>Unknown</a:t>
            </a:r>
          </a:p>
          <a:p>
            <a:pPr marL="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Genetics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Familial inheritance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Gestational exposures 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Alcohol, cigarette smoking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Steroids, anticonvulsants 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Retinoids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Rubella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Hypoxia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Syndromes associated with cleft palate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Velo-Cardiofacial</a:t>
            </a:r>
            <a:r>
              <a:rPr lang="en-US" sz="2400" dirty="0">
                <a:solidFill>
                  <a:schemeClr val="bg1"/>
                </a:solidFill>
              </a:rPr>
              <a:t> Syndrome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Pierre-Robin Syndrome</a:t>
            </a:r>
          </a:p>
          <a:p>
            <a:pPr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5"/>
    </mc:Choice>
    <mc:Fallback xmlns="">
      <p:transition spd="slow" advTm="1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-1" y="58674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Incision marking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8002" name="Picture 2" descr="C:\Users\Raj\Desktop\Redo Palate\file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00108"/>
            <a:ext cx="9150118" cy="4714908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Modified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Furlows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‘Z’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Plasty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with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Levator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Myoplasty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84803"/>
      </p:ext>
    </p:extLst>
  </p:cSld>
  <p:clrMapOvr>
    <a:masterClrMapping/>
  </p:clrMapOvr>
  <p:transition spd="slow" advClick="0" advTm="3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3146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Levator Myoplasty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9026" name="Picture 2" descr="C:\Users\Raj\Desktop\Redo Palate\file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533400"/>
            <a:ext cx="4214810" cy="2785117"/>
          </a:xfrm>
          <a:prstGeom prst="rect">
            <a:avLst/>
          </a:prstGeom>
          <a:noFill/>
        </p:spPr>
      </p:pic>
      <p:pic>
        <p:nvPicPr>
          <p:cNvPr id="129027" name="Picture 3" descr="C:\Users\Raj\Desktop\Redo Palate\file2.jpeg"/>
          <p:cNvPicPr>
            <a:picLocks noChangeAspect="1" noChangeArrowheads="1"/>
          </p:cNvPicPr>
          <p:nvPr/>
        </p:nvPicPr>
        <p:blipFill>
          <a:blip r:embed="rId6"/>
          <a:srcRect l="17718" t="5158" r="16456" b="13338"/>
          <a:stretch>
            <a:fillRect/>
          </a:stretch>
        </p:blipFill>
        <p:spPr bwMode="auto">
          <a:xfrm>
            <a:off x="4786314" y="533400"/>
            <a:ext cx="4143404" cy="2786082"/>
          </a:xfrm>
          <a:prstGeom prst="rect">
            <a:avLst/>
          </a:prstGeom>
          <a:noFill/>
        </p:spPr>
      </p:pic>
      <p:pic>
        <p:nvPicPr>
          <p:cNvPr id="129028" name="Picture 4" descr="C:\Users\Raj\Desktop\Redo Palate\file3.jpeg"/>
          <p:cNvPicPr>
            <a:picLocks noChangeAspect="1" noChangeArrowheads="1"/>
          </p:cNvPicPr>
          <p:nvPr/>
        </p:nvPicPr>
        <p:blipFill>
          <a:blip r:embed="rId7"/>
          <a:srcRect t="8142" b="12472"/>
          <a:stretch>
            <a:fillRect/>
          </a:stretch>
        </p:blipFill>
        <p:spPr bwMode="auto">
          <a:xfrm>
            <a:off x="2714612" y="3339818"/>
            <a:ext cx="4143404" cy="2786082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 bwMode="auto">
          <a:xfrm rot="16200000" flipH="1">
            <a:off x="4036215" y="4175641"/>
            <a:ext cx="700086" cy="4857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5400000">
            <a:off x="5464975" y="4175641"/>
            <a:ext cx="785818" cy="2857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Modified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Furlows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‘Z’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Plasty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with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Levator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Myoplasty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48141"/>
      </p:ext>
    </p:extLst>
  </p:cSld>
  <p:clrMapOvr>
    <a:masterClrMapping/>
  </p:clrMapOvr>
  <p:transition spd="slow" advClick="0" advTm="1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845750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Closure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29004" y="2071678"/>
            <a:ext cx="9114996" cy="2571768"/>
            <a:chOff x="-1743360" y="785794"/>
            <a:chExt cx="10887360" cy="3071835"/>
          </a:xfrm>
        </p:grpSpPr>
        <p:pic>
          <p:nvPicPr>
            <p:cNvPr id="130050" name="Picture 2" descr="C:\Users\Raj\Desktop\Redo Palate\file4.jpeg"/>
            <p:cNvPicPr>
              <a:picLocks noChangeAspect="1" noChangeArrowheads="1"/>
            </p:cNvPicPr>
            <p:nvPr/>
          </p:nvPicPr>
          <p:blipFill>
            <a:blip r:embed="rId5"/>
            <a:srcRect t="4000"/>
            <a:stretch>
              <a:fillRect/>
            </a:stretch>
          </p:blipFill>
          <p:spPr bwMode="auto">
            <a:xfrm>
              <a:off x="-1743360" y="785795"/>
              <a:ext cx="5281849" cy="3071834"/>
            </a:xfrm>
            <a:prstGeom prst="rect">
              <a:avLst/>
            </a:prstGeom>
            <a:noFill/>
          </p:spPr>
        </p:pic>
        <p:pic>
          <p:nvPicPr>
            <p:cNvPr id="130051" name="Picture 3" descr="C:\Users\Raj\Desktop\Redo Palate\file5.jpeg"/>
            <p:cNvPicPr>
              <a:picLocks noChangeAspect="1" noChangeArrowheads="1"/>
            </p:cNvPicPr>
            <p:nvPr/>
          </p:nvPicPr>
          <p:blipFill>
            <a:blip r:embed="rId6"/>
            <a:srcRect b="3152"/>
            <a:stretch>
              <a:fillRect/>
            </a:stretch>
          </p:blipFill>
          <p:spPr bwMode="auto">
            <a:xfrm>
              <a:off x="3552859" y="785794"/>
              <a:ext cx="5591141" cy="3071834"/>
            </a:xfrm>
            <a:prstGeom prst="rect">
              <a:avLst/>
            </a:prstGeom>
            <a:noFill/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-13856" y="609600"/>
            <a:ext cx="91440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Modified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Furlows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‘Z’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Plasty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with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Levator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Myoplasty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1715"/>
      </p:ext>
    </p:extLst>
  </p:cSld>
  <p:clrMapOvr>
    <a:masterClrMapping/>
  </p:clrMapOvr>
  <p:transition spd="slow" advClick="0" advTm="1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28600"/>
            <a:ext cx="3350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Complications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990600"/>
            <a:ext cx="5029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Preoperative</a:t>
            </a:r>
            <a:endParaRPr lang="en-US" dirty="0">
              <a:solidFill>
                <a:srgbClr val="FF0000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Otitis media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Aspiration pneumonia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Nutritional Deficiency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rgbClr val="FF0000"/>
                </a:solidFill>
              </a:rPr>
              <a:t>Intraoperative</a:t>
            </a:r>
            <a:endParaRPr lang="en-US" dirty="0">
              <a:solidFill>
                <a:srgbClr val="FF0000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Blood Loss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Damage to the Pedicle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Immediate Post Operative </a:t>
            </a:r>
            <a:endParaRPr lang="en-US" dirty="0">
              <a:solidFill>
                <a:srgbClr val="FF0000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Bleeding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Airway obstruction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Wound Dehiscence/ Infection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Hanging Palate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Erosion of corner of mouth</a:t>
            </a:r>
          </a:p>
          <a:p>
            <a:r>
              <a:rPr lang="en-US" b="1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rgbClr val="FF0000"/>
                </a:solidFill>
              </a:rPr>
              <a:t>Late Post Operative </a:t>
            </a:r>
            <a:endParaRPr lang="en-US" dirty="0">
              <a:solidFill>
                <a:srgbClr val="FF0000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Fistula formation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 err="1">
                <a:solidFill>
                  <a:schemeClr val="bg1"/>
                </a:solidFill>
              </a:rPr>
              <a:t>Velopharyngeal</a:t>
            </a:r>
            <a:r>
              <a:rPr lang="en-US" dirty="0">
                <a:solidFill>
                  <a:schemeClr val="bg1"/>
                </a:solidFill>
              </a:rPr>
              <a:t> incompetence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Maxillary Hypoplasia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Recurrent ear infections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93"/>
    </mc:Choice>
    <mc:Fallback xmlns="">
      <p:transition spd="slow" advTm="24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4"/>
          <a:srcRect l="24680" r="24840"/>
          <a:stretch/>
        </p:blipFill>
        <p:spPr bwMode="auto">
          <a:xfrm>
            <a:off x="533400" y="457200"/>
            <a:ext cx="3657600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5"/>
          <a:srcRect l="9615" t="41700" r="9295" b="5753"/>
          <a:stretch/>
        </p:blipFill>
        <p:spPr bwMode="auto">
          <a:xfrm>
            <a:off x="457200" y="4038601"/>
            <a:ext cx="4114800" cy="1963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1600200"/>
            <a:ext cx="3863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     </a:t>
            </a:r>
            <a:r>
              <a:rPr lang="en-US" sz="3200" dirty="0">
                <a:solidFill>
                  <a:srgbClr val="FFFF00"/>
                </a:solidFill>
              </a:rPr>
              <a:t>Wound Dehiscence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4953000"/>
            <a:ext cx="4094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Erosion of corner of mouth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1"/>
    </mc:Choice>
    <mc:Fallback xmlns="">
      <p:transition spd="slow" advTm="7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8199" y="685800"/>
            <a:ext cx="7162801" cy="5562600"/>
            <a:chOff x="533399" y="457199"/>
            <a:chExt cx="6886883" cy="5334002"/>
          </a:xfrm>
        </p:grpSpPr>
        <p:pic>
          <p:nvPicPr>
            <p:cNvPr id="2052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8" t="13034" r="2885" b="3632"/>
            <a:stretch>
              <a:fillRect/>
            </a:stretch>
          </p:blipFill>
          <p:spPr bwMode="auto">
            <a:xfrm>
              <a:off x="533399" y="457199"/>
              <a:ext cx="3276601" cy="2392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3" t="19017" r="19389" b="25641"/>
            <a:stretch>
              <a:fillRect/>
            </a:stretch>
          </p:blipFill>
          <p:spPr bwMode="auto">
            <a:xfrm>
              <a:off x="3810000" y="457200"/>
              <a:ext cx="3610282" cy="2231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4" t="4913" r="4968"/>
            <a:stretch>
              <a:fillRect/>
            </a:stretch>
          </p:blipFill>
          <p:spPr bwMode="auto">
            <a:xfrm>
              <a:off x="533400" y="2653761"/>
              <a:ext cx="3276600" cy="3137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49" name="Picture 5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6" t="33896" r="32648" b="26924"/>
          <a:stretch/>
        </p:blipFill>
        <p:spPr bwMode="auto">
          <a:xfrm>
            <a:off x="4191000" y="2971800"/>
            <a:ext cx="3810000" cy="329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00100" y="2209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3829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901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152400"/>
            <a:ext cx="4716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FISTULA  FORMATION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2"/>
    </mc:Choice>
    <mc:Fallback xmlns="">
      <p:transition spd="slow" advTm="3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26899"/>
            <a:ext cx="5486400" cy="501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927" y="5663625"/>
            <a:ext cx="89611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Murthy J. Descriptive study of management of palatal fistula in one hundred and ninety-four cleft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individuals. Indian J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Plast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Surg. 2011 Jan;44(1):41-6.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doi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: 10.4103/0970-0358.81447.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0"/>
            <a:ext cx="8048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Algorithm for the management of palatal fistula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7"/>
    </mc:Choice>
    <mc:Fallback xmlns="">
      <p:transition spd="slow" advTm="11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ongue flap for palatal fist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48032"/>
            <a:ext cx="4798579" cy="476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5832" y="76200"/>
            <a:ext cx="264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Tongue Flap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9200" y="914400"/>
            <a:ext cx="417293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Guerrero-Santos and </a:t>
            </a:r>
            <a:r>
              <a:rPr lang="en-US" b="1" dirty="0" err="1">
                <a:solidFill>
                  <a:srgbClr val="FFFF00"/>
                </a:solidFill>
              </a:rPr>
              <a:t>Altamirano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</a:rPr>
              <a:t>    were the first to report on the use of </a:t>
            </a:r>
          </a:p>
          <a:p>
            <a:r>
              <a:rPr lang="en-US" dirty="0">
                <a:solidFill>
                  <a:schemeClr val="bg1"/>
                </a:solidFill>
              </a:rPr>
              <a:t>    tongue flaps for palatal defect closure.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tongue flap is easy and </a:t>
            </a:r>
          </a:p>
          <a:p>
            <a:r>
              <a:rPr lang="en-US" dirty="0">
                <a:solidFill>
                  <a:schemeClr val="bg1"/>
                </a:solidFill>
              </a:rPr>
              <a:t>     reproducible with excellent esthetical </a:t>
            </a:r>
          </a:p>
          <a:p>
            <a:r>
              <a:rPr lang="en-US" dirty="0">
                <a:solidFill>
                  <a:schemeClr val="bg1"/>
                </a:solidFill>
              </a:rPr>
              <a:t>     and functional results.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Advantages:</a:t>
            </a:r>
            <a:r>
              <a:rPr lang="en-US" dirty="0">
                <a:solidFill>
                  <a:schemeClr val="bg1"/>
                </a:solidFill>
              </a:rPr>
              <a:t> The advantages are the </a:t>
            </a:r>
          </a:p>
          <a:p>
            <a:r>
              <a:rPr lang="en-US" dirty="0">
                <a:solidFill>
                  <a:schemeClr val="bg1"/>
                </a:solidFill>
              </a:rPr>
              <a:t>     use of adjacent tissue, the excellent </a:t>
            </a:r>
          </a:p>
          <a:p>
            <a:r>
              <a:rPr lang="en-US" dirty="0">
                <a:solidFill>
                  <a:schemeClr val="bg1"/>
                </a:solidFill>
              </a:rPr>
              <a:t>     blood supply and the low morbidity in</a:t>
            </a:r>
          </a:p>
          <a:p>
            <a:r>
              <a:rPr lang="en-US" dirty="0">
                <a:solidFill>
                  <a:schemeClr val="bg1"/>
                </a:solidFill>
              </a:rPr>
              <a:t>     donor site.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Disadvantage: </a:t>
            </a:r>
            <a:r>
              <a:rPr lang="en-US" dirty="0"/>
              <a:t> </a:t>
            </a:r>
            <a:r>
              <a:rPr lang="en-US" dirty="0">
                <a:solidFill>
                  <a:schemeClr val="bg1"/>
                </a:solidFill>
              </a:rPr>
              <a:t>Inability in swallowing </a:t>
            </a:r>
          </a:p>
          <a:p>
            <a:r>
              <a:rPr lang="en-US" dirty="0">
                <a:solidFill>
                  <a:schemeClr val="bg1"/>
                </a:solidFill>
              </a:rPr>
              <a:t>     and speech until </a:t>
            </a:r>
            <a:r>
              <a:rPr lang="en-US" dirty="0" err="1">
                <a:solidFill>
                  <a:schemeClr val="bg1"/>
                </a:solidFill>
              </a:rPr>
              <a:t>depedicling</a:t>
            </a:r>
            <a:r>
              <a:rPr lang="en-US" dirty="0">
                <a:solidFill>
                  <a:schemeClr val="bg1"/>
                </a:solidFill>
              </a:rPr>
              <a:t> of the flap </a:t>
            </a:r>
          </a:p>
          <a:p>
            <a:r>
              <a:rPr lang="en-US" dirty="0">
                <a:solidFill>
                  <a:schemeClr val="bg1"/>
                </a:solidFill>
              </a:rPr>
              <a:t>     and in some cases the attachment of </a:t>
            </a:r>
          </a:p>
          <a:p>
            <a:r>
              <a:rPr lang="en-US" dirty="0">
                <a:solidFill>
                  <a:schemeClr val="bg1"/>
                </a:solidFill>
              </a:rPr>
              <a:t>     the flap can be lost due to traction.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3"/>
    </mc:Choice>
    <mc:Fallback xmlns="">
      <p:transition spd="slow" advTm="30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8087" y="76200"/>
            <a:ext cx="405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Buccal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Myomucosal</a:t>
            </a:r>
            <a:r>
              <a:rPr lang="en-US" sz="2800" b="1" dirty="0">
                <a:solidFill>
                  <a:srgbClr val="FFFF00"/>
                </a:solidFill>
              </a:rPr>
              <a:t> Flap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8961" y="533400"/>
            <a:ext cx="5295039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BMMF is a vascular and dependable flap. Vascular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     supply of the flap is consistent and profuse. 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buccinator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myomucosal</a:t>
            </a:r>
            <a:r>
              <a:rPr lang="en-US" dirty="0">
                <a:solidFill>
                  <a:schemeClr val="bg1"/>
                </a:solidFill>
              </a:rPr>
              <a:t> flap is effective in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      reducing/eliminating </a:t>
            </a:r>
            <a:r>
              <a:rPr lang="en-US" dirty="0" err="1">
                <a:solidFill>
                  <a:schemeClr val="bg1"/>
                </a:solidFill>
              </a:rPr>
              <a:t>hypernasality</a:t>
            </a:r>
            <a:r>
              <a:rPr lang="en-US" dirty="0">
                <a:solidFill>
                  <a:schemeClr val="bg1"/>
                </a:solidFill>
              </a:rPr>
              <a:t> in patients with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      cleft palate and </a:t>
            </a:r>
            <a:r>
              <a:rPr lang="en-US" dirty="0" err="1">
                <a:solidFill>
                  <a:schemeClr val="bg1"/>
                </a:solidFill>
              </a:rPr>
              <a:t>velopharyngeal</a:t>
            </a:r>
            <a:r>
              <a:rPr lang="en-US" dirty="0">
                <a:solidFill>
                  <a:schemeClr val="bg1"/>
                </a:solidFill>
              </a:rPr>
              <a:t> insufficiency.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FF00"/>
                </a:solidFill>
              </a:rPr>
              <a:t>Advantages:</a:t>
            </a:r>
          </a:p>
          <a:p>
            <a:r>
              <a:rPr lang="en-US" dirty="0">
                <a:solidFill>
                  <a:schemeClr val="bg1"/>
                </a:solidFill>
              </a:rPr>
              <a:t>     Flap congestion is occasional and necrosis is rare. </a:t>
            </a:r>
          </a:p>
          <a:p>
            <a:r>
              <a:rPr lang="en-US" dirty="0">
                <a:solidFill>
                  <a:schemeClr val="bg1"/>
                </a:solidFill>
              </a:rPr>
              <a:t>     It tolerates stretching, folding, and twisting.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FF00"/>
                </a:solidFill>
              </a:rPr>
              <a:t>Disadvantages:</a:t>
            </a:r>
          </a:p>
          <a:p>
            <a:r>
              <a:rPr lang="en-US" dirty="0">
                <a:solidFill>
                  <a:schemeClr val="bg1"/>
                </a:solidFill>
              </a:rPr>
              <a:t>     Fibrosis. Secondary healing.</a:t>
            </a:r>
          </a:p>
          <a:p>
            <a:r>
              <a:rPr lang="en-US" dirty="0">
                <a:solidFill>
                  <a:schemeClr val="bg1"/>
                </a:solidFill>
              </a:rPr>
              <a:t>     Parotid duct orifice injury.</a:t>
            </a:r>
          </a:p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  <a:p>
            <a:r>
              <a:rPr lang="en-US" dirty="0">
                <a:solidFill>
                  <a:schemeClr val="bg1"/>
                </a:solidFill>
              </a:rPr>
              <a:t> 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838200"/>
            <a:ext cx="3581400" cy="5105400"/>
            <a:chOff x="228600" y="838200"/>
            <a:chExt cx="3581400" cy="5105400"/>
          </a:xfrm>
        </p:grpSpPr>
        <p:pic>
          <p:nvPicPr>
            <p:cNvPr id="3074" name="Picture 2" descr="Figure 5: (a) Wide isolated cleft palate with small vomer. (b) A line diagram depicting restoration of the nasal layer by left BMMF (*) and right BMMF (o), arranged in 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3" b="5284"/>
            <a:stretch/>
          </p:blipFill>
          <p:spPr bwMode="auto">
            <a:xfrm>
              <a:off x="230664" y="838200"/>
              <a:ext cx="3579336" cy="251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349555"/>
              <a:ext cx="3579336" cy="2594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8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"/>
    </mc:Choice>
    <mc:Fallback xmlns="">
      <p:transition spd="slow" advTm="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600" y="914400"/>
            <a:ext cx="7924800" cy="4419600"/>
            <a:chOff x="803564" y="1752600"/>
            <a:chExt cx="7349835" cy="3581400"/>
          </a:xfrm>
        </p:grpSpPr>
        <p:pic>
          <p:nvPicPr>
            <p:cNvPr id="2" name="Picture 1" descr="\\Gsrserver\fellows\Dr Sagar\complications pics\HYPOPLASTIC MAXILLA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2" t="13889" r="17686" b="8761"/>
            <a:stretch/>
          </p:blipFill>
          <p:spPr bwMode="auto">
            <a:xfrm>
              <a:off x="803564" y="1828800"/>
              <a:ext cx="3768436" cy="35052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" name="Picture 2"/>
            <p:cNvPicPr/>
            <p:nvPr/>
          </p:nvPicPr>
          <p:blipFill rotWithShape="1">
            <a:blip r:embed="rId5"/>
            <a:srcRect l="19332" t="1432" r="14976" b="5251"/>
            <a:stretch/>
          </p:blipFill>
          <p:spPr bwMode="auto">
            <a:xfrm>
              <a:off x="4572000" y="1752600"/>
              <a:ext cx="3581399" cy="3581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642182" y="228600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Hypolpastic</a:t>
            </a:r>
            <a:r>
              <a:rPr lang="en-US" sz="3200" b="1" dirty="0">
                <a:solidFill>
                  <a:srgbClr val="FFFF00"/>
                </a:solidFill>
              </a:rPr>
              <a:t> maxilla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5831" y="5562600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olidFill>
                  <a:schemeClr val="bg1"/>
                </a:solidFill>
              </a:rPr>
              <a:t>Orthognathic</a:t>
            </a:r>
            <a:r>
              <a:rPr lang="en-US" dirty="0">
                <a:solidFill>
                  <a:schemeClr val="bg1"/>
                </a:solidFill>
              </a:rPr>
              <a:t> Surgery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Distraction </a:t>
            </a:r>
            <a:r>
              <a:rPr lang="en-US" dirty="0" err="1">
                <a:solidFill>
                  <a:schemeClr val="bg1"/>
                </a:solidFill>
              </a:rPr>
              <a:t>Osteogenesis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"/>
    </mc:Choice>
    <mc:Fallback xmlns="">
      <p:transition spd="slow" advTm="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228600"/>
            <a:ext cx="7139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DEVELOPMENT OF PALATE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3810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6</a:t>
            </a:r>
            <a:r>
              <a:rPr lang="en-US" b="1" baseline="30000" dirty="0">
                <a:solidFill>
                  <a:srgbClr val="FFFF00"/>
                </a:solidFill>
              </a:rPr>
              <a:t>th</a:t>
            </a:r>
            <a:r>
              <a:rPr lang="en-US" b="1" dirty="0">
                <a:solidFill>
                  <a:srgbClr val="FFFF00"/>
                </a:solidFill>
              </a:rPr>
              <a:t> week</a:t>
            </a:r>
          </a:p>
          <a:p>
            <a:r>
              <a:rPr lang="en-US" dirty="0">
                <a:solidFill>
                  <a:schemeClr val="bg1"/>
                </a:solidFill>
              </a:rPr>
              <a:t>Primary palate is formed by merging of two median palatine process.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7</a:t>
            </a:r>
            <a:r>
              <a:rPr lang="en-US" b="1" baseline="30000" dirty="0">
                <a:solidFill>
                  <a:srgbClr val="FFFF00"/>
                </a:solidFill>
              </a:rPr>
              <a:t>th</a:t>
            </a:r>
            <a:r>
              <a:rPr lang="en-US" b="1" dirty="0">
                <a:solidFill>
                  <a:srgbClr val="FFFF00"/>
                </a:solidFill>
              </a:rPr>
              <a:t> – 8</a:t>
            </a:r>
            <a:r>
              <a:rPr lang="en-US" b="1" baseline="30000" dirty="0">
                <a:solidFill>
                  <a:srgbClr val="FFFF00"/>
                </a:solidFill>
              </a:rPr>
              <a:t>th</a:t>
            </a:r>
            <a:r>
              <a:rPr lang="en-US" b="1" dirty="0">
                <a:solidFill>
                  <a:srgbClr val="FFFF00"/>
                </a:solidFill>
              </a:rPr>
              <a:t> week</a:t>
            </a:r>
          </a:p>
          <a:p>
            <a:r>
              <a:rPr lang="en-US" dirty="0">
                <a:solidFill>
                  <a:schemeClr val="bg1"/>
                </a:solidFill>
              </a:rPr>
              <a:t>Formation of secondary palate .</a:t>
            </a:r>
          </a:p>
          <a:p>
            <a:r>
              <a:rPr lang="en-US" dirty="0">
                <a:solidFill>
                  <a:schemeClr val="bg1"/>
                </a:solidFill>
              </a:rPr>
              <a:t>Fusion of right and left maxillary process and medial nasal process.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Lateral palatine process grows downward and straightens to horizontal position, grows medially  and fuses at midline and to nasal septum. </a:t>
            </a:r>
          </a:p>
        </p:txBody>
      </p:sp>
      <p:pic>
        <p:nvPicPr>
          <p:cNvPr id="6" name="Picture 2" descr="Image result for development of palate anim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4191000" cy="518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42"/>
    </mc:Choice>
    <mc:Fallback xmlns="">
      <p:transition spd="slow" advTm="2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7946" y="381000"/>
            <a:ext cx="4982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Postoperative Management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1099" y="3863876"/>
            <a:ext cx="67249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Postoperative  antibiotic dressing.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Postoperative  feeding:  Clean, clear and filtered fluids for 1 month.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Plenty of oral fluids.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Parent </a:t>
            </a:r>
            <a:r>
              <a:rPr lang="en-US" dirty="0" err="1">
                <a:solidFill>
                  <a:schemeClr val="bg1"/>
                </a:solidFill>
              </a:rPr>
              <a:t>counselling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Raj\OneDrive\02 Raj PhD\05 Effect of palatal pack primary palatoplasty\Pack Primary Palate Final Manuscript 06.07.2016\Figure 1_Palate Pack 23.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3322345" cy="278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0"/>
    </mc:Choice>
    <mc:Fallback xmlns="">
      <p:transition spd="slow" advTm="1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-76200"/>
            <a:ext cx="3063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+mj-lt"/>
              </a:rPr>
              <a:t>Questionnaire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7526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619065"/>
            <a:ext cx="573426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Essay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err="1">
                <a:solidFill>
                  <a:schemeClr val="bg1"/>
                </a:solidFill>
              </a:rPr>
              <a:t>Comphrensive</a:t>
            </a:r>
            <a:r>
              <a:rPr lang="en-US" sz="2000" dirty="0">
                <a:solidFill>
                  <a:schemeClr val="bg1"/>
                </a:solidFill>
              </a:rPr>
              <a:t> management of Cleft Lip &amp; Palate.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                            Short  Answer Questions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Embryology of  Palate with neat </a:t>
            </a:r>
            <a:r>
              <a:rPr lang="en-US" sz="2000" dirty="0" err="1">
                <a:solidFill>
                  <a:schemeClr val="bg1"/>
                </a:solidFill>
              </a:rPr>
              <a:t>labelled</a:t>
            </a:r>
            <a:r>
              <a:rPr lang="en-US" sz="2000" dirty="0">
                <a:solidFill>
                  <a:schemeClr val="bg1"/>
                </a:solidFill>
              </a:rPr>
              <a:t> diagrams.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Anatomy of Palate </a:t>
            </a:r>
            <a:r>
              <a:rPr lang="en-US" sz="2000" dirty="0" err="1">
                <a:solidFill>
                  <a:schemeClr val="bg1"/>
                </a:solidFill>
              </a:rPr>
              <a:t>Vs</a:t>
            </a:r>
            <a:r>
              <a:rPr lang="en-US" sz="2000" dirty="0">
                <a:solidFill>
                  <a:schemeClr val="bg1"/>
                </a:solidFill>
              </a:rPr>
              <a:t> Cleft Palate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Von </a:t>
            </a:r>
            <a:r>
              <a:rPr lang="en-US" sz="2000" dirty="0" err="1">
                <a:solidFill>
                  <a:schemeClr val="bg1"/>
                </a:solidFill>
              </a:rPr>
              <a:t>Langenbeck</a:t>
            </a:r>
            <a:r>
              <a:rPr lang="en-US" sz="2000" dirty="0">
                <a:solidFill>
                  <a:schemeClr val="bg1"/>
                </a:solidFill>
              </a:rPr>
              <a:t> Technique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err="1">
                <a:solidFill>
                  <a:schemeClr val="bg1"/>
                </a:solidFill>
              </a:rPr>
              <a:t>Bardach</a:t>
            </a:r>
            <a:r>
              <a:rPr lang="en-US" sz="2000" dirty="0">
                <a:solidFill>
                  <a:schemeClr val="bg1"/>
                </a:solidFill>
              </a:rPr>
              <a:t> Technique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Management of Palatal Fistula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err="1">
                <a:solidFill>
                  <a:schemeClr val="bg1"/>
                </a:solidFill>
              </a:rPr>
              <a:t>Furlows</a:t>
            </a:r>
            <a:r>
              <a:rPr lang="en-US" sz="2000" dirty="0">
                <a:solidFill>
                  <a:schemeClr val="bg1"/>
                </a:solidFill>
              </a:rPr>
              <a:t> Technique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                           Long  Answer Questions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err="1">
                <a:solidFill>
                  <a:schemeClr val="bg1"/>
                </a:solidFill>
              </a:rPr>
              <a:t>Comlplications</a:t>
            </a:r>
            <a:r>
              <a:rPr lang="en-US" sz="2000" dirty="0">
                <a:solidFill>
                  <a:schemeClr val="bg1"/>
                </a:solidFill>
              </a:rPr>
              <a:t> of Cleft Lip &amp; Palate Surgeries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VPI and its management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0"/>
    </mc:Choice>
    <mc:Fallback xmlns="">
      <p:transition spd="slow" advTm="5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7574" y="152400"/>
            <a:ext cx="1696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Viva Voce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09600"/>
            <a:ext cx="8347670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Muscles of  palate.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Various gags used in Cleft Palate repair.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Various procedures of Cleft Palate repair.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Various palatal lengthening procedures.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Difference between </a:t>
            </a:r>
            <a:r>
              <a:rPr lang="en-US" dirty="0" err="1">
                <a:solidFill>
                  <a:schemeClr val="bg1"/>
                </a:solidFill>
              </a:rPr>
              <a:t>Velopharyngeal</a:t>
            </a:r>
            <a:r>
              <a:rPr lang="en-US" dirty="0">
                <a:solidFill>
                  <a:schemeClr val="bg1"/>
                </a:solidFill>
              </a:rPr>
              <a:t> Incompetence and </a:t>
            </a:r>
            <a:r>
              <a:rPr lang="en-US" dirty="0" err="1">
                <a:solidFill>
                  <a:schemeClr val="bg1"/>
                </a:solidFill>
              </a:rPr>
              <a:t>Velopharyngeal</a:t>
            </a:r>
            <a:r>
              <a:rPr lang="en-US" dirty="0">
                <a:solidFill>
                  <a:schemeClr val="bg1"/>
                </a:solidFill>
              </a:rPr>
              <a:t> Insufficiency.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olidFill>
                  <a:schemeClr val="bg1"/>
                </a:solidFill>
              </a:rPr>
              <a:t>Sommerlads</a:t>
            </a:r>
            <a:r>
              <a:rPr lang="en-US" dirty="0">
                <a:solidFill>
                  <a:schemeClr val="bg1"/>
                </a:solidFill>
              </a:rPr>
              <a:t> technique.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Hanging palate.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Hole in one technique.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Raw area free </a:t>
            </a:r>
            <a:r>
              <a:rPr lang="en-US" dirty="0" err="1">
                <a:solidFill>
                  <a:schemeClr val="bg1"/>
                </a:solidFill>
              </a:rPr>
              <a:t>palatoplasty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Post operative instructions after palate repair.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"/>
    </mc:Choice>
    <mc:Fallback xmlns="">
      <p:transition spd="slow" advTm="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52400" y="0"/>
            <a:ext cx="899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/>
                <a:latin typeface="Times New Roman" pitchFamily="-110" charset="0"/>
              </a:rPr>
              <a:t>Bring the Smile Back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838200"/>
            <a:ext cx="8534400" cy="4814888"/>
            <a:chOff x="75" y="488"/>
            <a:chExt cx="5801" cy="3073"/>
          </a:xfrm>
        </p:grpSpPr>
        <p:pic>
          <p:nvPicPr>
            <p:cNvPr id="87047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" y="488"/>
              <a:ext cx="2928" cy="3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48" name="Picture 5" descr="100107_0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5331" y="1655"/>
              <a:ext cx="545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7044" name="Text Box 2"/>
          <p:cNvSpPr txBox="1">
            <a:spLocks noChangeArrowheads="1"/>
          </p:cNvSpPr>
          <p:nvPr/>
        </p:nvSpPr>
        <p:spPr bwMode="auto">
          <a:xfrm>
            <a:off x="0" y="5715000"/>
            <a:ext cx="899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/>
                <a:latin typeface="Times New Roman" pitchFamily="-110" charset="0"/>
              </a:rPr>
              <a:t>Thank You</a:t>
            </a:r>
          </a:p>
        </p:txBody>
      </p:sp>
      <p:pic>
        <p:nvPicPr>
          <p:cNvPr id="87045" name="Picture 7" descr="\\gsrserver\DAILY WORK 2\PHOTOGRAPHS\GSR INSTITUTE OF CRANIOACIAL SURGERY\OTHER CASES\YEAR 2013\01 JANUARY\Padmavathi.D 1429 SPR\26-01-13\DSC_009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10063" y="838200"/>
            <a:ext cx="483393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69"/>
    </mc:Choice>
    <mc:Fallback xmlns="">
      <p:transition spd="slow" advClick="0" advTm="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-381000" y="304800"/>
            <a:ext cx="998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rgbClr val="FFFF00"/>
                </a:solidFill>
              </a:rPr>
              <a:t>Anatomy of Cleft Palate &amp; Normal Palate</a:t>
            </a:r>
          </a:p>
        </p:txBody>
      </p:sp>
      <p:grpSp>
        <p:nvGrpSpPr>
          <p:cNvPr id="10244" name="Group 3"/>
          <p:cNvGrpSpPr>
            <a:grpSpLocks/>
          </p:cNvGrpSpPr>
          <p:nvPr/>
        </p:nvGrpSpPr>
        <p:grpSpPr bwMode="auto">
          <a:xfrm>
            <a:off x="0" y="1170709"/>
            <a:ext cx="5105400" cy="3810000"/>
            <a:chOff x="1152" y="670"/>
            <a:chExt cx="3696" cy="2642"/>
          </a:xfrm>
        </p:grpSpPr>
        <p:grpSp>
          <p:nvGrpSpPr>
            <p:cNvPr id="10247" name="Group 4"/>
            <p:cNvGrpSpPr>
              <a:grpSpLocks/>
            </p:cNvGrpSpPr>
            <p:nvPr/>
          </p:nvGrpSpPr>
          <p:grpSpPr bwMode="auto">
            <a:xfrm>
              <a:off x="1248" y="670"/>
              <a:ext cx="3360" cy="2354"/>
              <a:chOff x="1152" y="480"/>
              <a:chExt cx="3659" cy="2564"/>
            </a:xfrm>
          </p:grpSpPr>
          <p:pic>
            <p:nvPicPr>
              <p:cNvPr id="10250" name="Picture 5" descr="14b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" y="480"/>
                <a:ext cx="1327" cy="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1" name="Picture 6" descr="1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2" y="480"/>
                <a:ext cx="2219" cy="2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48" name="Text Box 7"/>
            <p:cNvSpPr txBox="1">
              <a:spLocks noChangeArrowheads="1"/>
            </p:cNvSpPr>
            <p:nvPr/>
          </p:nvSpPr>
          <p:spPr bwMode="auto">
            <a:xfrm>
              <a:off x="1152" y="3081"/>
              <a:ext cx="13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it-IT" sz="1800" b="0">
                  <a:solidFill>
                    <a:srgbClr val="FFFF00"/>
                  </a:solidFill>
                </a:rPr>
                <a:t>Veau 1934</a:t>
              </a:r>
            </a:p>
          </p:txBody>
        </p:sp>
        <p:sp>
          <p:nvSpPr>
            <p:cNvPr id="10249" name="Text Box 8"/>
            <p:cNvSpPr txBox="1">
              <a:spLocks noChangeArrowheads="1"/>
            </p:cNvSpPr>
            <p:nvPr/>
          </p:nvSpPr>
          <p:spPr bwMode="auto">
            <a:xfrm>
              <a:off x="2592" y="3072"/>
              <a:ext cx="22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it-IT" sz="1800" b="0" dirty="0">
                  <a:solidFill>
                    <a:srgbClr val="FFFF00"/>
                  </a:solidFill>
                </a:rPr>
                <a:t>Skoog 1969</a:t>
              </a:r>
            </a:p>
          </p:txBody>
        </p:sp>
      </p:grp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10886" y="4876800"/>
            <a:ext cx="90879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b="0" dirty="0">
                <a:solidFill>
                  <a:schemeClr val="bg1"/>
                </a:solidFill>
              </a:rPr>
              <a:t>The tensor </a:t>
            </a:r>
            <a:r>
              <a:rPr lang="en-US" b="0" dirty="0" err="1">
                <a:solidFill>
                  <a:schemeClr val="bg1"/>
                </a:solidFill>
              </a:rPr>
              <a:t>palati</a:t>
            </a:r>
            <a:r>
              <a:rPr lang="en-US" b="0" dirty="0">
                <a:solidFill>
                  <a:schemeClr val="bg1"/>
                </a:solidFill>
              </a:rPr>
              <a:t> and superficial portion of the </a:t>
            </a:r>
            <a:r>
              <a:rPr lang="en-US" b="0" dirty="0" err="1">
                <a:solidFill>
                  <a:schemeClr val="bg1"/>
                </a:solidFill>
              </a:rPr>
              <a:t>palatopharyngeus</a:t>
            </a:r>
            <a:r>
              <a:rPr lang="en-US" b="0" dirty="0">
                <a:solidFill>
                  <a:schemeClr val="bg1"/>
                </a:solidFill>
              </a:rPr>
              <a:t> muscles are fixed to the posterior border of the palate so that their orientation is longitudinal rather than transverse which is the normal. anatomy.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25854" y="4572000"/>
            <a:ext cx="179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Normal Anatomy</a:t>
            </a:r>
          </a:p>
        </p:txBody>
      </p:sp>
      <p:pic>
        <p:nvPicPr>
          <p:cNvPr id="4098" name="Picture 2" descr="Image result for normal anatomy of pala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93" y="1170709"/>
            <a:ext cx="4088007" cy="337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9"/>
    </mc:Choice>
    <mc:Fallback xmlns="">
      <p:transition spd="slow" advTm="1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5945" y="2209800"/>
            <a:ext cx="4564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CLASSIFICATION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"/>
    </mc:Choice>
    <mc:Fallback xmlns="">
      <p:transition spd="slow" advTm="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E69E74-C059-43EA-8760-B2D99D65E39D}"/>
              </a:ext>
            </a:extLst>
          </p:cNvPr>
          <p:cNvSpPr txBox="1">
            <a:spLocks/>
          </p:cNvSpPr>
          <p:nvPr/>
        </p:nvSpPr>
        <p:spPr>
          <a:xfrm>
            <a:off x="-800100" y="152400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Davis &amp; Ritchie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B83F38-3BC5-4185-82A3-D5202A34524B}"/>
              </a:ext>
            </a:extLst>
          </p:cNvPr>
          <p:cNvSpPr txBox="1">
            <a:spLocks/>
          </p:cNvSpPr>
          <p:nvPr/>
        </p:nvSpPr>
        <p:spPr>
          <a:xfrm>
            <a:off x="1447800" y="914400"/>
            <a:ext cx="8458200" cy="5527236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Tx/>
              <a:buNone/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Pre-alveolar cleft (cleft lip only)                                                        </a:t>
            </a:r>
          </a:p>
          <a:p>
            <a:pPr marL="0" indent="0">
              <a:buFontTx/>
              <a:buNone/>
            </a:pPr>
            <a:r>
              <a:rPr lang="en-US" sz="2600" dirty="0">
                <a:solidFill>
                  <a:schemeClr val="bg1"/>
                </a:solidFill>
              </a:rPr>
              <a:t>Unilateral                                                                                                   </a:t>
            </a:r>
          </a:p>
          <a:p>
            <a:pPr marL="0" indent="0">
              <a:buFontTx/>
              <a:buNone/>
            </a:pPr>
            <a:r>
              <a:rPr lang="en-US" sz="2600" dirty="0">
                <a:solidFill>
                  <a:schemeClr val="bg1"/>
                </a:solidFill>
              </a:rPr>
              <a:t>Median                                                                                                       </a:t>
            </a:r>
          </a:p>
          <a:p>
            <a:pPr marL="0" indent="0">
              <a:buFontTx/>
              <a:buNone/>
            </a:pPr>
            <a:r>
              <a:rPr lang="en-US" sz="2600" dirty="0">
                <a:solidFill>
                  <a:schemeClr val="bg1"/>
                </a:solidFill>
              </a:rPr>
              <a:t>Bilateral                                                                                                      </a:t>
            </a:r>
          </a:p>
          <a:p>
            <a:pPr marL="0" indent="0">
              <a:buFontTx/>
              <a:buNone/>
            </a:pP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Tx/>
              <a:buNone/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Post-alveolar clefts (cleft palate only)                                             </a:t>
            </a:r>
          </a:p>
          <a:p>
            <a:pPr marL="0" indent="0">
              <a:buFontTx/>
              <a:buNone/>
            </a:pPr>
            <a:r>
              <a:rPr lang="en-US" sz="2600" dirty="0">
                <a:solidFill>
                  <a:schemeClr val="bg1"/>
                </a:solidFill>
              </a:rPr>
              <a:t>Soft palate                                                                                        </a:t>
            </a:r>
          </a:p>
          <a:p>
            <a:pPr marL="0" indent="0">
              <a:buFontTx/>
              <a:buNone/>
            </a:pPr>
            <a:r>
              <a:rPr lang="en-US" sz="2600" dirty="0">
                <a:solidFill>
                  <a:schemeClr val="bg1"/>
                </a:solidFill>
              </a:rPr>
              <a:t>Hard palate                                                                                       </a:t>
            </a:r>
          </a:p>
          <a:p>
            <a:pPr marL="0" indent="0">
              <a:buFontTx/>
              <a:buNone/>
            </a:pP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Tx/>
              <a:buNone/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Alveolar clefts (cleft lip, alveolus &amp; palate)                                     </a:t>
            </a:r>
          </a:p>
          <a:p>
            <a:pPr marL="0" indent="0">
              <a:buFontTx/>
              <a:buNone/>
            </a:pPr>
            <a:r>
              <a:rPr lang="en-US" sz="2600" dirty="0">
                <a:solidFill>
                  <a:schemeClr val="bg1"/>
                </a:solidFill>
              </a:rPr>
              <a:t>Unilateral                                                                                                   </a:t>
            </a:r>
          </a:p>
          <a:p>
            <a:pPr marL="0" indent="0">
              <a:buFontTx/>
              <a:buNone/>
            </a:pPr>
            <a:r>
              <a:rPr lang="en-US" sz="2600" dirty="0">
                <a:solidFill>
                  <a:schemeClr val="bg1"/>
                </a:solidFill>
              </a:rPr>
              <a:t>Median                                                                                                       </a:t>
            </a:r>
          </a:p>
          <a:p>
            <a:pPr marL="0" indent="0">
              <a:buFontTx/>
              <a:buNone/>
            </a:pPr>
            <a:r>
              <a:rPr lang="en-US" sz="2600" dirty="0">
                <a:solidFill>
                  <a:schemeClr val="bg1"/>
                </a:solidFill>
              </a:rPr>
              <a:t>Bilateral                                                                                                      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0"/>
    </mc:Choice>
    <mc:Fallback xmlns="">
      <p:transition spd="slow" advTm="12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58D522D-4901-4051-9F75-2220866B4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" r="204" b="2"/>
          <a:stretch/>
        </p:blipFill>
        <p:spPr>
          <a:xfrm>
            <a:off x="6211788" y="1219301"/>
            <a:ext cx="2856012" cy="4742152"/>
          </a:xfrm>
          <a:prstGeom prst="rect">
            <a:avLst/>
          </a:prstGeom>
          <a:effectLst/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44DDD5E8-FB63-490B-9C87-B90FF272702D}"/>
              </a:ext>
            </a:extLst>
          </p:cNvPr>
          <p:cNvSpPr txBox="1">
            <a:spLocks/>
          </p:cNvSpPr>
          <p:nvPr/>
        </p:nvSpPr>
        <p:spPr>
          <a:xfrm>
            <a:off x="1001354" y="228397"/>
            <a:ext cx="6694846" cy="1676603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Kernhan’s</a:t>
            </a:r>
            <a:r>
              <a:rPr lang="en-US" dirty="0">
                <a:solidFill>
                  <a:schemeClr val="bg1"/>
                </a:solidFill>
              </a:rPr>
              <a:t> Or Striped </a:t>
            </a:r>
            <a:r>
              <a:rPr lang="en-US" b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C5FC88F-099D-4BC6-AE1C-6CD1142DFB6F}"/>
              </a:ext>
            </a:extLst>
          </p:cNvPr>
          <p:cNvSpPr txBox="1">
            <a:spLocks/>
          </p:cNvSpPr>
          <p:nvPr/>
        </p:nvSpPr>
        <p:spPr>
          <a:xfrm>
            <a:off x="152400" y="2438400"/>
            <a:ext cx="6586489" cy="3785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err="1">
                <a:solidFill>
                  <a:schemeClr val="bg1"/>
                </a:solidFill>
              </a:rPr>
              <a:t>Elsahy</a:t>
            </a:r>
            <a:r>
              <a:rPr lang="en-US" sz="2400" dirty="0">
                <a:solidFill>
                  <a:schemeClr val="bg1"/>
                </a:solidFill>
              </a:rPr>
              <a:t> – Modified by adding triangular peak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Millard – Modified by inverted triangle.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5"/>
    </mc:Choice>
    <mc:Fallback xmlns="">
      <p:transition spd="slow" advTm="11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CA409C8-1F88-442F-95B5-45C057433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718" y="1295400"/>
            <a:ext cx="3400482" cy="403618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AA21E139-7DB2-4F7E-ADE9-E0643C914893}"/>
              </a:ext>
            </a:extLst>
          </p:cNvPr>
          <p:cNvSpPr txBox="1">
            <a:spLocks/>
          </p:cNvSpPr>
          <p:nvPr/>
        </p:nvSpPr>
        <p:spPr>
          <a:xfrm>
            <a:off x="1219200" y="228600"/>
            <a:ext cx="552994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LAHSHAL or  </a:t>
            </a:r>
            <a:r>
              <a:rPr lang="en-US" dirty="0" err="1">
                <a:solidFill>
                  <a:schemeClr val="bg1"/>
                </a:solidFill>
              </a:rPr>
              <a:t>Kriens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446546D5-548B-406C-899C-EAF70C73287B}"/>
              </a:ext>
            </a:extLst>
          </p:cNvPr>
          <p:cNvSpPr txBox="1">
            <a:spLocks/>
          </p:cNvSpPr>
          <p:nvPr/>
        </p:nvSpPr>
        <p:spPr>
          <a:xfrm>
            <a:off x="533401" y="1825625"/>
            <a:ext cx="4432968" cy="33995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R - </a:t>
            </a:r>
            <a:r>
              <a:rPr lang="en-US" sz="2400" dirty="0">
                <a:solidFill>
                  <a:schemeClr val="bg1"/>
                </a:solidFill>
              </a:rPr>
              <a:t>Right Complete cleft of lip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L -</a:t>
            </a:r>
            <a:r>
              <a:rPr lang="en-US" sz="2400" dirty="0">
                <a:solidFill>
                  <a:schemeClr val="bg1"/>
                </a:solidFill>
              </a:rPr>
              <a:t>Left Complete cleft of lip 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Capital letters – Complete cleft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Lowercase – Partial clefts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Asterisks - Microform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3"/>
    </mc:Choice>
    <mc:Fallback xmlns="">
      <p:transition spd="slow" advTm="1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9757</TotalTime>
  <Words>1900</Words>
  <Application>Microsoft Office PowerPoint</Application>
  <PresentationFormat>On-screen Show (4:3)</PresentationFormat>
  <Paragraphs>479</Paragraphs>
  <Slides>43</Slides>
  <Notes>5</Notes>
  <HiddenSlides>0</HiddenSlides>
  <MMClips>43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 Unicode MS</vt:lpstr>
      <vt:lpstr>ＭＳ Ｐゴシック</vt:lpstr>
      <vt:lpstr>Arial</vt:lpstr>
      <vt:lpstr>Calibri</vt:lpstr>
      <vt:lpstr>Comic Sans MS</vt:lpstr>
      <vt:lpstr>Times New Roman</vt:lpstr>
      <vt:lpstr>Wingdings</vt:lpstr>
      <vt:lpstr>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Sagar</dc:creator>
  <cp:lastModifiedBy>Nishita Shah</cp:lastModifiedBy>
  <cp:revision>185</cp:revision>
  <dcterms:created xsi:type="dcterms:W3CDTF">2006-08-16T00:00:00Z</dcterms:created>
  <dcterms:modified xsi:type="dcterms:W3CDTF">2020-08-25T03:45:09Z</dcterms:modified>
</cp:coreProperties>
</file>