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6" r:id="rId2"/>
    <p:sldId id="257" r:id="rId3"/>
    <p:sldId id="258" r:id="rId4"/>
    <p:sldId id="282" r:id="rId5"/>
    <p:sldId id="283" r:id="rId6"/>
    <p:sldId id="284" r:id="rId7"/>
    <p:sldId id="285" r:id="rId8"/>
    <p:sldId id="286" r:id="rId9"/>
    <p:sldId id="287" r:id="rId10"/>
    <p:sldId id="278" r:id="rId11"/>
    <p:sldId id="279" r:id="rId12"/>
    <p:sldId id="280" r:id="rId13"/>
    <p:sldId id="281" r:id="rId14"/>
    <p:sldId id="259" r:id="rId15"/>
    <p:sldId id="260" r:id="rId16"/>
    <p:sldId id="261" r:id="rId17"/>
    <p:sldId id="262" r:id="rId18"/>
    <p:sldId id="263" r:id="rId19"/>
    <p:sldId id="264" r:id="rId20"/>
    <p:sldId id="265" r:id="rId21"/>
    <p:sldId id="266" r:id="rId22"/>
    <p:sldId id="267" r:id="rId23"/>
    <p:sldId id="268" r:id="rId24"/>
    <p:sldId id="269" r:id="rId25"/>
    <p:sldId id="270" r:id="rId26"/>
    <p:sldId id="271" r:id="rId27"/>
    <p:sldId id="272" r:id="rId28"/>
    <p:sldId id="273" r:id="rId29"/>
    <p:sldId id="274" r:id="rId30"/>
    <p:sldId id="275" r:id="rId31"/>
    <p:sldId id="276" r:id="rId32"/>
    <p:sldId id="277" r:id="rId33"/>
    <p:sldId id="288" r:id="rId34"/>
    <p:sldId id="289" r:id="rId35"/>
    <p:sldId id="290" r:id="rId36"/>
    <p:sldId id="291" r:id="rId37"/>
    <p:sldId id="292" r:id="rId38"/>
    <p:sldId id="29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3D83C8-D5C7-4647-8ADC-ED37E646683F}" type="datetimeFigureOut">
              <a:rPr lang="en-US" smtClean="0"/>
              <a:pPr/>
              <a:t>11/01/2017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9A177D-1FD5-4D10-9F8D-80587D4C05DE}" type="slidenum">
              <a:rPr lang="en-US" smtClean="0"/>
              <a:pPr/>
              <a:t>‹#›</a:t>
            </a:fld>
            <a:endParaRPr lang="en-US"/>
          </a:p>
        </p:txBody>
      </p:sp>
    </p:spTree>
    <p:extLst>
      <p:ext uri="{BB962C8B-B14F-4D97-AF65-F5344CB8AC3E}">
        <p14:creationId xmlns:p14="http://schemas.microsoft.com/office/powerpoint/2010/main" val="3011041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A177D-1FD5-4D10-9F8D-80587D4C05DE}" type="slidenum">
              <a:rPr lang="en-US" smtClean="0"/>
              <a:pPr/>
              <a:t>15</a:t>
            </a:fld>
            <a:endParaRPr lang="en-US"/>
          </a:p>
        </p:txBody>
      </p:sp>
    </p:spTree>
    <p:extLst>
      <p:ext uri="{BB962C8B-B14F-4D97-AF65-F5344CB8AC3E}">
        <p14:creationId xmlns:p14="http://schemas.microsoft.com/office/powerpoint/2010/main" val="189151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50609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45620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70558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20292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11/01/2017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33989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11/01/2017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09285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11/01/2017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24450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11/01/2017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87744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11/01/2017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291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11/01/2017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21192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11/01/2017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95066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11/01/2017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74466406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28601"/>
            <a:ext cx="7772400" cy="3048000"/>
          </a:xfrm>
        </p:spPr>
        <p:txBody>
          <a:bodyPr>
            <a:normAutofit/>
          </a:bodyPr>
          <a:lstStyle/>
          <a:p>
            <a:r>
              <a:rPr lang="en-US" b="1" u="sng" dirty="0" smtClean="0"/>
              <a:t/>
            </a:r>
            <a:br>
              <a:rPr lang="en-US" b="1" u="sng" dirty="0" smtClean="0"/>
            </a:br>
            <a:r>
              <a:rPr lang="en-US" b="1" u="sng" dirty="0" smtClean="0"/>
              <a:t>Non-communicable </a:t>
            </a:r>
            <a:r>
              <a:rPr lang="en-US" b="1" u="sng" dirty="0"/>
              <a:t>Diseases</a:t>
            </a:r>
            <a:br>
              <a:rPr lang="en-US" b="1" u="sng" dirty="0"/>
            </a:br>
            <a:r>
              <a:rPr lang="en-US" b="1" u="sng" dirty="0"/>
              <a:t>Cardiovascular diseases</a:t>
            </a:r>
          </a:p>
        </p:txBody>
      </p:sp>
      <p:sp>
        <p:nvSpPr>
          <p:cNvPr id="5" name="Subtitle 4"/>
          <p:cNvSpPr>
            <a:spLocks noGrp="1"/>
          </p:cNvSpPr>
          <p:nvPr>
            <p:ph type="subTitle" idx="1"/>
          </p:nvPr>
        </p:nvSpPr>
        <p:spPr>
          <a:xfrm>
            <a:off x="533400" y="4114800"/>
            <a:ext cx="7924800" cy="1524000"/>
          </a:xfrm>
        </p:spPr>
        <p:txBody>
          <a:bodyPr>
            <a:normAutofit/>
          </a:bodyPr>
          <a:lstStyle/>
          <a:p>
            <a:r>
              <a:rPr lang="en-US" sz="4000" dirty="0" smtClean="0"/>
              <a:t>Dr.Manish Kathad</a:t>
            </a:r>
          </a:p>
          <a:p>
            <a:r>
              <a:rPr lang="en-US" sz="4000" dirty="0" smtClean="0"/>
              <a:t>Department </a:t>
            </a:r>
            <a:r>
              <a:rPr lang="en-US" sz="4000" dirty="0" smtClean="0"/>
              <a:t>of Community Medicine</a:t>
            </a:r>
            <a:endParaRPr lang="en-US" sz="4000" dirty="0"/>
          </a:p>
        </p:txBody>
      </p:sp>
    </p:spTree>
    <p:extLst>
      <p:ext uri="{BB962C8B-B14F-4D97-AF65-F5344CB8AC3E}">
        <p14:creationId xmlns:p14="http://schemas.microsoft.com/office/powerpoint/2010/main" val="22905028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fontScale="90000"/>
          </a:bodyPr>
          <a:lstStyle/>
          <a:p>
            <a:r>
              <a:rPr lang="en-US" sz="4000" b="1" u="sng" dirty="0"/>
              <a:t>What is Cardiovascular diseases?</a:t>
            </a:r>
            <a:r>
              <a:rPr lang="en-US" dirty="0"/>
              <a:t/>
            </a:r>
            <a:br>
              <a:rPr lang="en-US" dirty="0"/>
            </a:br>
            <a:endParaRPr lang="en-US" dirty="0"/>
          </a:p>
        </p:txBody>
      </p:sp>
      <p:sp>
        <p:nvSpPr>
          <p:cNvPr id="3" name="Content Placeholder 2"/>
          <p:cNvSpPr>
            <a:spLocks noGrp="1"/>
          </p:cNvSpPr>
          <p:nvPr>
            <p:ph idx="1"/>
          </p:nvPr>
        </p:nvSpPr>
        <p:spPr>
          <a:xfrm>
            <a:off x="457200" y="990600"/>
            <a:ext cx="8229600" cy="5334000"/>
          </a:xfrm>
        </p:spPr>
        <p:txBody>
          <a:bodyPr/>
          <a:lstStyle/>
          <a:p>
            <a:r>
              <a:rPr lang="en-US" b="1" dirty="0" smtClean="0"/>
              <a:t>Cardiovascular </a:t>
            </a:r>
            <a:r>
              <a:rPr lang="en-US" b="1" dirty="0"/>
              <a:t>diseases</a:t>
            </a:r>
            <a:r>
              <a:rPr lang="en-US" dirty="0"/>
              <a:t> is the class of diseases that </a:t>
            </a:r>
            <a:r>
              <a:rPr lang="en-US" u="sng" dirty="0"/>
              <a:t>involve the heart or blood vessels (arteries and veins).</a:t>
            </a:r>
          </a:p>
          <a:p>
            <a:r>
              <a:rPr lang="en-US" dirty="0"/>
              <a:t>While the term technically refers to any disease that affects the cardiovascular </a:t>
            </a:r>
            <a:r>
              <a:rPr lang="en-US" dirty="0" smtClean="0"/>
              <a:t>system.</a:t>
            </a:r>
          </a:p>
          <a:p>
            <a:r>
              <a:rPr lang="en-US" dirty="0" smtClean="0"/>
              <a:t> </a:t>
            </a:r>
            <a:r>
              <a:rPr lang="en-US" dirty="0"/>
              <a:t>I</a:t>
            </a:r>
            <a:r>
              <a:rPr lang="en-US" dirty="0" smtClean="0"/>
              <a:t>t </a:t>
            </a:r>
            <a:r>
              <a:rPr lang="en-US" dirty="0"/>
              <a:t>is usually used to refer to those related to </a:t>
            </a:r>
            <a:r>
              <a:rPr lang="en-US" u="sng" dirty="0" smtClean="0"/>
              <a:t>atherosclerosis</a:t>
            </a:r>
            <a:r>
              <a:rPr lang="en-US" dirty="0" smtClean="0"/>
              <a:t> </a:t>
            </a:r>
            <a:r>
              <a:rPr lang="en-US" dirty="0"/>
              <a:t>(arterial disease). These conditions have similar causes, mechanisms, and treatments. </a:t>
            </a:r>
          </a:p>
        </p:txBody>
      </p:sp>
    </p:spTree>
    <p:extLst>
      <p:ext uri="{BB962C8B-B14F-4D97-AF65-F5344CB8AC3E}">
        <p14:creationId xmlns:p14="http://schemas.microsoft.com/office/powerpoint/2010/main" val="24320677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p:spPr>
        <p:txBody>
          <a:bodyPr>
            <a:normAutofit/>
          </a:bodyPr>
          <a:lstStyle/>
          <a:p>
            <a:r>
              <a:rPr lang="en-US" sz="3600" u="sng" dirty="0" smtClean="0"/>
              <a:t>Continue…</a:t>
            </a:r>
            <a:endParaRPr lang="en-US" sz="3600" u="sng" dirty="0"/>
          </a:p>
        </p:txBody>
      </p:sp>
      <p:sp>
        <p:nvSpPr>
          <p:cNvPr id="3" name="Content Placeholder 2"/>
          <p:cNvSpPr>
            <a:spLocks noGrp="1"/>
          </p:cNvSpPr>
          <p:nvPr>
            <p:ph idx="1"/>
          </p:nvPr>
        </p:nvSpPr>
        <p:spPr>
          <a:xfrm>
            <a:off x="457200" y="838200"/>
            <a:ext cx="8229600" cy="5486400"/>
          </a:xfrm>
        </p:spPr>
        <p:txBody>
          <a:bodyPr>
            <a:normAutofit lnSpcReduction="10000"/>
          </a:bodyPr>
          <a:lstStyle/>
          <a:p>
            <a:r>
              <a:rPr lang="en-US" dirty="0"/>
              <a:t>In practice, cardiovascular disease is treated by cardiologists, thoracic surgeons, vascular surgeons, neurologists, and interventional radiologists, depending on the organ system that is being treated. There is considerable overlap in the specialties, and it is common for certain procedures to be performed by different types of specialists in different hospitals.</a:t>
            </a:r>
          </a:p>
          <a:p>
            <a:r>
              <a:rPr lang="en-US" dirty="0"/>
              <a:t>Most countries face high and increasing rates of cardiovascular disease. Each year, heart disease kills more Americans than </a:t>
            </a:r>
            <a:r>
              <a:rPr lang="en-US" u="sng" dirty="0" smtClean="0"/>
              <a:t>cancer</a:t>
            </a:r>
            <a:r>
              <a:rPr lang="en-US" dirty="0"/>
              <a:t>.</a:t>
            </a:r>
          </a:p>
          <a:p>
            <a:endParaRPr lang="en-US" dirty="0"/>
          </a:p>
        </p:txBody>
      </p:sp>
    </p:spTree>
    <p:extLst>
      <p:ext uri="{BB962C8B-B14F-4D97-AF65-F5344CB8AC3E}">
        <p14:creationId xmlns:p14="http://schemas.microsoft.com/office/powerpoint/2010/main" val="556380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r>
              <a:rPr lang="en-US" sz="3600" u="sng" dirty="0" smtClean="0"/>
              <a:t>Continue…</a:t>
            </a:r>
            <a:endParaRPr lang="en-US" sz="3600" u="sng" dirty="0"/>
          </a:p>
        </p:txBody>
      </p:sp>
      <p:sp>
        <p:nvSpPr>
          <p:cNvPr id="3" name="Content Placeholder 2"/>
          <p:cNvSpPr>
            <a:spLocks noGrp="1"/>
          </p:cNvSpPr>
          <p:nvPr>
            <p:ph idx="1"/>
          </p:nvPr>
        </p:nvSpPr>
        <p:spPr>
          <a:xfrm>
            <a:off x="457200" y="1371600"/>
            <a:ext cx="8229600" cy="4754563"/>
          </a:xfrm>
        </p:spPr>
        <p:txBody>
          <a:bodyPr/>
          <a:lstStyle/>
          <a:p>
            <a:r>
              <a:rPr lang="en-US" dirty="0"/>
              <a:t>It is the </a:t>
            </a:r>
            <a:r>
              <a:rPr lang="en-US" u="sng" dirty="0"/>
              <a:t>number one cause of death and disability in the United States and most European countries </a:t>
            </a:r>
            <a:r>
              <a:rPr lang="en-US" dirty="0"/>
              <a:t>(data available through 2005). </a:t>
            </a:r>
            <a:endParaRPr lang="en-US" dirty="0" smtClean="0"/>
          </a:p>
          <a:p>
            <a:r>
              <a:rPr lang="en-US" dirty="0" smtClean="0"/>
              <a:t>A </a:t>
            </a:r>
            <a:r>
              <a:rPr lang="en-US" dirty="0"/>
              <a:t>large histological </a:t>
            </a:r>
            <a:r>
              <a:rPr lang="en-US" dirty="0" smtClean="0"/>
              <a:t>study </a:t>
            </a:r>
            <a:r>
              <a:rPr lang="en-US" dirty="0"/>
              <a:t>showed vascular injury accumulates from adolescence, making primary prevention efforts necessary from childhood.</a:t>
            </a:r>
          </a:p>
          <a:p>
            <a:endParaRPr lang="en-US" dirty="0"/>
          </a:p>
        </p:txBody>
      </p:sp>
    </p:spTree>
    <p:extLst>
      <p:ext uri="{BB962C8B-B14F-4D97-AF65-F5344CB8AC3E}">
        <p14:creationId xmlns:p14="http://schemas.microsoft.com/office/powerpoint/2010/main" val="12822599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a:bodyPr>
          <a:lstStyle/>
          <a:p>
            <a:r>
              <a:rPr lang="en-US" sz="3600" u="sng" dirty="0" smtClean="0"/>
              <a:t>Continue…</a:t>
            </a:r>
            <a:endParaRPr lang="en-US" sz="3600" u="sng" dirty="0"/>
          </a:p>
        </p:txBody>
      </p:sp>
      <p:sp>
        <p:nvSpPr>
          <p:cNvPr id="3" name="Content Placeholder 2"/>
          <p:cNvSpPr>
            <a:spLocks noGrp="1"/>
          </p:cNvSpPr>
          <p:nvPr>
            <p:ph idx="1"/>
          </p:nvPr>
        </p:nvSpPr>
        <p:spPr>
          <a:xfrm>
            <a:off x="457200" y="1295400"/>
            <a:ext cx="8229600" cy="5029200"/>
          </a:xfrm>
        </p:spPr>
        <p:txBody>
          <a:bodyPr/>
          <a:lstStyle/>
          <a:p>
            <a:r>
              <a:rPr lang="en-US" dirty="0"/>
              <a:t>By the time that heart problems are detected, the underlying cause (</a:t>
            </a:r>
            <a:r>
              <a:rPr lang="en-US" u="sng" dirty="0"/>
              <a:t>atherosclerosis) </a:t>
            </a:r>
            <a:r>
              <a:rPr lang="en-US" dirty="0"/>
              <a:t>is usually quite advanced, having progressed for decades. </a:t>
            </a:r>
            <a:endParaRPr lang="en-US" dirty="0" smtClean="0"/>
          </a:p>
          <a:p>
            <a:r>
              <a:rPr lang="en-US" dirty="0" smtClean="0"/>
              <a:t>There </a:t>
            </a:r>
            <a:r>
              <a:rPr lang="en-US" dirty="0"/>
              <a:t>is therefore increased emphasis on preventing atherosclerosis by modifying risk factors, such as </a:t>
            </a:r>
            <a:r>
              <a:rPr lang="en-US" u="sng" dirty="0"/>
              <a:t>healthy eating, exercise and avoidance of smoking.</a:t>
            </a:r>
          </a:p>
          <a:p>
            <a:endParaRPr lang="en-US" dirty="0"/>
          </a:p>
        </p:txBody>
      </p:sp>
    </p:spTree>
    <p:extLst>
      <p:ext uri="{BB962C8B-B14F-4D97-AF65-F5344CB8AC3E}">
        <p14:creationId xmlns:p14="http://schemas.microsoft.com/office/powerpoint/2010/main" val="2116294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fontScale="90000"/>
          </a:bodyPr>
          <a:lstStyle/>
          <a:p>
            <a:r>
              <a:rPr lang="en-US" b="1" dirty="0"/>
              <a:t> </a:t>
            </a:r>
            <a:r>
              <a:rPr lang="en-US" dirty="0"/>
              <a:t/>
            </a:r>
            <a:br>
              <a:rPr lang="en-US" dirty="0"/>
            </a:br>
            <a:r>
              <a:rPr lang="en-US" b="1" u="sng" dirty="0"/>
              <a:t>Key messages to protect heart health</a:t>
            </a:r>
            <a:r>
              <a:rPr lang="en-US" dirty="0"/>
              <a:t/>
            </a:r>
            <a:br>
              <a:rPr lang="en-US" dirty="0"/>
            </a:br>
            <a:endParaRPr lang="en-US" dirty="0"/>
          </a:p>
        </p:txBody>
      </p:sp>
      <p:sp>
        <p:nvSpPr>
          <p:cNvPr id="3" name="Content Placeholder 2"/>
          <p:cNvSpPr>
            <a:spLocks noGrp="1"/>
          </p:cNvSpPr>
          <p:nvPr>
            <p:ph idx="1"/>
          </p:nvPr>
        </p:nvSpPr>
        <p:spPr>
          <a:xfrm>
            <a:off x="457200" y="914400"/>
            <a:ext cx="8229600" cy="5562600"/>
          </a:xfrm>
        </p:spPr>
        <p:txBody>
          <a:bodyPr/>
          <a:lstStyle/>
          <a:p>
            <a:pPr lvl="0"/>
            <a:r>
              <a:rPr lang="en-US" u="sng" dirty="0"/>
              <a:t>Tobacco use</a:t>
            </a:r>
            <a:r>
              <a:rPr lang="en-US" dirty="0"/>
              <a:t>, an </a:t>
            </a:r>
            <a:r>
              <a:rPr lang="en-US" u="sng" dirty="0"/>
              <a:t>unhealthy diet</a:t>
            </a:r>
            <a:r>
              <a:rPr lang="en-US" dirty="0"/>
              <a:t>, and </a:t>
            </a:r>
            <a:r>
              <a:rPr lang="en-US" u="sng" dirty="0"/>
              <a:t>physical</a:t>
            </a:r>
            <a:r>
              <a:rPr lang="en-US" dirty="0"/>
              <a:t> </a:t>
            </a:r>
            <a:r>
              <a:rPr lang="en-US" u="sng" dirty="0"/>
              <a:t>inactivity</a:t>
            </a:r>
            <a:r>
              <a:rPr lang="en-US" dirty="0"/>
              <a:t> increase the risk of heart attacks and strokes. </a:t>
            </a:r>
          </a:p>
          <a:p>
            <a:pPr lvl="0"/>
            <a:r>
              <a:rPr lang="en-US" dirty="0"/>
              <a:t>Engaging in physical activity for at least 30 minutes every day of the week will help to prevent heart attacks and strokes. </a:t>
            </a:r>
            <a:endParaRPr lang="en-US" dirty="0" smtClean="0"/>
          </a:p>
          <a:p>
            <a:r>
              <a:rPr lang="en-US" dirty="0"/>
              <a:t>Eating at least five servings of fruit and vegetables a day, and </a:t>
            </a:r>
            <a:r>
              <a:rPr lang="en-US" u="sng" dirty="0"/>
              <a:t>limiting your salt intake </a:t>
            </a:r>
            <a:r>
              <a:rPr lang="en-US" dirty="0"/>
              <a:t>to less than one teaspoon a day, also helps to prevent heart attacks and strokes. </a:t>
            </a:r>
          </a:p>
          <a:p>
            <a:pPr lvl="0"/>
            <a:endParaRPr lang="en-US" dirty="0"/>
          </a:p>
          <a:p>
            <a:endParaRPr lang="en-US" dirty="0"/>
          </a:p>
        </p:txBody>
      </p:sp>
    </p:spTree>
    <p:extLst>
      <p:ext uri="{BB962C8B-B14F-4D97-AF65-F5344CB8AC3E}">
        <p14:creationId xmlns:p14="http://schemas.microsoft.com/office/powerpoint/2010/main" val="3769548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u="sng" dirty="0" smtClean="0"/>
              <a:t>Continue…</a:t>
            </a:r>
            <a:endParaRPr lang="en-US" b="1" u="sng" dirty="0"/>
          </a:p>
        </p:txBody>
      </p:sp>
      <p:sp>
        <p:nvSpPr>
          <p:cNvPr id="3" name="Content Placeholder 2"/>
          <p:cNvSpPr>
            <a:spLocks noGrp="1"/>
          </p:cNvSpPr>
          <p:nvPr>
            <p:ph idx="1"/>
          </p:nvPr>
        </p:nvSpPr>
        <p:spPr>
          <a:xfrm>
            <a:off x="457200" y="990600"/>
            <a:ext cx="8229600" cy="5562600"/>
          </a:xfrm>
        </p:spPr>
        <p:txBody>
          <a:bodyPr/>
          <a:lstStyle/>
          <a:p>
            <a:r>
              <a:rPr lang="en-US" dirty="0"/>
              <a:t>Noncommunicable - or chronic - diseases are diseases of long duration and generally slow progression</a:t>
            </a:r>
            <a:r>
              <a:rPr lang="en-US" dirty="0" smtClean="0"/>
              <a:t>.</a:t>
            </a:r>
          </a:p>
          <a:p>
            <a:pPr marL="0" indent="0">
              <a:buNone/>
            </a:pPr>
            <a:endParaRPr lang="en-US" dirty="0" smtClean="0"/>
          </a:p>
          <a:p>
            <a:r>
              <a:rPr lang="en-US" dirty="0" smtClean="0"/>
              <a:t> </a:t>
            </a:r>
            <a:r>
              <a:rPr lang="en-US" u="sng" dirty="0"/>
              <a:t>The four main types </a:t>
            </a:r>
            <a:r>
              <a:rPr lang="en-US" dirty="0"/>
              <a:t>of non-communicable diseases are </a:t>
            </a:r>
            <a:r>
              <a:rPr lang="en-US" b="1" u="sng" dirty="0"/>
              <a:t>cardiovascular diseases </a:t>
            </a:r>
            <a:r>
              <a:rPr lang="en-US" dirty="0"/>
              <a:t>(like heart attacks and stroke), </a:t>
            </a:r>
            <a:r>
              <a:rPr lang="en-US" b="1" u="sng" dirty="0"/>
              <a:t>cancer, chronic respiratory diseases </a:t>
            </a:r>
            <a:r>
              <a:rPr lang="en-US" dirty="0"/>
              <a:t>(such as chronic obstructed pulmonary disease and asthma) and </a:t>
            </a:r>
            <a:r>
              <a:rPr lang="en-US" b="1" u="sng" dirty="0"/>
              <a:t>diabetes</a:t>
            </a:r>
          </a:p>
        </p:txBody>
      </p:sp>
    </p:spTree>
    <p:extLst>
      <p:ext uri="{BB962C8B-B14F-4D97-AF65-F5344CB8AC3E}">
        <p14:creationId xmlns:p14="http://schemas.microsoft.com/office/powerpoint/2010/main" val="170510136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b="1" u="sng" dirty="0" smtClean="0"/>
              <a:t>Continue…</a:t>
            </a:r>
            <a:endParaRPr lang="en-US" dirty="0"/>
          </a:p>
        </p:txBody>
      </p:sp>
      <p:sp>
        <p:nvSpPr>
          <p:cNvPr id="3" name="Content Placeholder 2"/>
          <p:cNvSpPr>
            <a:spLocks noGrp="1"/>
          </p:cNvSpPr>
          <p:nvPr>
            <p:ph idx="1"/>
          </p:nvPr>
        </p:nvSpPr>
        <p:spPr>
          <a:xfrm>
            <a:off x="457200" y="1447800"/>
            <a:ext cx="8229600" cy="4678363"/>
          </a:xfrm>
        </p:spPr>
        <p:txBody>
          <a:bodyPr/>
          <a:lstStyle/>
          <a:p>
            <a:pPr lvl="0"/>
            <a:r>
              <a:rPr lang="en-US" dirty="0"/>
              <a:t>Noncommunicable </a:t>
            </a:r>
            <a:r>
              <a:rPr lang="en-US" dirty="0" smtClean="0"/>
              <a:t>diseases (NCDs) </a:t>
            </a:r>
            <a:r>
              <a:rPr lang="en-US" dirty="0"/>
              <a:t>are by far the leading cause of death in the world, representing 63% of all annual deaths. </a:t>
            </a:r>
            <a:endParaRPr lang="en-US" dirty="0" smtClean="0"/>
          </a:p>
          <a:p>
            <a:pPr marL="0" lvl="0" indent="0">
              <a:buNone/>
            </a:pPr>
            <a:endParaRPr lang="en-US" dirty="0" smtClean="0"/>
          </a:p>
          <a:p>
            <a:pPr lvl="0"/>
            <a:r>
              <a:rPr lang="en-US" dirty="0" smtClean="0"/>
              <a:t>Noncommunicable </a:t>
            </a:r>
            <a:r>
              <a:rPr lang="en-US" dirty="0"/>
              <a:t>diseases (NCDs) kill more than 36 million people each year. Some 80% of all NCD deaths occur in low- and middle-income countries.</a:t>
            </a:r>
          </a:p>
          <a:p>
            <a:endParaRPr lang="en-US" dirty="0"/>
          </a:p>
        </p:txBody>
      </p:sp>
    </p:spTree>
    <p:extLst>
      <p:ext uri="{BB962C8B-B14F-4D97-AF65-F5344CB8AC3E}">
        <p14:creationId xmlns:p14="http://schemas.microsoft.com/office/powerpoint/2010/main" val="134317374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pPr lvl="0"/>
            <a:r>
              <a:rPr lang="en-US" sz="4000" b="1" u="sng" dirty="0"/>
              <a:t>10 facts on non-communicable diseases</a:t>
            </a:r>
            <a:r>
              <a:rPr lang="en-US" dirty="0"/>
              <a:t/>
            </a:r>
            <a:br>
              <a:rPr lang="en-US" dirty="0"/>
            </a:br>
            <a:endParaRPr lang="en-US" dirty="0"/>
          </a:p>
        </p:txBody>
      </p:sp>
      <p:sp>
        <p:nvSpPr>
          <p:cNvPr id="3" name="Content Placeholder 2"/>
          <p:cNvSpPr>
            <a:spLocks noGrp="1"/>
          </p:cNvSpPr>
          <p:nvPr>
            <p:ph idx="1"/>
          </p:nvPr>
        </p:nvSpPr>
        <p:spPr>
          <a:xfrm>
            <a:off x="457200" y="838200"/>
            <a:ext cx="8382000" cy="5791200"/>
          </a:xfrm>
        </p:spPr>
        <p:txBody>
          <a:bodyPr>
            <a:normAutofit/>
          </a:bodyPr>
          <a:lstStyle/>
          <a:p>
            <a:r>
              <a:rPr lang="en-US" b="1" u="sng" dirty="0"/>
              <a:t>1. NCDs account for 63% of all deaths</a:t>
            </a:r>
            <a:r>
              <a:rPr lang="en-US" b="1" u="sng" dirty="0" smtClean="0"/>
              <a:t>.</a:t>
            </a:r>
            <a:r>
              <a:rPr lang="en-US" dirty="0" smtClean="0"/>
              <a:t> Noncommunicable </a:t>
            </a:r>
            <a:r>
              <a:rPr lang="en-US" dirty="0"/>
              <a:t>diseases (NCDs), primarily </a:t>
            </a:r>
            <a:r>
              <a:rPr lang="en-US" dirty="0" smtClean="0"/>
              <a:t>       cardiovascular </a:t>
            </a:r>
            <a:r>
              <a:rPr lang="en-US" dirty="0"/>
              <a:t>diseases, cancers, chronic </a:t>
            </a:r>
            <a:r>
              <a:rPr lang="en-US" dirty="0" smtClean="0"/>
              <a:t> respiratory </a:t>
            </a:r>
            <a:r>
              <a:rPr lang="en-US" dirty="0"/>
              <a:t>diseases and diabetes, are responsible for 63% of all deaths worldwide (36 million out 57 million global deaths.</a:t>
            </a:r>
          </a:p>
          <a:p>
            <a:r>
              <a:rPr lang="en-US" b="1" u="sng" dirty="0"/>
              <a:t>2. 80% of NCDs deaths occur in low- and middle-income countries.</a:t>
            </a:r>
            <a:endParaRPr lang="en-US" b="1" dirty="0"/>
          </a:p>
          <a:p>
            <a:r>
              <a:rPr lang="en-US" b="1" u="sng" dirty="0"/>
              <a:t>3. More than nine million of all deaths attributed to </a:t>
            </a:r>
            <a:r>
              <a:rPr lang="en-US" b="1" u="sng" dirty="0" err="1"/>
              <a:t>noncommunicable</a:t>
            </a:r>
            <a:r>
              <a:rPr lang="en-US" b="1" u="sng" dirty="0"/>
              <a:t> diseases (NCDs) occur before the age of 60.</a:t>
            </a:r>
            <a:endParaRPr lang="en-US" b="1" dirty="0"/>
          </a:p>
          <a:p>
            <a:endParaRPr lang="en-US" dirty="0"/>
          </a:p>
        </p:txBody>
      </p:sp>
    </p:spTree>
    <p:extLst>
      <p:ext uri="{BB962C8B-B14F-4D97-AF65-F5344CB8AC3E}">
        <p14:creationId xmlns:p14="http://schemas.microsoft.com/office/powerpoint/2010/main" val="100805020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sz="4000" b="1" u="sng" dirty="0" smtClean="0"/>
              <a:t>Continue…</a:t>
            </a:r>
            <a:endParaRPr lang="en-US" sz="4000" b="1" u="sng" dirty="0"/>
          </a:p>
        </p:txBody>
      </p:sp>
      <p:sp>
        <p:nvSpPr>
          <p:cNvPr id="3" name="Content Placeholder 2"/>
          <p:cNvSpPr>
            <a:spLocks noGrp="1"/>
          </p:cNvSpPr>
          <p:nvPr>
            <p:ph idx="1"/>
          </p:nvPr>
        </p:nvSpPr>
        <p:spPr>
          <a:xfrm>
            <a:off x="457200" y="990600"/>
            <a:ext cx="8229600" cy="5562600"/>
          </a:xfrm>
        </p:spPr>
        <p:txBody>
          <a:bodyPr>
            <a:normAutofit lnSpcReduction="10000"/>
          </a:bodyPr>
          <a:lstStyle/>
          <a:p>
            <a:r>
              <a:rPr lang="en-US" b="1" u="sng" dirty="0"/>
              <a:t>4. Around the world, NCDs affect women and men almost equally.</a:t>
            </a:r>
            <a:endParaRPr lang="en-US" b="1" dirty="0"/>
          </a:p>
          <a:p>
            <a:r>
              <a:rPr lang="en-US" b="1" u="sng" dirty="0"/>
              <a:t>5. NCDs are largely preventable by means of effective interventions that tackle shared risk factors, namely: tobacco use, unhealthy diet, physical inactivity and harmful use of alcohol</a:t>
            </a:r>
            <a:r>
              <a:rPr lang="en-US" b="1" u="sng" dirty="0" smtClean="0"/>
              <a:t>.</a:t>
            </a:r>
            <a:endParaRPr lang="en-US" b="1" dirty="0"/>
          </a:p>
          <a:p>
            <a:r>
              <a:rPr lang="en-US" b="1" u="sng" dirty="0"/>
              <a:t>6. NCDs are not only a health problem but a development challenge as well.</a:t>
            </a:r>
            <a:endParaRPr lang="en-US" b="1" dirty="0"/>
          </a:p>
          <a:p>
            <a:pPr marL="0" indent="0">
              <a:buNone/>
            </a:pPr>
            <a:r>
              <a:rPr lang="en-US" dirty="0" smtClean="0"/>
              <a:t>      They </a:t>
            </a:r>
            <a:r>
              <a:rPr lang="en-US" dirty="0"/>
              <a:t>force many people into, or entrench them in poverty due to catastrophic expenditures for treatment.</a:t>
            </a:r>
          </a:p>
          <a:p>
            <a:endParaRPr lang="en-US" dirty="0"/>
          </a:p>
        </p:txBody>
      </p:sp>
    </p:spTree>
    <p:extLst>
      <p:ext uri="{BB962C8B-B14F-4D97-AF65-F5344CB8AC3E}">
        <p14:creationId xmlns:p14="http://schemas.microsoft.com/office/powerpoint/2010/main" val="95274573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sz="4000" b="1" u="sng" dirty="0" smtClean="0"/>
              <a:t>Continue…</a:t>
            </a:r>
            <a:endParaRPr lang="en-US" sz="4000" b="1" u="sng" dirty="0"/>
          </a:p>
        </p:txBody>
      </p:sp>
      <p:sp>
        <p:nvSpPr>
          <p:cNvPr id="3" name="Content Placeholder 2"/>
          <p:cNvSpPr>
            <a:spLocks noGrp="1"/>
          </p:cNvSpPr>
          <p:nvPr>
            <p:ph idx="1"/>
          </p:nvPr>
        </p:nvSpPr>
        <p:spPr>
          <a:xfrm>
            <a:off x="457200" y="914400"/>
            <a:ext cx="8229600" cy="5562600"/>
          </a:xfrm>
        </p:spPr>
        <p:txBody>
          <a:bodyPr>
            <a:normAutofit/>
          </a:bodyPr>
          <a:lstStyle/>
          <a:p>
            <a:r>
              <a:rPr lang="en-US" b="1" u="sng" dirty="0"/>
              <a:t>7. One and a half billion adults, 20 and older, were overweight in 2008.</a:t>
            </a:r>
            <a:endParaRPr lang="en-US" b="1" dirty="0"/>
          </a:p>
          <a:p>
            <a:r>
              <a:rPr lang="en-US" b="1" u="sng" dirty="0"/>
              <a:t>8. Nearly 43 million children under five years old were overweight in 2010.</a:t>
            </a:r>
            <a:endParaRPr lang="en-US" b="1" dirty="0"/>
          </a:p>
          <a:p>
            <a:r>
              <a:rPr lang="en-US" b="1" u="sng" dirty="0"/>
              <a:t>9. Tobacco use kills nearly six million people a year. </a:t>
            </a:r>
            <a:endParaRPr lang="en-US" b="1" dirty="0"/>
          </a:p>
          <a:p>
            <a:pPr marL="0" indent="0">
              <a:buNone/>
            </a:pPr>
            <a:r>
              <a:rPr lang="en-US" dirty="0" smtClean="0"/>
              <a:t>               By </a:t>
            </a:r>
            <a:r>
              <a:rPr lang="en-US" dirty="0"/>
              <a:t>2020, this number will increase to 7.5 million, accounting for 10% of all deaths.</a:t>
            </a:r>
          </a:p>
          <a:p>
            <a:r>
              <a:rPr lang="en-US" b="1" u="sng" dirty="0"/>
              <a:t>10. Eliminating major risks could prevent most NCDs. </a:t>
            </a:r>
            <a:endParaRPr lang="en-US" b="1" dirty="0"/>
          </a:p>
          <a:p>
            <a:endParaRPr lang="en-US" dirty="0"/>
          </a:p>
        </p:txBody>
      </p:sp>
    </p:spTree>
    <p:extLst>
      <p:ext uri="{BB962C8B-B14F-4D97-AF65-F5344CB8AC3E}">
        <p14:creationId xmlns:p14="http://schemas.microsoft.com/office/powerpoint/2010/main" val="6401115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u="sng" dirty="0" smtClean="0"/>
              <a:t>Introduction</a:t>
            </a:r>
            <a:endParaRPr lang="en-US" sz="4000" b="1" u="sng" dirty="0"/>
          </a:p>
        </p:txBody>
      </p:sp>
      <p:sp>
        <p:nvSpPr>
          <p:cNvPr id="3" name="Content Placeholder 2"/>
          <p:cNvSpPr>
            <a:spLocks noGrp="1"/>
          </p:cNvSpPr>
          <p:nvPr>
            <p:ph idx="1"/>
          </p:nvPr>
        </p:nvSpPr>
        <p:spPr>
          <a:xfrm>
            <a:off x="457200" y="1219200"/>
            <a:ext cx="8229600" cy="5334000"/>
          </a:xfrm>
        </p:spPr>
        <p:txBody>
          <a:bodyPr>
            <a:normAutofit/>
          </a:bodyPr>
          <a:lstStyle/>
          <a:p>
            <a:pPr lvl="0"/>
            <a:r>
              <a:rPr lang="en-US" dirty="0"/>
              <a:t>Cardiovascular disease is caused by disorders of the heart and blood </a:t>
            </a:r>
            <a:r>
              <a:rPr lang="en-US" dirty="0" smtClean="0"/>
              <a:t>vessels. </a:t>
            </a:r>
            <a:r>
              <a:rPr lang="en-US" smtClean="0"/>
              <a:t>that </a:t>
            </a:r>
            <a:r>
              <a:rPr lang="en-US" dirty="0"/>
              <a:t>includes coronary heart disease (heart attacks), cerebrovascular disease (stroke), raised blood pressure (hypertension), peripheral artery disease, rheumatic heart disease, congenital heart disease and heart failure</a:t>
            </a:r>
            <a:r>
              <a:rPr lang="en-US" dirty="0" smtClean="0"/>
              <a:t>.</a:t>
            </a:r>
          </a:p>
          <a:p>
            <a:pPr lvl="0"/>
            <a:r>
              <a:rPr lang="en-US" dirty="0" smtClean="0"/>
              <a:t> </a:t>
            </a:r>
            <a:r>
              <a:rPr lang="en-US" b="1" dirty="0"/>
              <a:t>The major causes of cardiovascular disease are </a:t>
            </a:r>
            <a:r>
              <a:rPr lang="en-US" b="1" u="sng" dirty="0"/>
              <a:t>tobacco use, physical inactivity, an unhealthy diet and harmful use of alcohol</a:t>
            </a:r>
            <a:r>
              <a:rPr lang="en-US" b="1" dirty="0"/>
              <a:t>.</a:t>
            </a:r>
            <a:endParaRPr lang="en-US" dirty="0"/>
          </a:p>
          <a:p>
            <a:endParaRPr lang="en-US" dirty="0"/>
          </a:p>
        </p:txBody>
      </p:sp>
    </p:spTree>
    <p:extLst>
      <p:ext uri="{BB962C8B-B14F-4D97-AF65-F5344CB8AC3E}">
        <p14:creationId xmlns:p14="http://schemas.microsoft.com/office/powerpoint/2010/main" val="40580450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sz="3600" b="1" u="sng" dirty="0" smtClean="0"/>
              <a:t>Coronary Heart Diseases</a:t>
            </a:r>
            <a:endParaRPr lang="en-US" sz="3600" b="1" u="sng" dirty="0"/>
          </a:p>
        </p:txBody>
      </p:sp>
      <p:sp>
        <p:nvSpPr>
          <p:cNvPr id="3" name="Content Placeholder 2"/>
          <p:cNvSpPr>
            <a:spLocks noGrp="1"/>
          </p:cNvSpPr>
          <p:nvPr>
            <p:ph idx="1"/>
          </p:nvPr>
        </p:nvSpPr>
        <p:spPr>
          <a:xfrm>
            <a:off x="457200" y="1219200"/>
            <a:ext cx="8229600" cy="5105400"/>
          </a:xfrm>
        </p:spPr>
        <p:txBody>
          <a:bodyPr/>
          <a:lstStyle/>
          <a:p>
            <a:r>
              <a:rPr lang="en-US" u="sng" dirty="0" smtClean="0"/>
              <a:t>CHD</a:t>
            </a:r>
            <a:r>
              <a:rPr lang="en-US" dirty="0" smtClean="0"/>
              <a:t> (syn: IHD) has been defined as “impairment of heart function due to inadequate blood flow to the heart compared to its needs, caused by obstructive changes in the coronary circulation to the heart”</a:t>
            </a:r>
          </a:p>
          <a:p>
            <a:r>
              <a:rPr lang="en-US" dirty="0" smtClean="0"/>
              <a:t>The WHO has been drawn attention to the fact that CHD is our modern “</a:t>
            </a:r>
            <a:r>
              <a:rPr lang="en-US" u="sng" dirty="0" err="1" smtClean="0"/>
              <a:t>epidemic”,</a:t>
            </a:r>
            <a:r>
              <a:rPr lang="en-US" dirty="0" err="1" smtClean="0"/>
              <a:t>i.e</a:t>
            </a:r>
            <a:r>
              <a:rPr lang="en-US" dirty="0" smtClean="0"/>
              <a:t>.. a disease that affects populations, not an unavoidable attribute of ageing.</a:t>
            </a:r>
            <a:endParaRPr lang="en-US" dirty="0"/>
          </a:p>
        </p:txBody>
      </p:sp>
    </p:spTree>
    <p:extLst>
      <p:ext uri="{BB962C8B-B14F-4D97-AF65-F5344CB8AC3E}">
        <p14:creationId xmlns:p14="http://schemas.microsoft.com/office/powerpoint/2010/main" val="37572614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6255"/>
            <a:ext cx="8229600" cy="671945"/>
          </a:xfrm>
        </p:spPr>
        <p:txBody>
          <a:bodyPr>
            <a:normAutofit fontScale="90000"/>
          </a:bodyPr>
          <a:lstStyle/>
          <a:p>
            <a:r>
              <a:rPr lang="en-US" sz="4000" b="1" u="sng" dirty="0" smtClean="0"/>
              <a:t>Continue…</a:t>
            </a:r>
            <a:endParaRPr lang="en-US" sz="4000" b="1" u="sng" dirty="0"/>
          </a:p>
        </p:txBody>
      </p:sp>
      <p:sp>
        <p:nvSpPr>
          <p:cNvPr id="3" name="Content Placeholder 2"/>
          <p:cNvSpPr>
            <a:spLocks noGrp="1"/>
          </p:cNvSpPr>
          <p:nvPr>
            <p:ph idx="1"/>
          </p:nvPr>
        </p:nvSpPr>
        <p:spPr>
          <a:xfrm>
            <a:off x="457200" y="1219200"/>
            <a:ext cx="8229600" cy="5105400"/>
          </a:xfrm>
        </p:spPr>
        <p:txBody>
          <a:bodyPr/>
          <a:lstStyle/>
          <a:p>
            <a:r>
              <a:rPr lang="en-US" u="sng" dirty="0" smtClean="0"/>
              <a:t>CHD may manifest in many presentations:</a:t>
            </a:r>
          </a:p>
          <a:p>
            <a:r>
              <a:rPr lang="en-US" dirty="0" smtClean="0"/>
              <a:t>1. Angina pectoris</a:t>
            </a:r>
          </a:p>
          <a:p>
            <a:r>
              <a:rPr lang="en-US" dirty="0" smtClean="0"/>
              <a:t>2. Myocardial infarction</a:t>
            </a:r>
          </a:p>
          <a:p>
            <a:r>
              <a:rPr lang="en-US" dirty="0" smtClean="0"/>
              <a:t>3. Irregularities of the heart</a:t>
            </a:r>
          </a:p>
          <a:p>
            <a:r>
              <a:rPr lang="en-US" dirty="0" smtClean="0"/>
              <a:t>4. Cardiac failure</a:t>
            </a:r>
          </a:p>
          <a:p>
            <a:r>
              <a:rPr lang="en-US" dirty="0" smtClean="0"/>
              <a:t>5. Sudden death</a:t>
            </a:r>
            <a:endParaRPr lang="en-US" dirty="0"/>
          </a:p>
        </p:txBody>
      </p:sp>
    </p:spTree>
    <p:extLst>
      <p:ext uri="{BB962C8B-B14F-4D97-AF65-F5344CB8AC3E}">
        <p14:creationId xmlns:p14="http://schemas.microsoft.com/office/powerpoint/2010/main" val="30303028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4000" b="1" u="sng" dirty="0"/>
              <a:t>Coronary heart disease in India </a:t>
            </a:r>
            <a:r>
              <a:rPr lang="en-US" sz="4000" dirty="0"/>
              <a:t/>
            </a:r>
            <a:br>
              <a:rPr lang="en-US" sz="4000" dirty="0"/>
            </a:br>
            <a:endParaRPr lang="en-US" sz="4000" dirty="0"/>
          </a:p>
        </p:txBody>
      </p:sp>
      <p:sp>
        <p:nvSpPr>
          <p:cNvPr id="3" name="Content Placeholder 2"/>
          <p:cNvSpPr>
            <a:spLocks noGrp="1"/>
          </p:cNvSpPr>
          <p:nvPr>
            <p:ph idx="1"/>
          </p:nvPr>
        </p:nvSpPr>
        <p:spPr>
          <a:xfrm>
            <a:off x="457200" y="762000"/>
            <a:ext cx="8229600" cy="5791200"/>
          </a:xfrm>
        </p:spPr>
        <p:txBody>
          <a:bodyPr>
            <a:normAutofit/>
          </a:bodyPr>
          <a:lstStyle/>
          <a:p>
            <a:r>
              <a:rPr lang="en-US" dirty="0"/>
              <a:t>A large body of data exists on the occurrence of CHD in hospital patients. However, there are only two studies on its prevalence in the general population. On screening of persons over the age of 30 years by a 12-lead ECG, in Chandigarh (urban population) the prevalence was found to be 65.4 and 47.8 per 1000 males and females </a:t>
            </a:r>
            <a:r>
              <a:rPr lang="en-US" dirty="0" smtClean="0"/>
              <a:t>respectively.</a:t>
            </a:r>
          </a:p>
          <a:p>
            <a:r>
              <a:rPr lang="en-US" dirty="0" smtClean="0"/>
              <a:t> </a:t>
            </a:r>
            <a:r>
              <a:rPr lang="en-US" dirty="0"/>
              <a:t>In a village in Haryana the prevalence was 22.8 and 17.3 per 1000 males and females </a:t>
            </a:r>
            <a:r>
              <a:rPr lang="en-US" dirty="0" smtClean="0"/>
              <a:t>respectively. </a:t>
            </a:r>
            <a:endParaRPr lang="en-US" dirty="0"/>
          </a:p>
          <a:p>
            <a:endParaRPr lang="en-US" dirty="0"/>
          </a:p>
        </p:txBody>
      </p:sp>
    </p:spTree>
    <p:extLst>
      <p:ext uri="{BB962C8B-B14F-4D97-AF65-F5344CB8AC3E}">
        <p14:creationId xmlns:p14="http://schemas.microsoft.com/office/powerpoint/2010/main" val="18847078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sz="4000" b="1" u="sng" dirty="0"/>
              <a:t>Coronary heart disease in India</a:t>
            </a:r>
            <a:endParaRPr lang="en-US" sz="4000" dirty="0"/>
          </a:p>
        </p:txBody>
      </p:sp>
      <p:sp>
        <p:nvSpPr>
          <p:cNvPr id="3" name="Content Placeholder 2"/>
          <p:cNvSpPr>
            <a:spLocks noGrp="1"/>
          </p:cNvSpPr>
          <p:nvPr>
            <p:ph idx="1"/>
          </p:nvPr>
        </p:nvSpPr>
        <p:spPr>
          <a:xfrm>
            <a:off x="457200" y="914400"/>
            <a:ext cx="8229600" cy="5715000"/>
          </a:xfrm>
        </p:spPr>
        <p:txBody>
          <a:bodyPr>
            <a:normAutofit lnSpcReduction="10000"/>
          </a:bodyPr>
          <a:lstStyle/>
          <a:p>
            <a:r>
              <a:rPr lang="en-US" dirty="0"/>
              <a:t>The </a:t>
            </a:r>
            <a:r>
              <a:rPr lang="en-US" u="sng" dirty="0"/>
              <a:t>pattern of CHD </a:t>
            </a:r>
            <a:r>
              <a:rPr lang="en-US" dirty="0"/>
              <a:t>in India has been reported to be as follows</a:t>
            </a:r>
            <a:r>
              <a:rPr lang="en-US" dirty="0" smtClean="0"/>
              <a:t>:</a:t>
            </a:r>
          </a:p>
          <a:p>
            <a:r>
              <a:rPr lang="en-US" dirty="0" smtClean="0"/>
              <a:t> </a:t>
            </a:r>
            <a:r>
              <a:rPr lang="en-US" dirty="0"/>
              <a:t>(a) CHD appears a decade earlier compared with the age incidence in developed countries. </a:t>
            </a:r>
            <a:r>
              <a:rPr lang="en-US" u="sng" dirty="0"/>
              <a:t>The peak period is attained between 51-60 years. </a:t>
            </a:r>
            <a:endParaRPr lang="en-US" u="sng" dirty="0" smtClean="0"/>
          </a:p>
          <a:p>
            <a:r>
              <a:rPr lang="en-US" dirty="0" smtClean="0"/>
              <a:t>(</a:t>
            </a:r>
            <a:r>
              <a:rPr lang="en-US" dirty="0"/>
              <a:t>b) </a:t>
            </a:r>
            <a:r>
              <a:rPr lang="en-US" u="sng" dirty="0"/>
              <a:t>males</a:t>
            </a:r>
            <a:r>
              <a:rPr lang="en-US" dirty="0"/>
              <a:t> are affected more than females. </a:t>
            </a:r>
            <a:endParaRPr lang="en-US" dirty="0" smtClean="0"/>
          </a:p>
          <a:p>
            <a:r>
              <a:rPr lang="en-US" dirty="0" smtClean="0"/>
              <a:t>(</a:t>
            </a:r>
            <a:r>
              <a:rPr lang="en-US" dirty="0"/>
              <a:t>c) </a:t>
            </a:r>
            <a:r>
              <a:rPr lang="en-US" u="sng" dirty="0"/>
              <a:t>hypertension and diabetes </a:t>
            </a:r>
            <a:r>
              <a:rPr lang="en-US" dirty="0"/>
              <a:t>account for about 40 per cent of all </a:t>
            </a:r>
            <a:r>
              <a:rPr lang="en-US" dirty="0" smtClean="0"/>
              <a:t>cases.</a:t>
            </a:r>
          </a:p>
          <a:p>
            <a:r>
              <a:rPr lang="en-US" dirty="0" smtClean="0"/>
              <a:t>(d</a:t>
            </a:r>
            <a:r>
              <a:rPr lang="en-US" dirty="0"/>
              <a:t>) </a:t>
            </a:r>
            <a:r>
              <a:rPr lang="en-US" u="sng" dirty="0"/>
              <a:t>heavy smoking </a:t>
            </a:r>
            <a:r>
              <a:rPr lang="en-US" dirty="0"/>
              <a:t>is responsible aetiologically in a good number of </a:t>
            </a:r>
            <a:r>
              <a:rPr lang="en-US" dirty="0" smtClean="0"/>
              <a:t>cases</a:t>
            </a:r>
            <a:r>
              <a:rPr lang="en-US" i="1" dirty="0" smtClean="0"/>
              <a:t>. </a:t>
            </a:r>
            <a:endParaRPr lang="en-US" dirty="0"/>
          </a:p>
        </p:txBody>
      </p:sp>
    </p:spTree>
    <p:extLst>
      <p:ext uri="{BB962C8B-B14F-4D97-AF65-F5344CB8AC3E}">
        <p14:creationId xmlns:p14="http://schemas.microsoft.com/office/powerpoint/2010/main" val="19518843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sz="4000" b="1" u="sng" dirty="0" smtClean="0"/>
              <a:t>Risk Factors</a:t>
            </a:r>
            <a:endParaRPr lang="en-US" sz="4000" b="1" u="sng" dirty="0"/>
          </a:p>
        </p:txBody>
      </p:sp>
      <p:sp>
        <p:nvSpPr>
          <p:cNvPr id="3" name="Content Placeholder 2"/>
          <p:cNvSpPr>
            <a:spLocks noGrp="1"/>
          </p:cNvSpPr>
          <p:nvPr>
            <p:ph idx="1"/>
          </p:nvPr>
        </p:nvSpPr>
        <p:spPr>
          <a:xfrm>
            <a:off x="457200" y="914400"/>
            <a:ext cx="8382000" cy="5562600"/>
          </a:xfrm>
        </p:spPr>
        <p:txBody>
          <a:bodyPr>
            <a:normAutofit fontScale="92500" lnSpcReduction="20000"/>
          </a:bodyPr>
          <a:lstStyle/>
          <a:p>
            <a:r>
              <a:rPr lang="en-US" dirty="0"/>
              <a:t>The aetiology of CHD is</a:t>
            </a:r>
            <a:r>
              <a:rPr lang="en-US" u="sng" dirty="0"/>
              <a:t> multifactorial</a:t>
            </a:r>
            <a:r>
              <a:rPr lang="en-US" dirty="0"/>
              <a:t>. Apart from the obvious ones such as increasing age and male sex, studies have identified several important "risk" factors (i.e., factors that make the occurrence of the disease more probable). </a:t>
            </a:r>
            <a:endParaRPr lang="en-US" dirty="0" smtClean="0"/>
          </a:p>
          <a:p>
            <a:r>
              <a:rPr lang="en-US" dirty="0" smtClean="0"/>
              <a:t>Some </a:t>
            </a:r>
            <a:r>
              <a:rPr lang="en-US" dirty="0"/>
              <a:t>of the risk factors are modifiable, others </a:t>
            </a:r>
            <a:r>
              <a:rPr lang="en-US" dirty="0" smtClean="0"/>
              <a:t>immutable.</a:t>
            </a:r>
          </a:p>
          <a:p>
            <a:r>
              <a:rPr lang="en-US" dirty="0" smtClean="0"/>
              <a:t> </a:t>
            </a:r>
            <a:r>
              <a:rPr lang="en-US" dirty="0"/>
              <a:t>Presence of </a:t>
            </a:r>
            <a:r>
              <a:rPr lang="en-US" dirty="0" smtClean="0"/>
              <a:t>any one </a:t>
            </a:r>
            <a:r>
              <a:rPr lang="en-US" dirty="0"/>
              <a:t>of the risk factors places an individual in a high-risk category for developing CHD. </a:t>
            </a:r>
            <a:endParaRPr lang="en-US" dirty="0" smtClean="0"/>
          </a:p>
          <a:p>
            <a:r>
              <a:rPr lang="en-US" dirty="0" smtClean="0"/>
              <a:t>The </a:t>
            </a:r>
            <a:r>
              <a:rPr lang="en-US" dirty="0"/>
              <a:t>greater the number of risk factors present, the more likely one is to develop CHD. The principal risk factors are discussed below: </a:t>
            </a:r>
          </a:p>
          <a:p>
            <a:endParaRPr lang="en-US" dirty="0"/>
          </a:p>
        </p:txBody>
      </p:sp>
    </p:spTree>
    <p:extLst>
      <p:ext uri="{BB962C8B-B14F-4D97-AF65-F5344CB8AC3E}">
        <p14:creationId xmlns:p14="http://schemas.microsoft.com/office/powerpoint/2010/main" val="25181565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4000" b="1" u="sng" dirty="0" smtClean="0"/>
              <a:t>Risk factors for CHD</a:t>
            </a:r>
            <a:endParaRPr lang="en-US" sz="40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97786635"/>
              </p:ext>
            </p:extLst>
          </p:nvPr>
        </p:nvGraphicFramePr>
        <p:xfrm>
          <a:off x="533400" y="1600200"/>
          <a:ext cx="8001000" cy="4343400"/>
        </p:xfrm>
        <a:graphic>
          <a:graphicData uri="http://schemas.openxmlformats.org/drawingml/2006/table">
            <a:tbl>
              <a:tblPr firstRow="1" bandRow="1">
                <a:tableStyleId>{5C22544A-7EE6-4342-B048-85BDC9FD1C3A}</a:tableStyleId>
              </a:tblPr>
              <a:tblGrid>
                <a:gridCol w="4038600"/>
                <a:gridCol w="3962400"/>
              </a:tblGrid>
              <a:tr h="542925">
                <a:tc>
                  <a:txBody>
                    <a:bodyPr/>
                    <a:lstStyle/>
                    <a:p>
                      <a:pPr algn="ctr"/>
                      <a:r>
                        <a:rPr lang="en-US" sz="2400" b="1" dirty="0" smtClean="0"/>
                        <a:t>Non modifiable</a:t>
                      </a:r>
                      <a:endParaRPr lang="en-US" sz="2400" b="1" dirty="0"/>
                    </a:p>
                  </a:txBody>
                  <a:tcPr/>
                </a:tc>
                <a:tc>
                  <a:txBody>
                    <a:bodyPr/>
                    <a:lstStyle/>
                    <a:p>
                      <a:pPr algn="ctr"/>
                      <a:r>
                        <a:rPr lang="en-US" sz="2400" dirty="0" smtClean="0"/>
                        <a:t>Modifiable</a:t>
                      </a:r>
                      <a:endParaRPr lang="en-US" sz="2400" dirty="0"/>
                    </a:p>
                  </a:txBody>
                  <a:tcPr/>
                </a:tc>
              </a:tr>
              <a:tr h="542925">
                <a:tc>
                  <a:txBody>
                    <a:bodyPr/>
                    <a:lstStyle/>
                    <a:p>
                      <a:r>
                        <a:rPr lang="en-US" dirty="0" smtClean="0"/>
                        <a:t>Age</a:t>
                      </a:r>
                      <a:endParaRPr lang="en-US" dirty="0"/>
                    </a:p>
                  </a:txBody>
                  <a:tcPr/>
                </a:tc>
                <a:tc>
                  <a:txBody>
                    <a:bodyPr/>
                    <a:lstStyle/>
                    <a:p>
                      <a:r>
                        <a:rPr lang="en-US" dirty="0" smtClean="0"/>
                        <a:t>Cigarette smoking</a:t>
                      </a:r>
                      <a:endParaRPr lang="en-US" dirty="0"/>
                    </a:p>
                  </a:txBody>
                  <a:tcPr/>
                </a:tc>
              </a:tr>
              <a:tr h="542925">
                <a:tc>
                  <a:txBody>
                    <a:bodyPr/>
                    <a:lstStyle/>
                    <a:p>
                      <a:r>
                        <a:rPr lang="en-US" dirty="0" smtClean="0"/>
                        <a:t>Sex</a:t>
                      </a:r>
                      <a:endParaRPr lang="en-US" dirty="0"/>
                    </a:p>
                  </a:txBody>
                  <a:tcPr/>
                </a:tc>
                <a:tc>
                  <a:txBody>
                    <a:bodyPr/>
                    <a:lstStyle/>
                    <a:p>
                      <a:r>
                        <a:rPr lang="en-US" dirty="0" smtClean="0"/>
                        <a:t>High blood pressure</a:t>
                      </a:r>
                      <a:endParaRPr lang="en-US" dirty="0"/>
                    </a:p>
                  </a:txBody>
                  <a:tcPr/>
                </a:tc>
              </a:tr>
              <a:tr h="542925">
                <a:tc>
                  <a:txBody>
                    <a:bodyPr/>
                    <a:lstStyle/>
                    <a:p>
                      <a:r>
                        <a:rPr lang="en-US" dirty="0" smtClean="0"/>
                        <a:t>Family history</a:t>
                      </a:r>
                      <a:endParaRPr lang="en-US" dirty="0"/>
                    </a:p>
                  </a:txBody>
                  <a:tcPr/>
                </a:tc>
                <a:tc>
                  <a:txBody>
                    <a:bodyPr/>
                    <a:lstStyle/>
                    <a:p>
                      <a:r>
                        <a:rPr lang="en-US" dirty="0" smtClean="0"/>
                        <a:t>Elevated serum cholesterol</a:t>
                      </a:r>
                      <a:endParaRPr lang="en-US" dirty="0"/>
                    </a:p>
                  </a:txBody>
                  <a:tcPr/>
                </a:tc>
              </a:tr>
              <a:tr h="542925">
                <a:tc>
                  <a:txBody>
                    <a:bodyPr/>
                    <a:lstStyle/>
                    <a:p>
                      <a:r>
                        <a:rPr lang="en-US" dirty="0" smtClean="0"/>
                        <a:t>Genetic factors</a:t>
                      </a:r>
                      <a:endParaRPr lang="en-US" dirty="0"/>
                    </a:p>
                  </a:txBody>
                  <a:tcPr/>
                </a:tc>
                <a:tc>
                  <a:txBody>
                    <a:bodyPr/>
                    <a:lstStyle/>
                    <a:p>
                      <a:r>
                        <a:rPr lang="en-US" dirty="0" smtClean="0"/>
                        <a:t>Diabetes</a:t>
                      </a:r>
                      <a:endParaRPr lang="en-US" dirty="0"/>
                    </a:p>
                  </a:txBody>
                  <a:tcPr/>
                </a:tc>
              </a:tr>
              <a:tr h="542925">
                <a:tc>
                  <a:txBody>
                    <a:bodyPr/>
                    <a:lstStyle/>
                    <a:p>
                      <a:r>
                        <a:rPr lang="en-US" dirty="0" smtClean="0"/>
                        <a:t>Personality</a:t>
                      </a:r>
                      <a:endParaRPr lang="en-US" dirty="0"/>
                    </a:p>
                  </a:txBody>
                  <a:tcPr/>
                </a:tc>
                <a:tc>
                  <a:txBody>
                    <a:bodyPr/>
                    <a:lstStyle/>
                    <a:p>
                      <a:r>
                        <a:rPr lang="en-US" dirty="0" smtClean="0"/>
                        <a:t>Obesity</a:t>
                      </a:r>
                      <a:endParaRPr lang="en-US" dirty="0"/>
                    </a:p>
                  </a:txBody>
                  <a:tcPr/>
                </a:tc>
              </a:tr>
              <a:tr h="542925">
                <a:tc>
                  <a:txBody>
                    <a:bodyPr/>
                    <a:lstStyle/>
                    <a:p>
                      <a:endParaRPr lang="en-US"/>
                    </a:p>
                  </a:txBody>
                  <a:tcPr/>
                </a:tc>
                <a:tc>
                  <a:txBody>
                    <a:bodyPr/>
                    <a:lstStyle/>
                    <a:p>
                      <a:r>
                        <a:rPr lang="en-US" dirty="0" smtClean="0"/>
                        <a:t>Sedentary habits</a:t>
                      </a:r>
                      <a:endParaRPr lang="en-US" dirty="0"/>
                    </a:p>
                  </a:txBody>
                  <a:tcPr/>
                </a:tc>
              </a:tr>
              <a:tr h="542925">
                <a:tc>
                  <a:txBody>
                    <a:bodyPr/>
                    <a:lstStyle/>
                    <a:p>
                      <a:endParaRPr lang="en-US"/>
                    </a:p>
                  </a:txBody>
                  <a:tcPr/>
                </a:tc>
                <a:tc>
                  <a:txBody>
                    <a:bodyPr/>
                    <a:lstStyle/>
                    <a:p>
                      <a:r>
                        <a:rPr lang="en-US" dirty="0" smtClean="0"/>
                        <a:t>Stress</a:t>
                      </a:r>
                      <a:endParaRPr lang="en-US" dirty="0"/>
                    </a:p>
                  </a:txBody>
                  <a:tcPr/>
                </a:tc>
              </a:tr>
            </a:tbl>
          </a:graphicData>
        </a:graphic>
      </p:graphicFrame>
    </p:spTree>
    <p:extLst>
      <p:ext uri="{BB962C8B-B14F-4D97-AF65-F5344CB8AC3E}">
        <p14:creationId xmlns:p14="http://schemas.microsoft.com/office/powerpoint/2010/main" val="26485260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4000" b="1" u="sng" dirty="0" smtClean="0"/>
              <a:t>Smoking</a:t>
            </a:r>
            <a:endParaRPr lang="en-US" sz="4000" b="1" u="sng" dirty="0"/>
          </a:p>
        </p:txBody>
      </p:sp>
      <p:sp>
        <p:nvSpPr>
          <p:cNvPr id="3" name="Content Placeholder 2"/>
          <p:cNvSpPr>
            <a:spLocks noGrp="1"/>
          </p:cNvSpPr>
          <p:nvPr>
            <p:ph idx="1"/>
          </p:nvPr>
        </p:nvSpPr>
        <p:spPr>
          <a:xfrm>
            <a:off x="457200" y="838200"/>
            <a:ext cx="8382000" cy="5638800"/>
          </a:xfrm>
        </p:spPr>
        <p:txBody>
          <a:bodyPr>
            <a:noAutofit/>
          </a:bodyPr>
          <a:lstStyle/>
          <a:p>
            <a:r>
              <a:rPr lang="en-US" sz="2800" dirty="0"/>
              <a:t>Some people commit suicide by drowning, but many by smoking. A uniquely human habit, smoking has been identified as a major CHD risk factor  </a:t>
            </a:r>
            <a:r>
              <a:rPr lang="en-US" sz="2800" dirty="0" smtClean="0"/>
              <a:t>with </a:t>
            </a:r>
            <a:r>
              <a:rPr lang="en-US" sz="2800" dirty="0"/>
              <a:t>several possible mechanisms-carbon monoxide induced atherogenesis; nicotine stimulation of adrenergic drive raising both blood pressure and myocardial oxygen demand; lipid metabolism with fall in "protective" high-density lipoproteins, etc. </a:t>
            </a:r>
          </a:p>
          <a:p>
            <a:r>
              <a:rPr lang="en-US" sz="2800" dirty="0"/>
              <a:t>It has been calculated that in countries where smoking has been a widespread habit, it is responsible for 25 per cent of CHD deaths under 65 years of age in </a:t>
            </a:r>
            <a:r>
              <a:rPr lang="en-US" sz="2800" dirty="0" smtClean="0"/>
              <a:t>men. </a:t>
            </a:r>
            <a:endParaRPr lang="en-US" sz="2800" dirty="0"/>
          </a:p>
        </p:txBody>
      </p:sp>
    </p:spTree>
    <p:extLst>
      <p:ext uri="{BB962C8B-B14F-4D97-AF65-F5344CB8AC3E}">
        <p14:creationId xmlns:p14="http://schemas.microsoft.com/office/powerpoint/2010/main" val="13240453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sz="4000" b="1" u="sng" dirty="0" smtClean="0"/>
              <a:t>Smoking</a:t>
            </a:r>
            <a:endParaRPr lang="en-US" sz="4000" b="1" u="sng" dirty="0"/>
          </a:p>
        </p:txBody>
      </p:sp>
      <p:sp>
        <p:nvSpPr>
          <p:cNvPr id="3" name="Content Placeholder 2"/>
          <p:cNvSpPr>
            <a:spLocks noGrp="1"/>
          </p:cNvSpPr>
          <p:nvPr>
            <p:ph idx="1"/>
          </p:nvPr>
        </p:nvSpPr>
        <p:spPr>
          <a:xfrm>
            <a:off x="457200" y="762000"/>
            <a:ext cx="8610600" cy="5364163"/>
          </a:xfrm>
        </p:spPr>
        <p:txBody>
          <a:bodyPr>
            <a:noAutofit/>
          </a:bodyPr>
          <a:lstStyle/>
          <a:p>
            <a:r>
              <a:rPr lang="en-US" sz="2800" dirty="0"/>
              <a:t>The degree of risk of developing CHD is directly related to the </a:t>
            </a:r>
            <a:r>
              <a:rPr lang="en-US" sz="2800" u="sng" dirty="0"/>
              <a:t>number of cigarettes smoked per </a:t>
            </a:r>
            <a:r>
              <a:rPr lang="en-US" sz="2800" u="sng" dirty="0" smtClean="0"/>
              <a:t>day. </a:t>
            </a:r>
            <a:r>
              <a:rPr lang="en-US" sz="2800" dirty="0" smtClean="0"/>
              <a:t>Filter </a:t>
            </a:r>
            <a:r>
              <a:rPr lang="en-US" sz="2800" dirty="0"/>
              <a:t>cigarettes are probably not protective </a:t>
            </a:r>
            <a:r>
              <a:rPr lang="en-US" sz="2800" dirty="0" smtClean="0"/>
              <a:t>. </a:t>
            </a:r>
            <a:r>
              <a:rPr lang="en-US" sz="2800" dirty="0"/>
              <a:t>There is evidence that the influence of smoking is not only independent of, but also synergistic with other risk factors such as hypertension and elevated serum cholesterol </a:t>
            </a:r>
            <a:r>
              <a:rPr lang="en-US" sz="2800" dirty="0" smtClean="0"/>
              <a:t>. </a:t>
            </a:r>
            <a:r>
              <a:rPr lang="en-US" sz="2800" dirty="0"/>
              <a:t>This means that the effects are more than additive </a:t>
            </a:r>
            <a:r>
              <a:rPr lang="en-US" sz="2800" dirty="0" smtClean="0"/>
              <a:t>. </a:t>
            </a:r>
            <a:endParaRPr lang="en-US" sz="2800" dirty="0"/>
          </a:p>
          <a:p>
            <a:r>
              <a:rPr lang="en-US" sz="2800" dirty="0"/>
              <a:t>The risk of death from CHD decreases on cessation of smoking. The risk declines quite substantially within one year of stopping smoking and more gradually thereafter until, after 10-20 years, it is the same as that of non-smokers .</a:t>
            </a:r>
            <a:r>
              <a:rPr lang="en-US" sz="2800" dirty="0" smtClean="0"/>
              <a:t> </a:t>
            </a:r>
            <a:endParaRPr lang="en-US" sz="2800" dirty="0"/>
          </a:p>
          <a:p>
            <a:endParaRPr lang="en-US" sz="2800" dirty="0"/>
          </a:p>
        </p:txBody>
      </p:sp>
    </p:spTree>
    <p:extLst>
      <p:ext uri="{BB962C8B-B14F-4D97-AF65-F5344CB8AC3E}">
        <p14:creationId xmlns:p14="http://schemas.microsoft.com/office/powerpoint/2010/main" val="38688967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sz="4000" b="1" u="sng" dirty="0" smtClean="0"/>
              <a:t>Hypertension</a:t>
            </a:r>
            <a:endParaRPr lang="en-US" sz="4000" b="1" u="sng" dirty="0"/>
          </a:p>
        </p:txBody>
      </p:sp>
      <p:sp>
        <p:nvSpPr>
          <p:cNvPr id="3" name="Content Placeholder 2"/>
          <p:cNvSpPr>
            <a:spLocks noGrp="1"/>
          </p:cNvSpPr>
          <p:nvPr>
            <p:ph idx="1"/>
          </p:nvPr>
        </p:nvSpPr>
        <p:spPr>
          <a:xfrm>
            <a:off x="457200" y="990600"/>
            <a:ext cx="8229600" cy="5562600"/>
          </a:xfrm>
        </p:spPr>
        <p:txBody>
          <a:bodyPr>
            <a:normAutofit/>
          </a:bodyPr>
          <a:lstStyle/>
          <a:p>
            <a:r>
              <a:rPr lang="en-US" sz="2800" dirty="0"/>
              <a:t>The blood pressure is the single most useful test for identifying individuals at a high risk of developing CHD. Hypertension accelerates the atherosclerotic process, especially if hyperlipidemia is also present and contributes importantly to CHD. In the past, emphasis was placed on the importance of diastolic blood pressure. </a:t>
            </a:r>
            <a:r>
              <a:rPr lang="en-US" sz="2800" u="sng" dirty="0"/>
              <a:t>Many investigators feel that systolic blood pressure is a better predictor of CHD than is the diastolic. However, </a:t>
            </a:r>
            <a:r>
              <a:rPr lang="en-US" sz="2800" dirty="0"/>
              <a:t>both components are significant risk factors. The risk role of "mild" hypertension is generally accepted s</a:t>
            </a:r>
            <a:r>
              <a:rPr lang="en-US" sz="2800" dirty="0" smtClean="0"/>
              <a:t>. </a:t>
            </a:r>
            <a:endParaRPr lang="en-US" sz="2800" dirty="0"/>
          </a:p>
          <a:p>
            <a:endParaRPr lang="en-US" sz="2800" dirty="0"/>
          </a:p>
        </p:txBody>
      </p:sp>
    </p:spTree>
    <p:extLst>
      <p:ext uri="{BB962C8B-B14F-4D97-AF65-F5344CB8AC3E}">
        <p14:creationId xmlns:p14="http://schemas.microsoft.com/office/powerpoint/2010/main" val="17402072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sz="4000" b="1" u="sng" dirty="0" smtClean="0"/>
              <a:t>Serum cholesterol</a:t>
            </a:r>
            <a:endParaRPr lang="en-US" sz="4000" b="1" u="sng" dirty="0"/>
          </a:p>
        </p:txBody>
      </p:sp>
      <p:sp>
        <p:nvSpPr>
          <p:cNvPr id="3" name="Content Placeholder 2"/>
          <p:cNvSpPr>
            <a:spLocks noGrp="1"/>
          </p:cNvSpPr>
          <p:nvPr>
            <p:ph idx="1"/>
          </p:nvPr>
        </p:nvSpPr>
        <p:spPr>
          <a:xfrm>
            <a:off x="457200" y="838200"/>
            <a:ext cx="8229600" cy="5791200"/>
          </a:xfrm>
        </p:spPr>
        <p:txBody>
          <a:bodyPr>
            <a:normAutofit lnSpcReduction="10000"/>
          </a:bodyPr>
          <a:lstStyle/>
          <a:p>
            <a:r>
              <a:rPr lang="en-US" sz="2800" dirty="0"/>
              <a:t>It is nearly three decades since it became clear that elevation of serum cholesterol was one of the factors which carried an increased risk for the development of myocardial infarction. Today, there is a vast body of evidence showing a </a:t>
            </a:r>
            <a:r>
              <a:rPr lang="en-US" sz="2800" u="sng" dirty="0"/>
              <a:t>triangular relationship between habitual diet, blood cholesterol-lipoprotein levels and CHD </a:t>
            </a:r>
            <a:r>
              <a:rPr lang="en-US" sz="2800" dirty="0"/>
              <a:t>.</a:t>
            </a:r>
            <a:r>
              <a:rPr lang="en-US" sz="2800" dirty="0" smtClean="0"/>
              <a:t> </a:t>
            </a:r>
            <a:r>
              <a:rPr lang="en-US" sz="2800" dirty="0"/>
              <a:t>There is no population, in which CHD is common, that does not also have a relatively high mean level of cholesterol (i.e. greater than 200 mg/dl in adults). </a:t>
            </a:r>
            <a:endParaRPr lang="en-US" sz="2800" dirty="0" smtClean="0"/>
          </a:p>
          <a:p>
            <a:r>
              <a:rPr lang="en-US" sz="2800" dirty="0" smtClean="0"/>
              <a:t>Cultural </a:t>
            </a:r>
            <a:r>
              <a:rPr lang="en-US" sz="2800" dirty="0"/>
              <a:t>differences in serum cholesterol levels between two countries, Japan and Finland - Japan having the lowest incidence and Finland the highest incidence of CHD</a:t>
            </a:r>
          </a:p>
        </p:txBody>
      </p:sp>
    </p:spTree>
    <p:extLst>
      <p:ext uri="{BB962C8B-B14F-4D97-AF65-F5344CB8AC3E}">
        <p14:creationId xmlns:p14="http://schemas.microsoft.com/office/powerpoint/2010/main" val="20690725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normAutofit/>
          </a:bodyPr>
          <a:lstStyle/>
          <a:p>
            <a:r>
              <a:rPr lang="en-US" sz="3600" b="1" u="sng" dirty="0" smtClean="0"/>
              <a:t>Problem statement</a:t>
            </a:r>
            <a:endParaRPr lang="en-US" sz="3600" dirty="0"/>
          </a:p>
        </p:txBody>
      </p:sp>
      <p:sp>
        <p:nvSpPr>
          <p:cNvPr id="3" name="Content Placeholder 2"/>
          <p:cNvSpPr>
            <a:spLocks noGrp="1"/>
          </p:cNvSpPr>
          <p:nvPr>
            <p:ph idx="1"/>
          </p:nvPr>
        </p:nvSpPr>
        <p:spPr>
          <a:xfrm>
            <a:off x="457200" y="1676400"/>
            <a:ext cx="8229600" cy="4449763"/>
          </a:xfrm>
        </p:spPr>
        <p:txBody>
          <a:bodyPr/>
          <a:lstStyle/>
          <a:p>
            <a:pPr marL="0" lvl="0" indent="0">
              <a:buNone/>
            </a:pPr>
            <a:r>
              <a:rPr lang="en-US" sz="3600" b="1" u="sng" dirty="0" smtClean="0"/>
              <a:t>WORLD</a:t>
            </a:r>
          </a:p>
          <a:p>
            <a:pPr lvl="0"/>
            <a:r>
              <a:rPr lang="en-US" dirty="0" smtClean="0"/>
              <a:t> </a:t>
            </a:r>
            <a:r>
              <a:rPr lang="en-US" dirty="0"/>
              <a:t>An estimated 17.3 million people died from CVDs in 2008.</a:t>
            </a:r>
          </a:p>
          <a:p>
            <a:pPr lvl="0"/>
            <a:r>
              <a:rPr lang="en-US" dirty="0" smtClean="0"/>
              <a:t>Over </a:t>
            </a:r>
            <a:r>
              <a:rPr lang="en-US" dirty="0"/>
              <a:t>80% of CVD deaths take place in low- and middle-income countries.</a:t>
            </a:r>
          </a:p>
          <a:p>
            <a:pPr lvl="0"/>
            <a:r>
              <a:rPr lang="en-US" dirty="0"/>
              <a:t>23.6 million By 2030, </a:t>
            </a:r>
            <a:r>
              <a:rPr lang="en-US" dirty="0" smtClean="0"/>
              <a:t>will </a:t>
            </a:r>
            <a:r>
              <a:rPr lang="en-US" dirty="0"/>
              <a:t>die from CVDs</a:t>
            </a:r>
          </a:p>
        </p:txBody>
      </p:sp>
    </p:spTree>
    <p:extLst>
      <p:ext uri="{BB962C8B-B14F-4D97-AF65-F5344CB8AC3E}">
        <p14:creationId xmlns:p14="http://schemas.microsoft.com/office/powerpoint/2010/main" val="31373609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sz="4000" b="1" u="sng" dirty="0" smtClean="0"/>
              <a:t>Continue…</a:t>
            </a:r>
            <a:endParaRPr lang="en-US" sz="4000" b="1" u="sng" dirty="0"/>
          </a:p>
        </p:txBody>
      </p:sp>
      <p:sp>
        <p:nvSpPr>
          <p:cNvPr id="3" name="Content Placeholder 2"/>
          <p:cNvSpPr>
            <a:spLocks noGrp="1"/>
          </p:cNvSpPr>
          <p:nvPr>
            <p:ph idx="1"/>
          </p:nvPr>
        </p:nvSpPr>
        <p:spPr>
          <a:xfrm>
            <a:off x="457200" y="762000"/>
            <a:ext cx="8229600" cy="5715000"/>
          </a:xfrm>
        </p:spPr>
        <p:txBody>
          <a:bodyPr>
            <a:normAutofit fontScale="92500" lnSpcReduction="20000"/>
          </a:bodyPr>
          <a:lstStyle/>
          <a:p>
            <a:r>
              <a:rPr lang="en-US" dirty="0"/>
              <a:t>When we look at the various types of lipoproteins, it is the level of </a:t>
            </a:r>
            <a:r>
              <a:rPr lang="en-US" u="sng" dirty="0"/>
              <a:t>low-density lipoprotein (LDL) cholesterol that is most directly associated with CHD</a:t>
            </a:r>
            <a:r>
              <a:rPr lang="en-US" dirty="0"/>
              <a:t> </a:t>
            </a:r>
            <a:r>
              <a:rPr lang="en-US" dirty="0" smtClean="0"/>
              <a:t>. </a:t>
            </a:r>
            <a:r>
              <a:rPr lang="en-US" dirty="0"/>
              <a:t>While very low-density lipoprotein (VLDL) has also been shown to be associated with premature atherosclerosis, it is more strongly associated with peripheral vascular disease (e.g., intermittent claudication) than with CHD. </a:t>
            </a:r>
            <a:endParaRPr lang="en-US" dirty="0" smtClean="0"/>
          </a:p>
          <a:p>
            <a:r>
              <a:rPr lang="en-US" u="sng" dirty="0" smtClean="0"/>
              <a:t>High-density </a:t>
            </a:r>
            <a:r>
              <a:rPr lang="en-US" u="sng" dirty="0"/>
              <a:t>lipoprotein (HDL) cholesterol is protective against the development of CHD </a:t>
            </a:r>
            <a:r>
              <a:rPr lang="en-US" dirty="0"/>
              <a:t>- the higher its mean level in a group of individuals, the lower the incidence of infarction in that group (28). HDL should be more than 30 mg/dl. </a:t>
            </a:r>
          </a:p>
          <a:p>
            <a:endParaRPr lang="en-US" dirty="0"/>
          </a:p>
        </p:txBody>
      </p:sp>
    </p:spTree>
    <p:extLst>
      <p:ext uri="{BB962C8B-B14F-4D97-AF65-F5344CB8AC3E}">
        <p14:creationId xmlns:p14="http://schemas.microsoft.com/office/powerpoint/2010/main" val="34292119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sz="4000" b="1" u="sng" dirty="0" smtClean="0"/>
              <a:t>Continue…</a:t>
            </a:r>
            <a:endParaRPr lang="en-US" sz="4000" b="1" u="sng" dirty="0"/>
          </a:p>
        </p:txBody>
      </p:sp>
      <p:sp>
        <p:nvSpPr>
          <p:cNvPr id="3" name="Content Placeholder 2"/>
          <p:cNvSpPr>
            <a:spLocks noGrp="1"/>
          </p:cNvSpPr>
          <p:nvPr>
            <p:ph idx="1"/>
          </p:nvPr>
        </p:nvSpPr>
        <p:spPr>
          <a:xfrm>
            <a:off x="457200" y="914400"/>
            <a:ext cx="8229600" cy="5638800"/>
          </a:xfrm>
        </p:spPr>
        <p:txBody>
          <a:bodyPr>
            <a:normAutofit/>
          </a:bodyPr>
          <a:lstStyle/>
          <a:p>
            <a:r>
              <a:rPr lang="en-US" dirty="0"/>
              <a:t>With newer techniques, high-density and low-density lipoproteins have been further subdivided into sub-fractions. </a:t>
            </a:r>
            <a:endParaRPr lang="en-US" dirty="0" smtClean="0"/>
          </a:p>
          <a:p>
            <a:r>
              <a:rPr lang="en-US" dirty="0" smtClean="0"/>
              <a:t>Recent </a:t>
            </a:r>
            <a:r>
              <a:rPr lang="en-US" dirty="0"/>
              <a:t>evidence indicates that levels of </a:t>
            </a:r>
            <a:r>
              <a:rPr lang="en-US" u="sng" dirty="0"/>
              <a:t>plasma apolipoprotein­A-I (the major HDL protein) and apolipoprotein-B (the major LDL protein) are better predictors of CHD </a:t>
            </a:r>
            <a:r>
              <a:rPr lang="en-US" dirty="0"/>
              <a:t>than HDL cholesterol or LDL cholesterol respectively. Therefore, measurement of apolipoproteins may replace lipoprotein cholesterol determinations in assessing the risk of CHD</a:t>
            </a:r>
          </a:p>
        </p:txBody>
      </p:sp>
    </p:spTree>
    <p:extLst>
      <p:ext uri="{BB962C8B-B14F-4D97-AF65-F5344CB8AC3E}">
        <p14:creationId xmlns:p14="http://schemas.microsoft.com/office/powerpoint/2010/main" val="19169297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sz="4000" b="1" u="sng" dirty="0" smtClean="0"/>
              <a:t>Other risk factors</a:t>
            </a:r>
            <a:endParaRPr lang="en-US" sz="4000" b="1" u="sng" dirty="0"/>
          </a:p>
        </p:txBody>
      </p:sp>
      <p:sp>
        <p:nvSpPr>
          <p:cNvPr id="3" name="Content Placeholder 2"/>
          <p:cNvSpPr>
            <a:spLocks noGrp="1"/>
          </p:cNvSpPr>
          <p:nvPr>
            <p:ph idx="1"/>
          </p:nvPr>
        </p:nvSpPr>
        <p:spPr>
          <a:xfrm>
            <a:off x="457200" y="838200"/>
            <a:ext cx="8229600" cy="5715000"/>
          </a:xfrm>
        </p:spPr>
        <p:txBody>
          <a:bodyPr>
            <a:normAutofit/>
          </a:bodyPr>
          <a:lstStyle/>
          <a:p>
            <a:r>
              <a:rPr lang="en-US" dirty="0" smtClean="0"/>
              <a:t>Diabetes</a:t>
            </a:r>
          </a:p>
          <a:p>
            <a:r>
              <a:rPr lang="en-US" dirty="0" smtClean="0"/>
              <a:t>Genetic factors</a:t>
            </a:r>
          </a:p>
          <a:p>
            <a:r>
              <a:rPr lang="en-US" dirty="0" smtClean="0"/>
              <a:t>Physical activity</a:t>
            </a:r>
          </a:p>
          <a:p>
            <a:r>
              <a:rPr lang="en-US" dirty="0" smtClean="0"/>
              <a:t>Hormones- </a:t>
            </a:r>
            <a:r>
              <a:rPr lang="en-US" dirty="0" err="1" smtClean="0"/>
              <a:t>e.g</a:t>
            </a:r>
            <a:r>
              <a:rPr lang="en-US" dirty="0" smtClean="0"/>
              <a:t> .hyperoestrogenemia</a:t>
            </a:r>
          </a:p>
          <a:p>
            <a:r>
              <a:rPr lang="en-US" u="sng" dirty="0" smtClean="0"/>
              <a:t>Type-A personality</a:t>
            </a:r>
            <a:r>
              <a:rPr lang="en-US" dirty="0" smtClean="0"/>
              <a:t>-competitive drive,restlessness,hostility,sense of urgency</a:t>
            </a:r>
          </a:p>
          <a:p>
            <a:r>
              <a:rPr lang="en-US" dirty="0" smtClean="0"/>
              <a:t>Alcohol</a:t>
            </a:r>
          </a:p>
          <a:p>
            <a:r>
              <a:rPr lang="en-US" dirty="0" smtClean="0"/>
              <a:t>Oral contraceptives</a:t>
            </a:r>
          </a:p>
          <a:p>
            <a:r>
              <a:rPr lang="en-US" u="sng" dirty="0" smtClean="0"/>
              <a:t>Miscellaneous</a:t>
            </a:r>
            <a:r>
              <a:rPr lang="en-US" dirty="0" smtClean="0"/>
              <a:t>-dietary </a:t>
            </a:r>
            <a:r>
              <a:rPr lang="en-US" dirty="0" err="1" smtClean="0"/>
              <a:t>fibre</a:t>
            </a:r>
            <a:r>
              <a:rPr lang="en-US" dirty="0" smtClean="0"/>
              <a:t>, sucrose,soft water,low vital capacity etc.</a:t>
            </a:r>
          </a:p>
          <a:p>
            <a:endParaRPr lang="en-US" dirty="0"/>
          </a:p>
        </p:txBody>
      </p:sp>
    </p:spTree>
    <p:extLst>
      <p:ext uri="{BB962C8B-B14F-4D97-AF65-F5344CB8AC3E}">
        <p14:creationId xmlns:p14="http://schemas.microsoft.com/office/powerpoint/2010/main" val="5819203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graphicFrame>
        <p:nvGraphicFramePr>
          <p:cNvPr id="4" name="Content Placeholder 3"/>
          <p:cNvGraphicFramePr>
            <a:graphicFrameLocks noGrp="1"/>
          </p:cNvGraphicFramePr>
          <p:nvPr>
            <p:ph idx="1"/>
          </p:nvPr>
        </p:nvGraphicFramePr>
        <p:xfrm>
          <a:off x="457200" y="1600200"/>
          <a:ext cx="8229600" cy="438404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n-US" dirty="0" smtClean="0"/>
                        <a:t>Study</a:t>
                      </a:r>
                      <a:endParaRPr lang="en-US" dirty="0"/>
                    </a:p>
                  </a:txBody>
                  <a:tcPr/>
                </a:tc>
                <a:tc>
                  <a:txBody>
                    <a:bodyPr/>
                    <a:lstStyle/>
                    <a:p>
                      <a:r>
                        <a:rPr lang="en-US" dirty="0" smtClean="0"/>
                        <a:t>Level of evidence</a:t>
                      </a:r>
                      <a:endParaRPr lang="en-US" dirty="0"/>
                    </a:p>
                  </a:txBody>
                  <a:tcPr/>
                </a:tc>
                <a:tc>
                  <a:txBody>
                    <a:bodyPr/>
                    <a:lstStyle/>
                    <a:p>
                      <a:r>
                        <a:rPr lang="en-US" dirty="0" smtClean="0"/>
                        <a:t>Result</a:t>
                      </a:r>
                      <a:endParaRPr lang="en-US" dirty="0"/>
                    </a:p>
                  </a:txBody>
                  <a:tcPr/>
                </a:tc>
                <a:tc>
                  <a:txBody>
                    <a:bodyPr/>
                    <a:lstStyle/>
                    <a:p>
                      <a:r>
                        <a:rPr lang="en-US" dirty="0" smtClean="0"/>
                        <a:t>Suggestions</a:t>
                      </a:r>
                      <a:endParaRPr lang="en-US" dirty="0"/>
                    </a:p>
                  </a:txBody>
                  <a:tcPr/>
                </a:tc>
              </a:tr>
              <a:tr h="370840">
                <a:tc>
                  <a:txBody>
                    <a:bodyPr/>
                    <a:lstStyle/>
                    <a:p>
                      <a:r>
                        <a:rPr lang="en-US" dirty="0" err="1" smtClean="0"/>
                        <a:t>Messener</a:t>
                      </a:r>
                      <a:r>
                        <a:rPr lang="en-US" dirty="0" smtClean="0"/>
                        <a:t> B.</a:t>
                      </a:r>
                    </a:p>
                    <a:p>
                      <a:r>
                        <a:rPr lang="en-US" dirty="0" err="1" smtClean="0"/>
                        <a:t>Bernehard</a:t>
                      </a:r>
                      <a:r>
                        <a:rPr lang="en-US" dirty="0" smtClean="0"/>
                        <a:t> D.</a:t>
                      </a:r>
                      <a:endParaRPr lang="en-US" dirty="0"/>
                    </a:p>
                  </a:txBody>
                  <a:tcPr/>
                </a:tc>
                <a:tc>
                  <a:txBody>
                    <a:bodyPr/>
                    <a:lstStyle/>
                    <a:p>
                      <a:r>
                        <a:rPr lang="en-US" dirty="0" smtClean="0"/>
                        <a:t>High</a:t>
                      </a:r>
                      <a:endParaRPr lang="en-US" dirty="0"/>
                    </a:p>
                  </a:txBody>
                  <a:tcPr/>
                </a:tc>
                <a:tc>
                  <a:txBody>
                    <a:bodyPr/>
                    <a:lstStyle/>
                    <a:p>
                      <a:r>
                        <a:rPr lang="en-US" sz="1100" dirty="0" smtClean="0"/>
                        <a:t>Extensive search and review of literature revealed a vast amount of data on the influence of cigarette smoke and its constituents on early </a:t>
                      </a:r>
                      <a:r>
                        <a:rPr lang="en-US" sz="1100" dirty="0" err="1" smtClean="0"/>
                        <a:t>atherogenesis</a:t>
                      </a:r>
                      <a:r>
                        <a:rPr lang="en-US" sz="1100" dirty="0" smtClean="0"/>
                        <a:t>, particularly on endothelial cells. Vascular dysfunction induced by smoking is initiated by reduced nitric oxide (NO) bioavailability and further by the increased expression of adhesion molecules and subsequent endothelial dysfunction.</a:t>
                      </a:r>
                      <a:endParaRPr lang="en-US" sz="1100" dirty="0"/>
                    </a:p>
                  </a:txBody>
                  <a:tcPr/>
                </a:tc>
                <a:tc>
                  <a:txBody>
                    <a:bodyPr/>
                    <a:lstStyle/>
                    <a:p>
                      <a:r>
                        <a:rPr lang="en-US" dirty="0" smtClean="0"/>
                        <a:t>Smoking is important preventable risk factor for CVDs.</a:t>
                      </a:r>
                      <a:endParaRPr lang="en-US" dirty="0"/>
                    </a:p>
                  </a:txBody>
                  <a:tcPr/>
                </a:tc>
              </a:tr>
              <a:tr h="370840">
                <a:tc>
                  <a:txBody>
                    <a:bodyPr/>
                    <a:lstStyle/>
                    <a:p>
                      <a:r>
                        <a:rPr lang="en-US" sz="1100" dirty="0" smtClean="0"/>
                        <a:t>Ryo M, </a:t>
                      </a:r>
                      <a:r>
                        <a:rPr lang="en-US" sz="1100" dirty="0" err="1" smtClean="0"/>
                        <a:t>Funahashi</a:t>
                      </a:r>
                      <a:r>
                        <a:rPr lang="en-US" sz="1100" dirty="0" smtClean="0"/>
                        <a:t> T, Nakamura T, </a:t>
                      </a:r>
                      <a:r>
                        <a:rPr lang="en-US" sz="1100" dirty="0" err="1" smtClean="0"/>
                        <a:t>Kihara</a:t>
                      </a:r>
                      <a:r>
                        <a:rPr lang="en-US" sz="1100" dirty="0" smtClean="0"/>
                        <a:t> S, </a:t>
                      </a:r>
                      <a:r>
                        <a:rPr lang="en-US" sz="1100" dirty="0" err="1" smtClean="0"/>
                        <a:t>Kotani</a:t>
                      </a:r>
                      <a:r>
                        <a:rPr lang="en-US" sz="1100" dirty="0" smtClean="0"/>
                        <a:t> K, Tokunaga K, Matsuzawa Y, Shimomura I.</a:t>
                      </a:r>
                    </a:p>
                    <a:p>
                      <a:r>
                        <a:rPr lang="en-US" sz="1100" dirty="0" smtClean="0"/>
                        <a:t>Intern Med. 2014;53(4):299-305.</a:t>
                      </a:r>
                    </a:p>
                    <a:p>
                      <a:endParaRPr lang="en-US" dirty="0"/>
                    </a:p>
                  </a:txBody>
                  <a:tcPr/>
                </a:tc>
                <a:tc>
                  <a:txBody>
                    <a:bodyPr/>
                    <a:lstStyle/>
                    <a:p>
                      <a:r>
                        <a:rPr lang="en-US" dirty="0" smtClean="0"/>
                        <a:t>High</a:t>
                      </a:r>
                      <a:endParaRPr lang="en-US" dirty="0"/>
                    </a:p>
                  </a:txBody>
                  <a:tcPr/>
                </a:tc>
                <a:tc>
                  <a:txBody>
                    <a:bodyPr/>
                    <a:lstStyle/>
                    <a:p>
                      <a:r>
                        <a:rPr lang="en-US" sz="1100" dirty="0" smtClean="0"/>
                        <a:t>results suggest that the absolute value of VFA rather than SFA is more closely associated with a cluster of risk factors irrespective of sex</a:t>
                      </a:r>
                      <a:endParaRPr lang="en-US" sz="1100" dirty="0"/>
                    </a:p>
                  </a:txBody>
                  <a:tcPr/>
                </a:tc>
                <a:tc>
                  <a:txBody>
                    <a:bodyPr/>
                    <a:lstStyle/>
                    <a:p>
                      <a:r>
                        <a:rPr lang="en-US" dirty="0" smtClean="0"/>
                        <a:t>Visceral fat is more important factor for CVD.</a:t>
                      </a:r>
                      <a:endParaRPr lang="en-US" dirty="0"/>
                    </a:p>
                  </a:txBody>
                  <a:tcPr/>
                </a:tc>
              </a:tr>
              <a:tr h="370840">
                <a:tc>
                  <a:txBody>
                    <a:bodyPr/>
                    <a:lstStyle/>
                    <a:p>
                      <a:endParaRPr lang="en-US" dirty="0"/>
                    </a:p>
                  </a:txBody>
                  <a:tcPr/>
                </a:tc>
                <a:tc>
                  <a:txBody>
                    <a:bodyPr/>
                    <a:lstStyle/>
                    <a:p>
                      <a:endParaRPr lang="en-US" dirty="0"/>
                    </a:p>
                  </a:txBody>
                  <a:tcPr/>
                </a:tc>
                <a:tc>
                  <a:txBody>
                    <a:bodyPr/>
                    <a:lstStyle/>
                    <a:p>
                      <a:endParaRPr lang="en-US" sz="1100" dirty="0"/>
                    </a:p>
                  </a:txBody>
                  <a:tcPr/>
                </a:tc>
                <a:tc>
                  <a:txBody>
                    <a:bodyPr/>
                    <a:lstStyle/>
                    <a:p>
                      <a:endParaRPr lang="en-US" dirty="0"/>
                    </a:p>
                  </a:txBody>
                  <a:tcPr/>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1: All of the following are the well established modifiable risk factors of coronary heart disease except</a:t>
            </a:r>
          </a:p>
          <a:p>
            <a:pPr marL="971550" lvl="1" indent="-514350">
              <a:buFont typeface="+mj-lt"/>
              <a:buAutoNum type="arabicPeriod"/>
            </a:pPr>
            <a:r>
              <a:rPr lang="en-US" dirty="0" smtClean="0"/>
              <a:t>Cigarette smoking</a:t>
            </a:r>
          </a:p>
          <a:p>
            <a:pPr marL="971550" lvl="1" indent="-514350">
              <a:buFont typeface="+mj-lt"/>
              <a:buAutoNum type="arabicPeriod"/>
            </a:pPr>
            <a:r>
              <a:rPr lang="en-US" dirty="0" smtClean="0"/>
              <a:t>Drinking beverages</a:t>
            </a:r>
          </a:p>
          <a:p>
            <a:pPr marL="971550" lvl="1" indent="-514350">
              <a:buFont typeface="+mj-lt"/>
              <a:buAutoNum type="arabicPeriod"/>
            </a:pPr>
            <a:r>
              <a:rPr lang="en-US" dirty="0" smtClean="0"/>
              <a:t>High blood pressure</a:t>
            </a:r>
          </a:p>
          <a:p>
            <a:pPr marL="971550" lvl="1" indent="-514350">
              <a:buFont typeface="+mj-lt"/>
              <a:buAutoNum type="arabicPeriod"/>
            </a:pPr>
            <a:r>
              <a:rPr lang="en-US" dirty="0" smtClean="0"/>
              <a:t>Elevated serum cholesterol</a:t>
            </a:r>
            <a:endParaRPr lang="en-US" dirty="0"/>
          </a:p>
        </p:txBody>
      </p:sp>
    </p:spTree>
    <p:extLst>
      <p:ext uri="{BB962C8B-B14F-4D97-AF65-F5344CB8AC3E}">
        <p14:creationId xmlns:p14="http://schemas.microsoft.com/office/powerpoint/2010/main" val="9707844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2: Which one of the following sets of components of cigarette smoke is a causal agent of coronary artery disease</a:t>
            </a:r>
          </a:p>
          <a:p>
            <a:pPr marL="971550" lvl="1" indent="-514350">
              <a:buFont typeface="+mj-lt"/>
              <a:buAutoNum type="arabicPeriod"/>
            </a:pPr>
            <a:r>
              <a:rPr lang="en-US" dirty="0" smtClean="0"/>
              <a:t>Tar and nicotine</a:t>
            </a:r>
          </a:p>
          <a:p>
            <a:pPr marL="971550" lvl="1" indent="-514350">
              <a:buFont typeface="+mj-lt"/>
              <a:buAutoNum type="arabicPeriod"/>
            </a:pPr>
            <a:r>
              <a:rPr lang="en-US" dirty="0" smtClean="0"/>
              <a:t>Nicotine and carbon monoxide and tar</a:t>
            </a:r>
          </a:p>
          <a:p>
            <a:pPr marL="971550" lvl="1" indent="-514350">
              <a:buFont typeface="+mj-lt"/>
              <a:buAutoNum type="arabicPeriod"/>
            </a:pPr>
            <a:r>
              <a:rPr lang="en-US" dirty="0" smtClean="0"/>
              <a:t>Carbon monoxide and tar</a:t>
            </a:r>
          </a:p>
          <a:p>
            <a:pPr marL="971550" lvl="1" indent="-514350">
              <a:buFont typeface="+mj-lt"/>
              <a:buAutoNum type="arabicPeriod"/>
            </a:pPr>
            <a:r>
              <a:rPr lang="en-US" dirty="0" smtClean="0"/>
              <a:t>Carbon dioxide</a:t>
            </a:r>
            <a:endParaRPr lang="en-US" dirty="0"/>
          </a:p>
        </p:txBody>
      </p:sp>
    </p:spTree>
    <p:extLst>
      <p:ext uri="{BB962C8B-B14F-4D97-AF65-F5344CB8AC3E}">
        <p14:creationId xmlns:p14="http://schemas.microsoft.com/office/powerpoint/2010/main" val="20923935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3: Which one of the following is most strongly associated with coronary heart disease</a:t>
            </a:r>
          </a:p>
          <a:p>
            <a:pPr marL="971550" lvl="1" indent="-514350">
              <a:buFont typeface="+mj-lt"/>
              <a:buAutoNum type="arabicPeriod"/>
            </a:pPr>
            <a:r>
              <a:rPr lang="en-US" dirty="0" err="1" smtClean="0"/>
              <a:t>Apolipoproteins</a:t>
            </a:r>
            <a:endParaRPr lang="en-US" dirty="0" smtClean="0"/>
          </a:p>
          <a:p>
            <a:pPr marL="971550" lvl="1" indent="-514350">
              <a:buFont typeface="+mj-lt"/>
              <a:buAutoNum type="arabicPeriod"/>
            </a:pPr>
            <a:r>
              <a:rPr lang="en-US" dirty="0" smtClean="0"/>
              <a:t>VLDL</a:t>
            </a:r>
          </a:p>
          <a:p>
            <a:pPr marL="971550" lvl="1" indent="-514350">
              <a:buFont typeface="+mj-lt"/>
              <a:buAutoNum type="arabicPeriod"/>
            </a:pPr>
            <a:r>
              <a:rPr lang="en-US" dirty="0" smtClean="0"/>
              <a:t>HDL</a:t>
            </a:r>
          </a:p>
          <a:p>
            <a:pPr marL="971550" lvl="1" indent="-514350">
              <a:buFont typeface="+mj-lt"/>
              <a:buAutoNum type="arabicPeriod"/>
            </a:pPr>
            <a:r>
              <a:rPr lang="en-US" dirty="0" smtClean="0"/>
              <a:t>Total lipoproteins</a:t>
            </a:r>
            <a:endParaRPr lang="en-US" dirty="0"/>
          </a:p>
        </p:txBody>
      </p:sp>
    </p:spTree>
    <p:extLst>
      <p:ext uri="{BB962C8B-B14F-4D97-AF65-F5344CB8AC3E}">
        <p14:creationId xmlns:p14="http://schemas.microsoft.com/office/powerpoint/2010/main" val="33266896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4: Primary prevention in coronary heart diseases</a:t>
            </a:r>
          </a:p>
          <a:p>
            <a:pPr marL="971550" lvl="1" indent="-514350">
              <a:buFont typeface="+mj-lt"/>
              <a:buAutoNum type="arabicPeriod"/>
            </a:pPr>
            <a:r>
              <a:rPr lang="en-US" dirty="0" smtClean="0"/>
              <a:t>Exercise in high risk area</a:t>
            </a:r>
          </a:p>
          <a:p>
            <a:pPr marL="971550" lvl="1" indent="-514350">
              <a:buFont typeface="+mj-lt"/>
              <a:buAutoNum type="arabicPeriod"/>
            </a:pPr>
            <a:r>
              <a:rPr lang="en-US" dirty="0" smtClean="0"/>
              <a:t>BP monitoring</a:t>
            </a:r>
          </a:p>
          <a:p>
            <a:pPr marL="971550" lvl="1" indent="-514350">
              <a:buFont typeface="+mj-lt"/>
              <a:buAutoNum type="arabicPeriod"/>
            </a:pPr>
            <a:r>
              <a:rPr lang="en-US" dirty="0" smtClean="0"/>
              <a:t>Salt restriction</a:t>
            </a:r>
          </a:p>
          <a:p>
            <a:pPr marL="971550" lvl="1" indent="-514350">
              <a:buFont typeface="+mj-lt"/>
              <a:buAutoNum type="arabicPeriod"/>
            </a:pPr>
            <a:r>
              <a:rPr lang="en-US" dirty="0" smtClean="0"/>
              <a:t>Statins</a:t>
            </a:r>
          </a:p>
          <a:p>
            <a:pPr marL="971550" lvl="1" indent="-514350">
              <a:buFont typeface="+mj-lt"/>
              <a:buAutoNum type="arabicPeriod"/>
            </a:pPr>
            <a:r>
              <a:rPr lang="en-US" dirty="0" smtClean="0"/>
              <a:t>TMT</a:t>
            </a:r>
            <a:endParaRPr lang="en-US" dirty="0"/>
          </a:p>
        </p:txBody>
      </p:sp>
    </p:spTree>
    <p:extLst>
      <p:ext uri="{BB962C8B-B14F-4D97-AF65-F5344CB8AC3E}">
        <p14:creationId xmlns:p14="http://schemas.microsoft.com/office/powerpoint/2010/main" val="3612188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5: Primordial prevention in myocardial infarctions are all except</a:t>
            </a:r>
          </a:p>
          <a:p>
            <a:pPr marL="971550" lvl="1" indent="-514350">
              <a:buFont typeface="+mj-lt"/>
              <a:buAutoNum type="arabicPeriod"/>
            </a:pPr>
            <a:r>
              <a:rPr lang="en-US" dirty="0" smtClean="0"/>
              <a:t>Maintenance of normal body weight</a:t>
            </a:r>
          </a:p>
          <a:p>
            <a:pPr marL="971550" lvl="1" indent="-514350">
              <a:buFont typeface="+mj-lt"/>
              <a:buAutoNum type="arabicPeriod"/>
            </a:pPr>
            <a:r>
              <a:rPr lang="en-US" dirty="0" smtClean="0"/>
              <a:t>Change in life style</a:t>
            </a:r>
          </a:p>
          <a:p>
            <a:pPr marL="971550" lvl="1" indent="-514350">
              <a:buFont typeface="+mj-lt"/>
              <a:buAutoNum type="arabicPeriod"/>
            </a:pPr>
            <a:r>
              <a:rPr lang="en-US" dirty="0" smtClean="0"/>
              <a:t>Change in nutritional habits</a:t>
            </a:r>
          </a:p>
          <a:p>
            <a:pPr marL="971550" lvl="1" indent="-514350">
              <a:buFont typeface="+mj-lt"/>
              <a:buAutoNum type="arabicPeriod"/>
            </a:pPr>
            <a:r>
              <a:rPr lang="en-US" dirty="0" smtClean="0"/>
              <a:t>Screening for hypertension</a:t>
            </a:r>
            <a:endParaRPr lang="en-US" dirty="0"/>
          </a:p>
        </p:txBody>
      </p:sp>
    </p:spTree>
    <p:extLst>
      <p:ext uri="{BB962C8B-B14F-4D97-AF65-F5344CB8AC3E}">
        <p14:creationId xmlns:p14="http://schemas.microsoft.com/office/powerpoint/2010/main" val="108540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u="sng" dirty="0"/>
              <a:t>Problem statement</a:t>
            </a:r>
            <a:endParaRPr lang="en-US" dirty="0"/>
          </a:p>
        </p:txBody>
      </p:sp>
      <p:sp>
        <p:nvSpPr>
          <p:cNvPr id="3" name="Content Placeholder 2"/>
          <p:cNvSpPr>
            <a:spLocks noGrp="1"/>
          </p:cNvSpPr>
          <p:nvPr>
            <p:ph idx="1"/>
          </p:nvPr>
        </p:nvSpPr>
        <p:spPr>
          <a:xfrm>
            <a:off x="457200" y="1371600"/>
            <a:ext cx="8229600" cy="5029200"/>
          </a:xfrm>
        </p:spPr>
        <p:txBody>
          <a:bodyPr>
            <a:normAutofit lnSpcReduction="10000"/>
          </a:bodyPr>
          <a:lstStyle/>
          <a:p>
            <a:r>
              <a:rPr lang="en-US" b="1" u="sng" dirty="0" smtClean="0"/>
              <a:t>WORLD</a:t>
            </a:r>
          </a:p>
          <a:p>
            <a:r>
              <a:rPr lang="en-US" dirty="0"/>
              <a:t>In today's world, most deaths are attributable to non-communicable diseases (32 million) and just over half of these (16.7 million) are as a result of </a:t>
            </a:r>
            <a:r>
              <a:rPr lang="en-US" dirty="0" smtClean="0"/>
              <a:t>CVD.</a:t>
            </a:r>
          </a:p>
          <a:p>
            <a:r>
              <a:rPr lang="en-US" dirty="0" smtClean="0"/>
              <a:t>More </a:t>
            </a:r>
            <a:r>
              <a:rPr lang="en-US" dirty="0"/>
              <a:t>than </a:t>
            </a:r>
            <a:r>
              <a:rPr lang="en-US" dirty="0" smtClean="0"/>
              <a:t>one ­</a:t>
            </a:r>
            <a:r>
              <a:rPr lang="en-US" dirty="0"/>
              <a:t>third of these deaths occur in middle-aged adults. In developed countries, heart diseases and stroke are the first and second leading cause of death for adult men and women. </a:t>
            </a:r>
            <a:endParaRPr lang="en-US" b="1" u="sng" dirty="0"/>
          </a:p>
        </p:txBody>
      </p:sp>
    </p:spTree>
    <p:extLst>
      <p:ext uri="{BB962C8B-B14F-4D97-AF65-F5344CB8AC3E}">
        <p14:creationId xmlns:p14="http://schemas.microsoft.com/office/powerpoint/2010/main" val="2201611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600" b="1" u="sng" dirty="0" smtClean="0"/>
              <a:t>Continue…</a:t>
            </a:r>
            <a:endParaRPr lang="en-US" sz="3600" b="1" u="sng" dirty="0"/>
          </a:p>
        </p:txBody>
      </p:sp>
      <p:sp>
        <p:nvSpPr>
          <p:cNvPr id="3" name="Content Placeholder 2"/>
          <p:cNvSpPr>
            <a:spLocks noGrp="1"/>
          </p:cNvSpPr>
          <p:nvPr>
            <p:ph idx="1"/>
          </p:nvPr>
        </p:nvSpPr>
        <p:spPr>
          <a:xfrm>
            <a:off x="457200" y="990600"/>
            <a:ext cx="8229600" cy="5135563"/>
          </a:xfrm>
        </p:spPr>
        <p:txBody>
          <a:bodyPr/>
          <a:lstStyle/>
          <a:p>
            <a:r>
              <a:rPr lang="en-US" dirty="0"/>
              <a:t>Cardiovascular diseases are responsible for about 25 per cent of the DALYs lost due to non-communicable diseases in SEAR countries</a:t>
            </a:r>
            <a:r>
              <a:rPr lang="en-US" dirty="0" smtClean="0"/>
              <a:t>.</a:t>
            </a:r>
          </a:p>
          <a:p>
            <a:r>
              <a:rPr lang="en-US" dirty="0" smtClean="0"/>
              <a:t>Out </a:t>
            </a:r>
            <a:r>
              <a:rPr lang="en-US" dirty="0"/>
              <a:t>Of these IHD accounts for about 40 per cent of DALYs lost, cerebrovascular diseases about 19 per cent, Rheumatic heart disease 6 per cent, inflammatory heart diseases about 6 per cent and other conditions about 29 per cent. </a:t>
            </a:r>
          </a:p>
          <a:p>
            <a:endParaRPr lang="en-US" dirty="0"/>
          </a:p>
        </p:txBody>
      </p:sp>
    </p:spTree>
    <p:extLst>
      <p:ext uri="{BB962C8B-B14F-4D97-AF65-F5344CB8AC3E}">
        <p14:creationId xmlns:p14="http://schemas.microsoft.com/office/powerpoint/2010/main" val="2738930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b="1" u="sng" dirty="0" smtClean="0"/>
              <a:t>Continue…</a:t>
            </a:r>
            <a:endParaRPr lang="en-US" sz="3600" b="1" u="sng" dirty="0"/>
          </a:p>
        </p:txBody>
      </p:sp>
      <p:sp>
        <p:nvSpPr>
          <p:cNvPr id="3" name="Content Placeholder 2"/>
          <p:cNvSpPr>
            <a:spLocks noGrp="1"/>
          </p:cNvSpPr>
          <p:nvPr>
            <p:ph idx="1"/>
          </p:nvPr>
        </p:nvSpPr>
        <p:spPr>
          <a:xfrm>
            <a:off x="457200" y="1524000"/>
            <a:ext cx="8229600" cy="4602163"/>
          </a:xfrm>
        </p:spPr>
        <p:txBody>
          <a:bodyPr/>
          <a:lstStyle/>
          <a:p>
            <a:r>
              <a:rPr lang="en-US" dirty="0"/>
              <a:t>The incidence of CVD is greater in urban areas than in rural areas reflecting the </a:t>
            </a:r>
            <a:r>
              <a:rPr lang="en-US" dirty="0" err="1"/>
              <a:t>aquisition</a:t>
            </a:r>
            <a:r>
              <a:rPr lang="en-US" dirty="0"/>
              <a:t> of several risk factors such as tobacco consumption, lack of physical activity, unhealthy diet (today's fast food habits) and obesity. </a:t>
            </a:r>
          </a:p>
        </p:txBody>
      </p:sp>
    </p:spTree>
    <p:extLst>
      <p:ext uri="{BB962C8B-B14F-4D97-AF65-F5344CB8AC3E}">
        <p14:creationId xmlns:p14="http://schemas.microsoft.com/office/powerpoint/2010/main" val="38568154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u="sng" dirty="0"/>
              <a:t>Problem statement</a:t>
            </a:r>
            <a:endParaRPr lang="en-US" dirty="0"/>
          </a:p>
        </p:txBody>
      </p:sp>
      <p:sp>
        <p:nvSpPr>
          <p:cNvPr id="3" name="Content Placeholder 2"/>
          <p:cNvSpPr>
            <a:spLocks noGrp="1"/>
          </p:cNvSpPr>
          <p:nvPr>
            <p:ph idx="1"/>
          </p:nvPr>
        </p:nvSpPr>
        <p:spPr>
          <a:xfrm>
            <a:off x="457200" y="1066800"/>
            <a:ext cx="8229600" cy="5257800"/>
          </a:xfrm>
        </p:spPr>
        <p:txBody>
          <a:bodyPr>
            <a:normAutofit/>
          </a:bodyPr>
          <a:lstStyle/>
          <a:p>
            <a:r>
              <a:rPr lang="en-US" sz="3600" b="1" u="sng" dirty="0" smtClean="0"/>
              <a:t>INDIA</a:t>
            </a:r>
          </a:p>
          <a:p>
            <a:r>
              <a:rPr lang="en-US" dirty="0"/>
              <a:t>In India an estimated 2.27 million people died due to CVD during 1990, and according to projections the number of deaths due to IHD was to increase from 1.17 million in 1990 to 1.59 million in 2000 and 2.03 million by 2010. </a:t>
            </a:r>
          </a:p>
          <a:p>
            <a:r>
              <a:rPr lang="en-US" dirty="0" smtClean="0"/>
              <a:t>The </a:t>
            </a:r>
            <a:r>
              <a:rPr lang="en-US" dirty="0"/>
              <a:t>prevalence of CVD is reported to be 2-3 times higher in the urban population as compared to the rural population</a:t>
            </a:r>
            <a:r>
              <a:rPr lang="en-US" dirty="0" smtClean="0"/>
              <a:t>.</a:t>
            </a:r>
            <a:endParaRPr lang="en-US" dirty="0"/>
          </a:p>
        </p:txBody>
      </p:sp>
    </p:spTree>
    <p:extLst>
      <p:ext uri="{BB962C8B-B14F-4D97-AF65-F5344CB8AC3E}">
        <p14:creationId xmlns:p14="http://schemas.microsoft.com/office/powerpoint/2010/main" val="16209404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u="sng" dirty="0" smtClean="0"/>
              <a:t>Continue…</a:t>
            </a:r>
            <a:endParaRPr lang="en-US" sz="3600" b="1" u="sng" dirty="0"/>
          </a:p>
        </p:txBody>
      </p:sp>
      <p:sp>
        <p:nvSpPr>
          <p:cNvPr id="3" name="Content Placeholder 2"/>
          <p:cNvSpPr>
            <a:spLocks noGrp="1"/>
          </p:cNvSpPr>
          <p:nvPr>
            <p:ph idx="1"/>
          </p:nvPr>
        </p:nvSpPr>
        <p:spPr>
          <a:xfrm>
            <a:off x="457200" y="1066800"/>
            <a:ext cx="8229600" cy="5410200"/>
          </a:xfrm>
        </p:spPr>
        <p:txBody>
          <a:bodyPr>
            <a:normAutofit lnSpcReduction="10000"/>
          </a:bodyPr>
          <a:lstStyle/>
          <a:p>
            <a:r>
              <a:rPr lang="en-US" dirty="0"/>
              <a:t>The present mortality rates are the consequence of previous exposure to behavioural risk factors such as inappropriate nutrition, insufficient physical activity and increased tobacco consumption. </a:t>
            </a:r>
            <a:r>
              <a:rPr lang="en-US" b="1" u="sng" dirty="0"/>
              <a:t>It is called the "lag-time" effect of risk factors for CVD</a:t>
            </a:r>
            <a:r>
              <a:rPr lang="en-US" dirty="0"/>
              <a:t>. Overweight, central obesity, high blood pressure, dyslipidaemia, diabetes and low cardio­respiratory fitness are among the </a:t>
            </a:r>
            <a:r>
              <a:rPr lang="en-US" dirty="0" smtClean="0"/>
              <a:t>biological </a:t>
            </a:r>
            <a:r>
              <a:rPr lang="en-US" dirty="0"/>
              <a:t>factors contributing principally to increased risk. </a:t>
            </a:r>
          </a:p>
          <a:p>
            <a:endParaRPr lang="en-US" dirty="0"/>
          </a:p>
        </p:txBody>
      </p:sp>
    </p:spTree>
    <p:extLst>
      <p:ext uri="{BB962C8B-B14F-4D97-AF65-F5344CB8AC3E}">
        <p14:creationId xmlns:p14="http://schemas.microsoft.com/office/powerpoint/2010/main" val="39898732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600" b="1" u="sng" dirty="0" smtClean="0"/>
              <a:t>Continue…</a:t>
            </a:r>
            <a:endParaRPr lang="en-US" sz="3600" b="1" u="sng" dirty="0"/>
          </a:p>
        </p:txBody>
      </p:sp>
      <p:sp>
        <p:nvSpPr>
          <p:cNvPr id="3" name="Content Placeholder 2"/>
          <p:cNvSpPr>
            <a:spLocks noGrp="1"/>
          </p:cNvSpPr>
          <p:nvPr>
            <p:ph idx="1"/>
          </p:nvPr>
        </p:nvSpPr>
        <p:spPr>
          <a:xfrm>
            <a:off x="457200" y="1143000"/>
            <a:ext cx="8229600" cy="5257800"/>
          </a:xfrm>
        </p:spPr>
        <p:txBody>
          <a:bodyPr/>
          <a:lstStyle/>
          <a:p>
            <a:r>
              <a:rPr lang="en-US" dirty="0"/>
              <a:t>In summary, the major CVD risk factors of tobacco use, inappropriate diet and physical inactivity explain at least 75</a:t>
            </a:r>
            <a:r>
              <a:rPr lang="en-US" dirty="0" smtClean="0"/>
              <a:t>­-85 </a:t>
            </a:r>
            <a:r>
              <a:rPr lang="en-US" dirty="0"/>
              <a:t>per cent of new cases of coronary health disease. In the absence of elevation of these risk factors, CHD is a rare cause of death. Unfortunately, the vast majority of the populations in almost all countries are at risk of developing CVD because of higher than optimal levels of main risk factors. </a:t>
            </a:r>
          </a:p>
          <a:p>
            <a:endParaRPr lang="en-US" dirty="0"/>
          </a:p>
        </p:txBody>
      </p:sp>
    </p:spTree>
    <p:extLst>
      <p:ext uri="{BB962C8B-B14F-4D97-AF65-F5344CB8AC3E}">
        <p14:creationId xmlns:p14="http://schemas.microsoft.com/office/powerpoint/2010/main" val="29941682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290</TotalTime>
  <Words>2517</Words>
  <Application>Microsoft Office PowerPoint</Application>
  <PresentationFormat>On-screen Show (4:3)</PresentationFormat>
  <Paragraphs>180</Paragraphs>
  <Slides>38</Slides>
  <Notes>1</Notes>
  <HiddenSlides>4</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 Non-communicable Diseases Cardiovascular diseases</vt:lpstr>
      <vt:lpstr>Introduction</vt:lpstr>
      <vt:lpstr>Problem statement</vt:lpstr>
      <vt:lpstr>Problem statement</vt:lpstr>
      <vt:lpstr>Continue…</vt:lpstr>
      <vt:lpstr>Continue…</vt:lpstr>
      <vt:lpstr>Problem statement</vt:lpstr>
      <vt:lpstr>Continue…</vt:lpstr>
      <vt:lpstr>Continue…</vt:lpstr>
      <vt:lpstr>What is Cardiovascular diseases? </vt:lpstr>
      <vt:lpstr>Continue…</vt:lpstr>
      <vt:lpstr>Continue…</vt:lpstr>
      <vt:lpstr>Continue…</vt:lpstr>
      <vt:lpstr>  Key messages to protect heart health </vt:lpstr>
      <vt:lpstr>Continue…</vt:lpstr>
      <vt:lpstr>Continue…</vt:lpstr>
      <vt:lpstr>10 facts on non-communicable diseases </vt:lpstr>
      <vt:lpstr>Continue…</vt:lpstr>
      <vt:lpstr>Continue…</vt:lpstr>
      <vt:lpstr>Coronary Heart Diseases</vt:lpstr>
      <vt:lpstr>Continue…</vt:lpstr>
      <vt:lpstr>Coronary heart disease in India  </vt:lpstr>
      <vt:lpstr>Coronary heart disease in India</vt:lpstr>
      <vt:lpstr>Risk Factors</vt:lpstr>
      <vt:lpstr>Risk factors for CHD</vt:lpstr>
      <vt:lpstr>Smoking</vt:lpstr>
      <vt:lpstr>Smoking</vt:lpstr>
      <vt:lpstr>Hypertension</vt:lpstr>
      <vt:lpstr>Serum cholesterol</vt:lpstr>
      <vt:lpstr>Continue…</vt:lpstr>
      <vt:lpstr>Continue…</vt:lpstr>
      <vt:lpstr>Other risk factors</vt:lpstr>
      <vt:lpstr>References</vt:lpstr>
      <vt:lpstr>Questions</vt:lpstr>
      <vt:lpstr>Questions</vt:lpstr>
      <vt:lpstr>Questions</vt:lpstr>
      <vt:lpstr>Questions</vt:lpstr>
      <vt:lpstr>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Cardiovascular diseases</dc:title>
  <dc:creator>m</dc:creator>
  <cp:lastModifiedBy>m</cp:lastModifiedBy>
  <cp:revision>61</cp:revision>
  <dcterms:created xsi:type="dcterms:W3CDTF">2006-08-16T00:00:00Z</dcterms:created>
  <dcterms:modified xsi:type="dcterms:W3CDTF">2017-01-11T11:02:34Z</dcterms:modified>
</cp:coreProperties>
</file>