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Lst>
  <p:sldSz cx="9144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100" d="100"/>
          <a:sy n="100" d="100"/>
        </p:scale>
        <p:origin x="0" y="0"/>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 name="Shape 2"/>
        <p:cNvGrpSpPr/>
        <p:nvPr/>
      </p:nvGrpSpPr>
      <p:grpSpPr>
        <a:xfrm>
          <a:off x="0" y="0"/>
          <a:ext cx="0" cy="0"/>
          <a:chOff x="0" y="0"/>
          <a:chExt cx="0" cy="0"/>
        </a:xfrm>
      </p:grpSpPr>
      <p:sp>
        <p:nvSpPr>
          <p:cNvPr id="3" name="Google Shape;3;n"/>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80" name="Shape 80"/>
        <p:cNvGrpSpPr/>
        <p:nvPr/>
      </p:nvGrpSpPr>
      <p:grpSpPr>
        <a:xfrm>
          <a:off x="0" y="0"/>
          <a:ext cx="0" cy="0"/>
          <a:chOff x="0" y="0"/>
          <a:chExt cx="0" cy="0"/>
        </a:xfrm>
      </p:grpSpPr>
      <p:sp>
        <p:nvSpPr>
          <p:cNvPr id="81" name="Google Shape;81;p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82" name="Google Shape;82;p1: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86" name="Shape 86"/>
        <p:cNvGrpSpPr/>
        <p:nvPr/>
      </p:nvGrpSpPr>
      <p:grpSpPr>
        <a:xfrm>
          <a:off x="0" y="0"/>
          <a:ext cx="0" cy="0"/>
          <a:chOff x="0" y="0"/>
          <a:chExt cx="0" cy="0"/>
        </a:xfrm>
      </p:grpSpPr>
      <p:sp>
        <p:nvSpPr>
          <p:cNvPr id="87" name="Google Shape;87;p2: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88" name="Google Shape;88;p2: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92" name="Shape 92"/>
        <p:cNvGrpSpPr/>
        <p:nvPr/>
      </p:nvGrpSpPr>
      <p:grpSpPr>
        <a:xfrm>
          <a:off x="0" y="0"/>
          <a:ext cx="0" cy="0"/>
          <a:chOff x="0" y="0"/>
          <a:chExt cx="0" cy="0"/>
        </a:xfrm>
      </p:grpSpPr>
      <p:sp>
        <p:nvSpPr>
          <p:cNvPr id="93" name="Google Shape;93;p3: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94" name="Google Shape;94;p3: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98" name="Shape 98"/>
        <p:cNvGrpSpPr/>
        <p:nvPr/>
      </p:nvGrpSpPr>
      <p:grpSpPr>
        <a:xfrm>
          <a:off x="0" y="0"/>
          <a:ext cx="0" cy="0"/>
          <a:chOff x="0" y="0"/>
          <a:chExt cx="0" cy="0"/>
        </a:xfrm>
      </p:grpSpPr>
      <p:sp>
        <p:nvSpPr>
          <p:cNvPr id="99" name="Google Shape;99;p4: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00" name="Google Shape;100;p4: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04" name="Shape 104"/>
        <p:cNvGrpSpPr/>
        <p:nvPr/>
      </p:nvGrpSpPr>
      <p:grpSpPr>
        <a:xfrm>
          <a:off x="0" y="0"/>
          <a:ext cx="0" cy="0"/>
          <a:chOff x="0" y="0"/>
          <a:chExt cx="0" cy="0"/>
        </a:xfrm>
      </p:grpSpPr>
      <p:sp>
        <p:nvSpPr>
          <p:cNvPr id="105" name="Google Shape;105;p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06" name="Google Shape;106;p5: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09" name="Shape 109"/>
        <p:cNvGrpSpPr/>
        <p:nvPr/>
      </p:nvGrpSpPr>
      <p:grpSpPr>
        <a:xfrm>
          <a:off x="0" y="0"/>
          <a:ext cx="0" cy="0"/>
          <a:chOff x="0" y="0"/>
          <a:chExt cx="0" cy="0"/>
        </a:xfrm>
      </p:grpSpPr>
      <p:sp>
        <p:nvSpPr>
          <p:cNvPr id="110" name="Google Shape;110;p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11" name="Google Shape;111;p6: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14" name="Shape 114"/>
        <p:cNvGrpSpPr/>
        <p:nvPr/>
      </p:nvGrpSpPr>
      <p:grpSpPr>
        <a:xfrm>
          <a:off x="0" y="0"/>
          <a:ext cx="0" cy="0"/>
          <a:chOff x="0" y="0"/>
          <a:chExt cx="0" cy="0"/>
        </a:xfrm>
      </p:grpSpPr>
      <p:sp>
        <p:nvSpPr>
          <p:cNvPr id="115" name="Google Shape;115;p7: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16" name="Google Shape;116;p7: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19" name="Shape 119"/>
        <p:cNvGrpSpPr/>
        <p:nvPr/>
      </p:nvGrpSpPr>
      <p:grpSpPr>
        <a:xfrm>
          <a:off x="0" y="0"/>
          <a:ext cx="0" cy="0"/>
          <a:chOff x="0" y="0"/>
          <a:chExt cx="0" cy="0"/>
        </a:xfrm>
      </p:grpSpPr>
      <p:sp>
        <p:nvSpPr>
          <p:cNvPr id="120" name="Google Shape;120;p8: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21" name="Google Shape;121;p8: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24" name="Shape 124"/>
        <p:cNvGrpSpPr/>
        <p:nvPr/>
      </p:nvGrpSpPr>
      <p:grpSpPr>
        <a:xfrm>
          <a:off x="0" y="0"/>
          <a:ext cx="0" cy="0"/>
          <a:chOff x="0" y="0"/>
          <a:chExt cx="0" cy="0"/>
        </a:xfrm>
      </p:grpSpPr>
      <p:sp>
        <p:nvSpPr>
          <p:cNvPr id="125" name="Google Shape;125;p9: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26" name="Google Shape;126;p9: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matchingName="Title and Vertical Text">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71" name="Google Shape;71;p11"/>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matchingName="Vertical Title and Text">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77" name="Google Shape;77;p12"/>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matchingName="Title and Content">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20" name="Google Shape;20;p3"/>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matchingName="Two Content">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32" name="Google Shape;32;p5"/>
          <p:cNvSpPr txBox="1"/>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33" name="Google Shape;33;p5"/>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matchingName="Comparison">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39" name="Google Shape;39;p6"/>
          <p:cNvSpPr txBox="1"/>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40" name="Google Shape;40;p6"/>
          <p:cNvSpPr txBox="1"/>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41" name="Google Shape;41;p6"/>
          <p:cNvSpPr txBox="1"/>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42" name="Google Shape;42;p6"/>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50" name="Shape 50"/>
        <p:cNvGrpSpPr/>
        <p:nvPr/>
      </p:nvGrpSpPr>
      <p:grpSpPr>
        <a:xfrm>
          <a:off x="0" y="0"/>
          <a:ext cx="0" cy="0"/>
          <a:chOff x="0" y="0"/>
          <a:chExt cx="0" cy="0"/>
        </a:xfrm>
      </p:grpSpPr>
      <p:sp>
        <p:nvSpPr>
          <p:cNvPr id="51" name="Google Shape;51;p8"/>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matchingName="Content with Caption">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p:txBody>
      </p:sp>
      <p:sp>
        <p:nvSpPr>
          <p:cNvPr id="57" name="Google Shape;57;p9"/>
          <p:cNvSpPr txBox="1"/>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58" name="Google Shape;58;p9"/>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matchingName="Picture with Caption">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panose="020B0604020202020204"/>
              <a:buNone/>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560"/>
              </a:spcBef>
              <a:spcAft>
                <a:spcPts val="0"/>
              </a:spcAft>
              <a:buClr>
                <a:schemeClr val="dk1"/>
              </a:buClr>
              <a:buSzPts val="2800"/>
              <a:buFont typeface="Arial" panose="020B0604020202020204"/>
              <a:buNone/>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480"/>
              </a:spcBef>
              <a:spcAft>
                <a:spcPts val="0"/>
              </a:spcAft>
              <a:buClr>
                <a:schemeClr val="dk1"/>
              </a:buClr>
              <a:buSzPts val="2400"/>
              <a:buFont typeface="Arial" panose="020B0604020202020204"/>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64" name="Google Shape;64;p10"/>
          <p:cNvSpPr txBox="1"/>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65" name="Google Shape;65;p10"/>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p1"/>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9" name="Google Shape;9;p1"/>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0" name="Google Shape;10;p1"/>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panose="020F0502020204030204"/>
              <a:buNone/>
            </a:pPr>
            <a:r>
              <a:rPr lang="en-US"/>
              <a:t>Trick Movement</a:t>
            </a:r>
            <a:endParaRPr lang="en-US"/>
          </a:p>
        </p:txBody>
      </p:sp>
      <p:sp>
        <p:nvSpPr>
          <p:cNvPr id="85" name="Google Shape;85;p13"/>
          <p:cNvSpPr txBox="1"/>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r>
              <a:rPr lang="en-US"/>
              <a:t>PRESENTED BY: DR. PINAL MODI</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89" name="Shape 89"/>
        <p:cNvGrpSpPr/>
        <p:nvPr/>
      </p:nvGrpSpPr>
      <p:grpSpPr>
        <a:xfrm>
          <a:off x="0" y="0"/>
          <a:ext cx="0" cy="0"/>
          <a:chOff x="0" y="0"/>
          <a:chExt cx="0" cy="0"/>
        </a:xfrm>
      </p:grpSpPr>
      <p:sp>
        <p:nvSpPr>
          <p:cNvPr id="90" name="Google Shape;90;p14"/>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panose="020F0502020204030204"/>
              <a:buNone/>
            </a:pPr>
            <a:r>
              <a:rPr lang="en-US"/>
              <a:t>Objectives </a:t>
            </a:r>
            <a:endParaRPr lang="en-US"/>
          </a:p>
        </p:txBody>
      </p:sp>
      <p:sp>
        <p:nvSpPr>
          <p:cNvPr id="91" name="Google Shape;91;p14"/>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a:t>Definition of trick movement</a:t>
            </a:r>
            <a:endParaRPr lang="en-US"/>
          </a:p>
          <a:p>
            <a:pPr marL="342900" lvl="0" indent="-342900" algn="l" rtl="0">
              <a:spcBef>
                <a:spcPts val="640"/>
              </a:spcBef>
              <a:spcAft>
                <a:spcPts val="0"/>
              </a:spcAft>
              <a:buClr>
                <a:schemeClr val="dk1"/>
              </a:buClr>
              <a:buSzPts val="3200"/>
              <a:buChar char="•"/>
            </a:pPr>
            <a:r>
              <a:rPr lang="en-US"/>
              <a:t>Types of trick movement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95" name="Shape 95"/>
        <p:cNvGrpSpPr/>
        <p:nvPr/>
      </p:nvGrpSpPr>
      <p:grpSpPr>
        <a:xfrm>
          <a:off x="0" y="0"/>
          <a:ext cx="0" cy="0"/>
          <a:chOff x="0" y="0"/>
          <a:chExt cx="0" cy="0"/>
        </a:xfrm>
      </p:grpSpPr>
      <p:sp>
        <p:nvSpPr>
          <p:cNvPr id="96" name="Google Shape;96;p15"/>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panose="020F0502020204030204"/>
              <a:buNone/>
            </a:pPr>
            <a:r>
              <a:rPr lang="en-US"/>
              <a:t>What is trick movement???</a:t>
            </a:r>
            <a:endParaRPr lang="en-US"/>
          </a:p>
        </p:txBody>
      </p:sp>
      <p:sp>
        <p:nvSpPr>
          <p:cNvPr id="97" name="Google Shape;97;p15"/>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3200"/>
              <a:buNone/>
            </a:pPr>
            <a:r>
              <a:rPr lang="en-US"/>
              <a:t>	The term trick movements usually implies unnatural movements seen when muscles are either paralyzed or inhibited – for example, the hitching up of the shoulder by the trapezius when the supraspinatus tendon is inflamed or the deltoid is paralyzed.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01" name="Shape 101"/>
        <p:cNvGrpSpPr/>
        <p:nvPr/>
      </p:nvGrpSpPr>
      <p:grpSpPr>
        <a:xfrm>
          <a:off x="0" y="0"/>
          <a:ext cx="0" cy="0"/>
          <a:chOff x="0" y="0"/>
          <a:chExt cx="0" cy="0"/>
        </a:xfrm>
      </p:grpSpPr>
      <p:sp>
        <p:nvSpPr>
          <p:cNvPr id="102" name="Google Shape;102;p16"/>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panose="020F0502020204030204"/>
              <a:buNone/>
            </a:pPr>
            <a:r>
              <a:rPr lang="en-US"/>
              <a:t>Classification of trick movements</a:t>
            </a:r>
            <a:endParaRPr lang="en-US"/>
          </a:p>
        </p:txBody>
      </p:sp>
      <p:sp>
        <p:nvSpPr>
          <p:cNvPr id="103" name="Google Shape;103;p16"/>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514350" lvl="0" indent="-514350" algn="just" rtl="0">
              <a:spcBef>
                <a:spcPts val="0"/>
              </a:spcBef>
              <a:spcAft>
                <a:spcPts val="0"/>
              </a:spcAft>
              <a:buClr>
                <a:schemeClr val="dk1"/>
              </a:buClr>
              <a:buSzPts val="3200"/>
              <a:buFont typeface="Calibri" panose="020F0502020204030204"/>
              <a:buAutoNum type="arabicPeriod"/>
            </a:pPr>
            <a:r>
              <a:rPr lang="en-US"/>
              <a:t>Direct substitution of favorably placed muscles:</a:t>
            </a:r>
            <a:endParaRPr lang="en-US"/>
          </a:p>
          <a:p>
            <a:pPr marL="514350" lvl="0" indent="-514350" algn="just" rtl="0">
              <a:spcBef>
                <a:spcPts val="640"/>
              </a:spcBef>
              <a:spcAft>
                <a:spcPts val="0"/>
              </a:spcAft>
              <a:buClr>
                <a:schemeClr val="dk1"/>
              </a:buClr>
              <a:buSzPts val="3200"/>
              <a:buNone/>
            </a:pPr>
            <a:r>
              <a:rPr lang="en-US"/>
              <a:t>	Full abduction and elevation of the shoulder is possible despite paralysis of deltoid, by using muscles which cross the shoulder joint i.e. long head of biceps, triceps and pactoralis major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07" name="Shape 107"/>
        <p:cNvGrpSpPr/>
        <p:nvPr/>
      </p:nvGrpSpPr>
      <p:grpSpPr>
        <a:xfrm>
          <a:off x="0" y="0"/>
          <a:ext cx="0" cy="0"/>
          <a:chOff x="0" y="0"/>
          <a:chExt cx="0" cy="0"/>
        </a:xfrm>
      </p:grpSpPr>
      <p:sp>
        <p:nvSpPr>
          <p:cNvPr id="108" name="Google Shape;108;p17"/>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3200"/>
              <a:buNone/>
            </a:pPr>
            <a:r>
              <a:rPr lang="en-US"/>
              <a:t>2. Accessory insertion:</a:t>
            </a:r>
            <a:endParaRPr lang="en-US"/>
          </a:p>
          <a:p>
            <a:pPr marL="342900" lvl="0" indent="-342900" algn="just" rtl="0">
              <a:spcBef>
                <a:spcPts val="640"/>
              </a:spcBef>
              <a:spcAft>
                <a:spcPts val="0"/>
              </a:spcAft>
              <a:buClr>
                <a:schemeClr val="dk1"/>
              </a:buClr>
              <a:buSzPts val="3200"/>
              <a:buNone/>
            </a:pPr>
            <a:r>
              <a:rPr lang="en-US"/>
              <a:t>	The abductor pollicis brevis and the flexor pollicis brevis insert into the extensor expansion of the thumb. It is thus possible to extend the IP joint of the thumb when the radial or posterior interosseous nerves are paralyzed.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12" name="Shape 112"/>
        <p:cNvGrpSpPr/>
        <p:nvPr/>
      </p:nvGrpSpPr>
      <p:grpSpPr>
        <a:xfrm>
          <a:off x="0" y="0"/>
          <a:ext cx="0" cy="0"/>
          <a:chOff x="0" y="0"/>
          <a:chExt cx="0" cy="0"/>
        </a:xfrm>
      </p:grpSpPr>
      <p:sp>
        <p:nvSpPr>
          <p:cNvPr id="113" name="Google Shape;113;p18"/>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just" rtl="0">
              <a:lnSpc>
                <a:spcPct val="90000"/>
              </a:lnSpc>
              <a:spcBef>
                <a:spcPts val="0"/>
              </a:spcBef>
              <a:spcAft>
                <a:spcPts val="0"/>
              </a:spcAft>
              <a:buClr>
                <a:schemeClr val="dk1"/>
              </a:buClr>
              <a:buSzPts val="3200"/>
              <a:buNone/>
            </a:pPr>
            <a:r>
              <a:rPr lang="en-US"/>
              <a:t>3. Tendon action:</a:t>
            </a:r>
            <a:endParaRPr lang="en-US"/>
          </a:p>
          <a:p>
            <a:pPr marL="342900" lvl="0" indent="-342900" algn="just" rtl="0">
              <a:lnSpc>
                <a:spcPct val="90000"/>
              </a:lnSpc>
              <a:spcBef>
                <a:spcPts val="640"/>
              </a:spcBef>
              <a:spcAft>
                <a:spcPts val="0"/>
              </a:spcAft>
              <a:buClr>
                <a:schemeClr val="dk1"/>
              </a:buClr>
              <a:buSzPts val="3200"/>
              <a:buNone/>
            </a:pPr>
            <a:r>
              <a:rPr lang="en-US"/>
              <a:t>	This refers to the shortening of a tendon when the antagonist contracts strongly; it occurs in muscles which cross two joints and have normally a limited length. Thus when there is paralysis of the long finger flexors, hyperextension of the wrist causes a tendon action at the terminal IP joints due to the limited length of the flexors.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17" name="Shape 117"/>
        <p:cNvGrpSpPr/>
        <p:nvPr/>
      </p:nvGrpSpPr>
      <p:grpSpPr>
        <a:xfrm>
          <a:off x="0" y="0"/>
          <a:ext cx="0" cy="0"/>
          <a:chOff x="0" y="0"/>
          <a:chExt cx="0" cy="0"/>
        </a:xfrm>
      </p:grpSpPr>
      <p:sp>
        <p:nvSpPr>
          <p:cNvPr id="118" name="Google Shape;118;p19"/>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3200"/>
              <a:buNone/>
            </a:pPr>
            <a:r>
              <a:rPr lang="en-US"/>
              <a:t>4. Rebound:</a:t>
            </a:r>
            <a:endParaRPr lang="en-US"/>
          </a:p>
          <a:p>
            <a:pPr marL="342900" lvl="0" indent="-342900" algn="just" rtl="0">
              <a:spcBef>
                <a:spcPts val="640"/>
              </a:spcBef>
              <a:spcAft>
                <a:spcPts val="0"/>
              </a:spcAft>
              <a:buClr>
                <a:schemeClr val="dk1"/>
              </a:buClr>
              <a:buSzPts val="3200"/>
              <a:buNone/>
            </a:pPr>
            <a:r>
              <a:rPr lang="en-US"/>
              <a:t>	this refers to phenomenon of a seeming contraction in the agonist when antagonist contracts strongly and then relaxes quickly. Strong contraction of the extensor pollicis longus and sudden relaxation may looks if long flexor is working.</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22" name="Shape 122"/>
        <p:cNvGrpSpPr/>
        <p:nvPr/>
      </p:nvGrpSpPr>
      <p:grpSpPr>
        <a:xfrm>
          <a:off x="0" y="0"/>
          <a:ext cx="0" cy="0"/>
          <a:chOff x="0" y="0"/>
          <a:chExt cx="0" cy="0"/>
        </a:xfrm>
      </p:grpSpPr>
      <p:sp>
        <p:nvSpPr>
          <p:cNvPr id="123" name="Google Shape;123;p20"/>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3200"/>
              <a:buNone/>
            </a:pPr>
            <a:r>
              <a:rPr lang="en-US"/>
              <a:t>5. Anomalous nerve supply:</a:t>
            </a:r>
            <a:endParaRPr lang="en-US"/>
          </a:p>
          <a:p>
            <a:pPr marL="342900" lvl="0" indent="-342900" algn="just" rtl="0">
              <a:spcBef>
                <a:spcPts val="640"/>
              </a:spcBef>
              <a:spcAft>
                <a:spcPts val="0"/>
              </a:spcAft>
              <a:buClr>
                <a:schemeClr val="dk1"/>
              </a:buClr>
              <a:buSzPts val="3200"/>
              <a:buNone/>
            </a:pPr>
            <a:r>
              <a:rPr lang="en-US"/>
              <a:t>	in 20% of all normal subjects there is anomalous nerve supply in the hand. The commonest anomalies are ulnar nerve supply of the oponense, the second lumbrical and the flexor pollicis brevis.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27" name="Shape 127"/>
        <p:cNvGrpSpPr/>
        <p:nvPr/>
      </p:nvGrpSpPr>
      <p:grpSpPr>
        <a:xfrm>
          <a:off x="0" y="0"/>
          <a:ext cx="0" cy="0"/>
          <a:chOff x="0" y="0"/>
          <a:chExt cx="0" cy="0"/>
        </a:xfrm>
      </p:grpSpPr>
      <p:sp>
        <p:nvSpPr>
          <p:cNvPr id="128" name="Google Shape;128;p21"/>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3200"/>
              <a:buNone/>
            </a:pPr>
            <a:r>
              <a:rPr lang="en-US"/>
              <a:t>6. Gravity: </a:t>
            </a:r>
            <a:endParaRPr lang="en-US"/>
          </a:p>
          <a:p>
            <a:pPr marL="342900" lvl="0" indent="-342900" algn="just" rtl="0">
              <a:spcBef>
                <a:spcPts val="640"/>
              </a:spcBef>
              <a:spcAft>
                <a:spcPts val="0"/>
              </a:spcAft>
              <a:buClr>
                <a:schemeClr val="dk1"/>
              </a:buClr>
              <a:buSzPts val="3200"/>
              <a:buNone/>
            </a:pPr>
            <a:r>
              <a:rPr lang="en-US"/>
              <a:t>	muscles will always allow gravity to effect a movement if given a chance. The elbow can be easily extended by gravity when the triceps is paralyzed provided the shoulder is below 90 degrees.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1930</Words>
  <Application>WPS Presentation</Application>
  <PresentationFormat/>
  <Paragraphs>33</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Arial</vt:lpstr>
      <vt:lpstr>Calibri</vt:lpstr>
      <vt:lpstr>Microsoft YaHei</vt:lpstr>
      <vt:lpstr>Arial Unicode MS</vt:lpstr>
      <vt:lpstr>Office Theme</vt:lpstr>
      <vt:lpstr>Trick Movement</vt:lpstr>
      <vt:lpstr>Objectives </vt:lpstr>
      <vt:lpstr>What is trick movement???</vt:lpstr>
      <vt:lpstr>Classification of trick movements</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Trick Movement</dc:title>
  <dc:creator/>
  <cp:lastModifiedBy>ACER</cp:lastModifiedBy>
  <cp:revision>1</cp:revision>
  <dcterms:created xsi:type="dcterms:W3CDTF">2020-08-13T05:31:05Z</dcterms:created>
  <dcterms:modified xsi:type="dcterms:W3CDTF">2020-08-13T05:31:05Z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