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88" r:id="rId2"/>
    <p:sldId id="257" r:id="rId3"/>
    <p:sldId id="275" r:id="rId4"/>
    <p:sldId id="289" r:id="rId5"/>
    <p:sldId id="274" r:id="rId6"/>
    <p:sldId id="281" r:id="rId7"/>
    <p:sldId id="283" r:id="rId8"/>
    <p:sldId id="290" r:id="rId9"/>
    <p:sldId id="291" r:id="rId10"/>
    <p:sldId id="286" r:id="rId11"/>
    <p:sldId id="287" r:id="rId12"/>
    <p:sldId id="259" r:id="rId13"/>
    <p:sldId id="261" r:id="rId14"/>
    <p:sldId id="264" r:id="rId15"/>
    <p:sldId id="265" r:id="rId16"/>
    <p:sldId id="266" r:id="rId17"/>
    <p:sldId id="277" r:id="rId18"/>
    <p:sldId id="268" r:id="rId19"/>
    <p:sldId id="269" r:id="rId20"/>
    <p:sldId id="270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7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2DD9-9F04-4008-8423-F2B0196E6D53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92FA-F2C2-40EC-A1B4-48086CBA68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2DD9-9F04-4008-8423-F2B0196E6D53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92FA-F2C2-40EC-A1B4-48086CBA68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2DD9-9F04-4008-8423-F2B0196E6D53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92FA-F2C2-40EC-A1B4-48086CBA68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2DD9-9F04-4008-8423-F2B0196E6D53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92FA-F2C2-40EC-A1B4-48086CBA68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2DD9-9F04-4008-8423-F2B0196E6D53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92FA-F2C2-40EC-A1B4-48086CBA68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2DD9-9F04-4008-8423-F2B0196E6D53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92FA-F2C2-40EC-A1B4-48086CBA68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2DD9-9F04-4008-8423-F2B0196E6D53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92FA-F2C2-40EC-A1B4-48086CBA68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2DD9-9F04-4008-8423-F2B0196E6D53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6292FA-F2C2-40EC-A1B4-48086CBA683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2DD9-9F04-4008-8423-F2B0196E6D53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92FA-F2C2-40EC-A1B4-48086CBA68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2DD9-9F04-4008-8423-F2B0196E6D53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F6292FA-F2C2-40EC-A1B4-48086CBA68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B332DD9-9F04-4008-8423-F2B0196E6D53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92FA-F2C2-40EC-A1B4-48086CBA68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B332DD9-9F04-4008-8423-F2B0196E6D53}" type="datetimeFigureOut">
              <a:rPr lang="en-US" smtClean="0"/>
              <a:pPr/>
              <a:t>11/01/2017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F6292FA-F2C2-40EC-A1B4-48086CBA683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europepmc.org/search;jsessionid=G16iAJTrREm1KItuVDyr.18?page=1&amp;query=AUTH:%22C%C3%B4t%C3%A9+J%22" TargetMode="External"/><Relationship Id="rId13" Type="http://schemas.openxmlformats.org/officeDocument/2006/relationships/hyperlink" Target="http://europepmc.org/abstract/MED/8143967/?whatizit_url=http://europepmc.org/search/?page=1&amp;query=%22liver%20disease%22" TargetMode="External"/><Relationship Id="rId3" Type="http://schemas.openxmlformats.org/officeDocument/2006/relationships/hyperlink" Target="http://europepmc.org/search;jsessionid=G16iAJTrREm1KItuVDyr.18?page=1&amp;query=AUTH:%22Desrochers+M%22" TargetMode="External"/><Relationship Id="rId7" Type="http://schemas.openxmlformats.org/officeDocument/2006/relationships/hyperlink" Target="http://europepmc.org/search;jsessionid=G16iAJTrREm1KItuVDyr.18?page=1&amp;query=AUTH:%22Bourcier+M%22" TargetMode="External"/><Relationship Id="rId12" Type="http://schemas.openxmlformats.org/officeDocument/2006/relationships/hyperlink" Target="http://europepmc.org/abstract/MED/8143967/?whatizit_url=http://europepmc.org/search/?page=1&amp;query=%22alcoholic%20cirrhosis%22" TargetMode="External"/><Relationship Id="rId2" Type="http://schemas.openxmlformats.org/officeDocument/2006/relationships/hyperlink" Target="http://europepmc.org/search;jsessionid=G16iAJTrREm1KItuVDyr.18?page=1&amp;query=AUTH:%22Villeneuve+JP%22" TargetMode="External"/><Relationship Id="rId16" Type="http://schemas.openxmlformats.org/officeDocument/2006/relationships/hyperlink" Target="http://europepmc.org/abstract/MED/8143967/?whatizit_url=http://europepmc.org/search/?page=1&amp;query=%22hepatitis%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uropepmc.org/search;jsessionid=G16iAJTrREm1KItuVDyr.18?page=1&amp;query=AUTH:%22Raymond+G%22" TargetMode="External"/><Relationship Id="rId11" Type="http://schemas.openxmlformats.org/officeDocument/2006/relationships/hyperlink" Target="http://europepmc.org/abstract/MED/8143967/?whatizit_url=http://europepmc.org/search/?page=1&amp;query=%22cirrhosis%22" TargetMode="External"/><Relationship Id="rId5" Type="http://schemas.openxmlformats.org/officeDocument/2006/relationships/hyperlink" Target="http://europepmc.org/search;jsessionid=G16iAJTrREm1KItuVDyr.18?page=1&amp;query=AUTH:%22Willems+B%22" TargetMode="External"/><Relationship Id="rId15" Type="http://schemas.openxmlformats.org/officeDocument/2006/relationships/hyperlink" Target="http://europepmc.org/abstract/MED/8143967/?whatizit_url_go_term=http://www.ebi.ac.uk/ego/GTerm?id=GO:0016265" TargetMode="External"/><Relationship Id="rId10" Type="http://schemas.openxmlformats.org/officeDocument/2006/relationships/hyperlink" Target="http://europepmc.org/abstract/MED/8143967/?whatizit_url_Species=http://www.ncbi.nih.gov/Taxonomy/Browser/wwwtax.cgi?id=10407&amp;lvl=0" TargetMode="External"/><Relationship Id="rId4" Type="http://schemas.openxmlformats.org/officeDocument/2006/relationships/hyperlink" Target="http://europepmc.org/search;jsessionid=G16iAJTrREm1KItuVDyr.18?page=1&amp;query=AUTH:%22Infante-Rivard+C%22" TargetMode="External"/><Relationship Id="rId9" Type="http://schemas.openxmlformats.org/officeDocument/2006/relationships/hyperlink" Target="http://europepmc.org/search;jsessionid=G16iAJTrREm1KItuVDyr.18?page=1&amp;query=AUTH:%22Richer+G%22" TargetMode="External"/><Relationship Id="rId14" Type="http://schemas.openxmlformats.org/officeDocument/2006/relationships/hyperlink" Target="http://europepmc.org/abstract/MED/8143967/?whatizit_url=http://europepmc.org/search/?page=1&amp;query=%22hepatocellular%20carcinoma%22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7972452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 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sz="4400" dirty="0" smtClean="0">
                <a:solidFill>
                  <a:srgbClr val="FF99FF"/>
                </a:solidFill>
              </a:rPr>
              <a:t>HEPATITIS </a:t>
            </a:r>
            <a:r>
              <a:rPr lang="en-US" sz="4400" dirty="0" smtClean="0">
                <a:solidFill>
                  <a:srgbClr val="FF99FF"/>
                </a:solidFill>
              </a:rPr>
              <a:t>B </a:t>
            </a:r>
            <a:r>
              <a:rPr lang="en-US" sz="4800" dirty="0" smtClean="0">
                <a:solidFill>
                  <a:srgbClr val="FF99FF"/>
                </a:solidFill>
              </a:rPr>
              <a:t> </a:t>
            </a:r>
          </a:p>
          <a:p>
            <a:pPr>
              <a:buNone/>
            </a:pPr>
            <a:r>
              <a:rPr lang="en-US" sz="4300" dirty="0" smtClean="0">
                <a:solidFill>
                  <a:srgbClr val="FF99FF"/>
                </a:solidFill>
              </a:rPr>
              <a:t>                 VACCINE</a:t>
            </a:r>
            <a:endParaRPr lang="en-IN" sz="4300" dirty="0" smtClean="0">
              <a:solidFill>
                <a:srgbClr val="FF99FF"/>
              </a:solidFill>
            </a:endParaRPr>
          </a:p>
          <a:p>
            <a:pPr>
              <a:buNone/>
            </a:pPr>
            <a:r>
              <a:rPr lang="en-US" sz="4800" dirty="0" smtClean="0">
                <a:solidFill>
                  <a:srgbClr val="FF99FF"/>
                </a:solidFill>
              </a:rPr>
              <a:t>      </a:t>
            </a:r>
          </a:p>
          <a:p>
            <a:pPr>
              <a:buNone/>
            </a:pPr>
            <a:r>
              <a:rPr lang="en-IN" sz="2800" dirty="0" smtClean="0"/>
              <a:t>Dr.Divyang Patel</a:t>
            </a:r>
          </a:p>
          <a:p>
            <a:pPr>
              <a:buNone/>
            </a:pPr>
            <a:r>
              <a:rPr lang="en-IN" sz="2800" dirty="0" smtClean="0"/>
              <a:t>DEPARTMENT </a:t>
            </a:r>
            <a:r>
              <a:rPr lang="en-IN" sz="2800" dirty="0" smtClean="0"/>
              <a:t>OF</a:t>
            </a:r>
          </a:p>
          <a:p>
            <a:pPr>
              <a:buNone/>
            </a:pPr>
            <a:r>
              <a:rPr lang="en-IN" sz="2800" dirty="0" smtClean="0"/>
              <a:t>COMMUNITY MEDICINE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357321"/>
          </a:xfrm>
        </p:spPr>
        <p:txBody>
          <a:bodyPr>
            <a:normAutofit fontScale="90000"/>
          </a:bodyPr>
          <a:lstStyle/>
          <a:p>
            <a:pPr algn="l"/>
            <a:r>
              <a:rPr smtClean="0"/>
              <a:t>		</a:t>
            </a:r>
            <a:r>
              <a:rPr sz="7300" smtClean="0"/>
              <a:t>TREATMENT.</a:t>
            </a:r>
            <a:br>
              <a:rPr sz="7300" smtClean="0"/>
            </a:br>
            <a:endParaRPr lang="en-IN" sz="7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1500174"/>
            <a:ext cx="8143932" cy="507209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sz="3600" dirty="0" smtClean="0"/>
              <a:t> Acute hepatitis B doesn’t require treatment in most cases , they clear infection spontaneously.</a:t>
            </a:r>
          </a:p>
          <a:p>
            <a:pPr algn="l"/>
            <a:endParaRPr lang="en-US" sz="3600" dirty="0" smtClean="0"/>
          </a:p>
          <a:p>
            <a:pPr algn="l">
              <a:buFont typeface="Arial" pitchFamily="34" charset="0"/>
              <a:buChar char="•"/>
            </a:pPr>
            <a:r>
              <a:rPr lang="en-US" sz="3600" dirty="0" smtClean="0"/>
              <a:t> In Chronic Hepatitis , antivirals like lamivudine, adefovir , tenefovir are given.</a:t>
            </a:r>
            <a:endParaRPr lang="en-IN" sz="3600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5"/>
          </a:xfrm>
        </p:spPr>
        <p:txBody>
          <a:bodyPr/>
          <a:lstStyle/>
          <a:p>
            <a:pPr algn="ctr"/>
            <a:r>
              <a:rPr lang="en-US" dirty="0" smtClean="0">
                <a:latin typeface="Arial Rounded MT Bold" pitchFamily="34" charset="0"/>
              </a:rPr>
              <a:t>DOSES.</a:t>
            </a:r>
            <a:endParaRPr lang="en-IN" dirty="0"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357298"/>
            <a:ext cx="8143932" cy="5072098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3600" dirty="0" smtClean="0"/>
              <a:t>The dose is </a:t>
            </a:r>
            <a:r>
              <a:rPr lang="en-US" sz="3600" b="1" dirty="0" smtClean="0"/>
              <a:t>0.5 ml. </a:t>
            </a:r>
            <a:r>
              <a:rPr lang="en-US" sz="3600" dirty="0" smtClean="0"/>
              <a:t>for infants and children </a:t>
            </a:r>
            <a:r>
              <a:rPr lang="en-US" sz="3600" b="1" dirty="0" smtClean="0"/>
              <a:t>below 12 years </a:t>
            </a:r>
            <a:r>
              <a:rPr lang="en-US" sz="3600" dirty="0" smtClean="0"/>
              <a:t>of age.</a:t>
            </a:r>
          </a:p>
          <a:p>
            <a:pPr algn="l"/>
            <a:endParaRPr lang="en-US" sz="3600" dirty="0" smtClean="0"/>
          </a:p>
          <a:p>
            <a:pPr algn="l">
              <a:buFont typeface="Arial" pitchFamily="34" charset="0"/>
              <a:buChar char="•"/>
            </a:pPr>
            <a:r>
              <a:rPr lang="en-US" sz="3600" dirty="0" smtClean="0"/>
              <a:t> The dose for children </a:t>
            </a:r>
            <a:r>
              <a:rPr lang="en-US" sz="3600" b="1" dirty="0" smtClean="0"/>
              <a:t>&gt;12 yrs </a:t>
            </a:r>
            <a:r>
              <a:rPr lang="en-US" sz="3600" dirty="0" smtClean="0"/>
              <a:t>of age is </a:t>
            </a:r>
            <a:r>
              <a:rPr lang="en-US" sz="3600" b="1" dirty="0" smtClean="0"/>
              <a:t>1 ml</a:t>
            </a:r>
            <a:r>
              <a:rPr lang="en-US" sz="3600" dirty="0" smtClean="0"/>
              <a:t>.</a:t>
            </a:r>
          </a:p>
          <a:p>
            <a:pPr algn="l"/>
            <a:endParaRPr lang="en-US" sz="3600" dirty="0" smtClean="0"/>
          </a:p>
          <a:p>
            <a:pPr algn="l">
              <a:buFont typeface="Arial" pitchFamily="34" charset="0"/>
              <a:buChar char="•"/>
            </a:pPr>
            <a:r>
              <a:rPr lang="en-US" sz="3600" dirty="0" smtClean="0"/>
              <a:t> And for </a:t>
            </a:r>
            <a:r>
              <a:rPr lang="en-US" sz="3600" b="1" dirty="0" smtClean="0"/>
              <a:t>immunosupressed patient  </a:t>
            </a:r>
            <a:r>
              <a:rPr lang="en-US" sz="3600" dirty="0" smtClean="0"/>
              <a:t>it is </a:t>
            </a:r>
            <a:r>
              <a:rPr lang="en-US" sz="3600" b="1" dirty="0" smtClean="0"/>
              <a:t>2 ml</a:t>
            </a:r>
            <a:r>
              <a:rPr lang="en-US" sz="3600" dirty="0" smtClean="0"/>
              <a:t>.</a:t>
            </a:r>
            <a:endParaRPr lang="en-IN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itchFamily="34" charset="0"/>
              </a:rPr>
              <a:t>     </a:t>
            </a:r>
            <a:r>
              <a:rPr lang="en-US" dirty="0" smtClean="0">
                <a:solidFill>
                  <a:srgbClr val="00B0F0"/>
                </a:solidFill>
                <a:latin typeface="Arial Rounded MT Bold" pitchFamily="34" charset="0"/>
              </a:rPr>
              <a:t>Primary immunization</a:t>
            </a:r>
            <a:r>
              <a:rPr lang="en-US" dirty="0" smtClean="0">
                <a:latin typeface="Arial Rounded MT Bold" pitchFamily="34" charset="0"/>
              </a:rPr>
              <a:t>.</a:t>
            </a:r>
            <a:endParaRPr lang="en-IN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0,1,6 schedule-1</a:t>
            </a:r>
            <a:r>
              <a:rPr lang="en-US" baseline="30000" dirty="0" smtClean="0"/>
              <a:t>st</a:t>
            </a:r>
            <a:r>
              <a:rPr lang="en-US" dirty="0" smtClean="0"/>
              <a:t> dose is given at birth.</a:t>
            </a:r>
          </a:p>
          <a:p>
            <a:pPr>
              <a:buNone/>
            </a:pPr>
            <a:r>
              <a:rPr lang="en-US" dirty="0" smtClean="0"/>
              <a:t>                             -2</a:t>
            </a:r>
            <a:r>
              <a:rPr lang="en-US" baseline="30000" dirty="0" smtClean="0"/>
              <a:t>nd</a:t>
            </a:r>
            <a:r>
              <a:rPr lang="en-US" dirty="0" smtClean="0"/>
              <a:t> dose is given after          1 month of the 1</a:t>
            </a:r>
            <a:r>
              <a:rPr lang="en-US" baseline="30000" dirty="0" smtClean="0"/>
              <a:t>st</a:t>
            </a:r>
            <a:r>
              <a:rPr lang="en-US" dirty="0" smtClean="0"/>
              <a:t> dose.</a:t>
            </a:r>
          </a:p>
          <a:p>
            <a:pPr>
              <a:buNone/>
            </a:pPr>
            <a:r>
              <a:rPr lang="en-US" dirty="0" smtClean="0"/>
              <a:t>                              -3</a:t>
            </a:r>
            <a:r>
              <a:rPr lang="en-US" baseline="30000" dirty="0" smtClean="0"/>
              <a:t>rd</a:t>
            </a:r>
            <a:r>
              <a:rPr lang="en-US" dirty="0" smtClean="0"/>
              <a:t> dose is given after 6</a:t>
            </a:r>
            <a:r>
              <a:rPr lang="en-US" baseline="30000" dirty="0" smtClean="0"/>
              <a:t>th</a:t>
            </a:r>
            <a:r>
              <a:rPr lang="en-US" dirty="0" smtClean="0"/>
              <a:t> month of the 1</a:t>
            </a:r>
            <a:r>
              <a:rPr lang="en-US" baseline="30000" dirty="0" smtClean="0"/>
              <a:t>st</a:t>
            </a:r>
            <a:r>
              <a:rPr lang="en-US" dirty="0" smtClean="0"/>
              <a:t> dose.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This is earliest and most widely accepted schedule.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9293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0,6 weeks and 14 weeks schedule –</a:t>
            </a:r>
          </a:p>
          <a:p>
            <a:pPr lvl="2">
              <a:buNone/>
            </a:pPr>
            <a:r>
              <a:rPr lang="en-US" sz="3200" dirty="0" smtClean="0"/>
              <a:t>		 - 1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dose is given at birth.</a:t>
            </a:r>
          </a:p>
          <a:p>
            <a:pPr>
              <a:buNone/>
            </a:pPr>
            <a:r>
              <a:rPr lang="en-US" dirty="0" smtClean="0"/>
              <a:t>			-2</a:t>
            </a:r>
            <a:r>
              <a:rPr lang="en-US" baseline="30000" dirty="0" smtClean="0"/>
              <a:t>nd</a:t>
            </a:r>
            <a:r>
              <a:rPr lang="en-US" dirty="0" smtClean="0"/>
              <a:t> dose is given at 6weeks of age.</a:t>
            </a:r>
          </a:p>
          <a:p>
            <a:pPr>
              <a:buNone/>
            </a:pPr>
            <a:r>
              <a:rPr lang="en-US" dirty="0" smtClean="0"/>
              <a:t>			-3</a:t>
            </a:r>
            <a:r>
              <a:rPr lang="en-US" baseline="30000" dirty="0" smtClean="0"/>
              <a:t>rd</a:t>
            </a:r>
            <a:r>
              <a:rPr lang="en-US" dirty="0" smtClean="0"/>
              <a:t> dose is given at 14 weeks of        age.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6,10 and 14 weeks schedule[followed by national immnunization schedule] along with DPT immunization schedule:</a:t>
            </a:r>
          </a:p>
          <a:p>
            <a:pPr>
              <a:buNone/>
            </a:pPr>
            <a:r>
              <a:rPr lang="en-US" dirty="0" smtClean="0"/>
              <a:t>			-1</a:t>
            </a:r>
            <a:r>
              <a:rPr lang="en-US" baseline="30000" dirty="0" smtClean="0"/>
              <a:t>st</a:t>
            </a:r>
            <a:r>
              <a:rPr lang="en-US" dirty="0" smtClean="0"/>
              <a:t> dose given at 6 weeks of age.</a:t>
            </a:r>
          </a:p>
          <a:p>
            <a:pPr>
              <a:buNone/>
            </a:pPr>
            <a:r>
              <a:rPr lang="en-US" dirty="0" smtClean="0"/>
              <a:t>			-2</a:t>
            </a:r>
            <a:r>
              <a:rPr lang="en-US" baseline="30000" dirty="0" smtClean="0"/>
              <a:t>nd</a:t>
            </a:r>
            <a:r>
              <a:rPr lang="en-US" dirty="0" smtClean="0"/>
              <a:t> dose given at 10 weeks of age.</a:t>
            </a:r>
          </a:p>
          <a:p>
            <a:pPr>
              <a:buNone/>
            </a:pPr>
            <a:r>
              <a:rPr lang="en-US" dirty="0" smtClean="0"/>
              <a:t>			-3</a:t>
            </a:r>
            <a:r>
              <a:rPr lang="en-US" baseline="30000" dirty="0" smtClean="0"/>
              <a:t>rd</a:t>
            </a:r>
            <a:r>
              <a:rPr lang="en-US" dirty="0" smtClean="0"/>
              <a:t> dose  given at 14 weeks of age.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/>
          <a:lstStyle/>
          <a:p>
            <a:r>
              <a:rPr lang="en-US" dirty="0" smtClean="0"/>
              <a:t>Rapid Immunization Schedule [0,1,2,12 schedule] : useful in children born to </a:t>
            </a:r>
            <a:r>
              <a:rPr lang="en-US" b="1" dirty="0" err="1" smtClean="0"/>
              <a:t>HbsAg</a:t>
            </a:r>
            <a:r>
              <a:rPr lang="en-US" b="1" dirty="0" smtClean="0"/>
              <a:t> positive mother.</a:t>
            </a:r>
          </a:p>
          <a:p>
            <a:pPr>
              <a:buNone/>
            </a:pPr>
            <a:r>
              <a:rPr lang="en-US" dirty="0" smtClean="0"/>
              <a:t>			-1</a:t>
            </a:r>
            <a:r>
              <a:rPr lang="en-US" baseline="30000" dirty="0" smtClean="0"/>
              <a:t>st</a:t>
            </a:r>
            <a:r>
              <a:rPr lang="en-US" dirty="0" smtClean="0"/>
              <a:t> dose is given at birth.</a:t>
            </a:r>
          </a:p>
          <a:p>
            <a:pPr>
              <a:buNone/>
            </a:pPr>
            <a:r>
              <a:rPr lang="en-US" dirty="0" smtClean="0"/>
              <a:t>			-2</a:t>
            </a:r>
            <a:r>
              <a:rPr lang="en-US" baseline="30000" dirty="0" smtClean="0"/>
              <a:t>nd</a:t>
            </a:r>
            <a:r>
              <a:rPr lang="en-US" dirty="0" smtClean="0"/>
              <a:t> dose is given at 1 month of age.</a:t>
            </a:r>
          </a:p>
          <a:p>
            <a:pPr>
              <a:buNone/>
            </a:pPr>
            <a:r>
              <a:rPr lang="en-US" dirty="0" smtClean="0"/>
              <a:t>			-3</a:t>
            </a:r>
            <a:r>
              <a:rPr lang="en-US" baseline="30000" dirty="0" smtClean="0"/>
              <a:t>rd</a:t>
            </a:r>
            <a:r>
              <a:rPr lang="en-US" dirty="0" smtClean="0"/>
              <a:t> dose is given at 2months of age.</a:t>
            </a:r>
          </a:p>
          <a:p>
            <a:pPr>
              <a:buNone/>
            </a:pPr>
            <a:r>
              <a:rPr lang="en-US" dirty="0" smtClean="0"/>
              <a:t>			-4</a:t>
            </a:r>
            <a:r>
              <a:rPr lang="en-US" baseline="30000" dirty="0" smtClean="0"/>
              <a:t>th</a:t>
            </a:r>
            <a:r>
              <a:rPr lang="en-US" dirty="0" smtClean="0"/>
              <a:t> dose is given at 9-12 months of 		age.</a:t>
            </a:r>
          </a:p>
          <a:p>
            <a:r>
              <a:rPr lang="en-US" dirty="0" smtClean="0"/>
              <a:t>Booster doses are not required for immunocompetant  children , who have completed the primary schedule.</a:t>
            </a:r>
          </a:p>
          <a:p>
            <a:endParaRPr lang="en-US" baseline="30000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SITE OF ADMINISTRATION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en-IN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78634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Hepatitis B vaccine is given </a:t>
            </a:r>
            <a:r>
              <a:rPr lang="en-US" b="1" dirty="0" smtClean="0"/>
              <a:t>intramuscularly.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In adults , it is given at the </a:t>
            </a:r>
            <a:r>
              <a:rPr lang="en-US" u="sng" dirty="0" smtClean="0"/>
              <a:t>insertion of deltoid muscle.</a:t>
            </a:r>
          </a:p>
          <a:p>
            <a:endParaRPr lang="en-US" u="sng" dirty="0" smtClean="0"/>
          </a:p>
          <a:p>
            <a:r>
              <a:rPr lang="en-US" dirty="0" smtClean="0"/>
              <a:t>In infants , it is given at the </a:t>
            </a:r>
            <a:r>
              <a:rPr lang="en-US" u="sng" dirty="0" smtClean="0"/>
              <a:t>antero-lateral </a:t>
            </a:r>
          </a:p>
          <a:p>
            <a:pPr>
              <a:buNone/>
            </a:pPr>
            <a:r>
              <a:rPr lang="en-US" u="sng" dirty="0" smtClean="0"/>
              <a:t>    aspect of the thigh.</a:t>
            </a:r>
          </a:p>
          <a:p>
            <a:pPr>
              <a:buNone/>
            </a:pPr>
            <a:endParaRPr lang="en-US" u="sng" dirty="0" smtClean="0"/>
          </a:p>
          <a:p>
            <a:r>
              <a:rPr lang="en-US" dirty="0" smtClean="0"/>
              <a:t>Administration of this vaccine at gluteal region might give rise  to low antibody levels.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Indication for immunization.</a:t>
            </a:r>
            <a:endParaRPr lang="en-IN" dirty="0">
              <a:solidFill>
                <a:schemeClr val="accent1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43470"/>
          </a:xfrm>
        </p:spPr>
        <p:txBody>
          <a:bodyPr>
            <a:normAutofit/>
          </a:bodyPr>
          <a:lstStyle/>
          <a:p>
            <a:r>
              <a:rPr lang="en-US" dirty="0" smtClean="0"/>
              <a:t>As our country is endemic for this disease , everybody starting from children to adults</a:t>
            </a:r>
          </a:p>
          <a:p>
            <a:pPr algn="just">
              <a:buNone/>
            </a:pPr>
            <a:r>
              <a:rPr lang="en-US" dirty="0" smtClean="0"/>
              <a:t>    are advised to take hepatitis B vaccine.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Adults , who are at high risk of infection are required to be immunised  against hepatitis B.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8501122" cy="6143668"/>
          </a:xfrm>
        </p:spPr>
        <p:txBody>
          <a:bodyPr/>
          <a:lstStyle/>
          <a:p>
            <a:pPr algn="l"/>
            <a:r>
              <a:rPr lang="en-US" dirty="0" smtClean="0"/>
              <a:t>	</a:t>
            </a:r>
            <a:r>
              <a:rPr lang="en-US" sz="3200" dirty="0" smtClean="0"/>
              <a:t>These include: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dirty="0" smtClean="0"/>
              <a:t> All medical and paramedical staff ,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dirty="0" smtClean="0"/>
              <a:t> IV drug users , 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dirty="0" smtClean="0"/>
              <a:t> Promiscous individuals ,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dirty="0" smtClean="0"/>
              <a:t> International travellers ,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dirty="0" smtClean="0"/>
              <a:t> Infants or spouses of hbv carrier women ,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dirty="0" smtClean="0"/>
              <a:t> Patients who require frequent blood transfusion , etc.</a:t>
            </a:r>
          </a:p>
          <a:p>
            <a:pPr algn="just">
              <a:buFont typeface="Arial" pitchFamily="34" charset="0"/>
              <a:buChar char="•"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endParaRPr lang="en-US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SIDE EFFECTS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en-IN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dirty="0" smtClean="0"/>
              <a:t>Soreness , swelling , redness , mild fever ,etc.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Rare reaction - anaphylactic reaction.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Hepatitis B vaccine is considered one of the     </a:t>
            </a:r>
            <a:r>
              <a:rPr lang="en-US" b="1" dirty="0" smtClean="0"/>
              <a:t>safest and most effective vaccine </a:t>
            </a:r>
            <a:r>
              <a:rPr lang="en-US" dirty="0" smtClean="0"/>
              <a:t>ever.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Contraindications.</a:t>
            </a:r>
            <a:endParaRPr lang="en-IN" dirty="0">
              <a:solidFill>
                <a:schemeClr val="accent1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/>
          <a:lstStyle/>
          <a:p>
            <a:r>
              <a:rPr lang="en-US" dirty="0" smtClean="0"/>
              <a:t>If there is serious allergic reaction to 1</a:t>
            </a:r>
            <a:r>
              <a:rPr lang="en-US" baseline="30000" dirty="0" smtClean="0"/>
              <a:t>st</a:t>
            </a:r>
            <a:r>
              <a:rPr lang="en-US" dirty="0" smtClean="0"/>
              <a:t> dose</a:t>
            </a:r>
          </a:p>
          <a:p>
            <a:pPr>
              <a:buNone/>
            </a:pPr>
            <a:r>
              <a:rPr lang="en-US" dirty="0" smtClean="0"/>
              <a:t>    then another doses should not be given.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 patient suffers from severe acute illness ,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Patients who have a history of hypersensitivity to yeast.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714379"/>
          </a:xfrm>
        </p:spPr>
        <p:txBody>
          <a:bodyPr>
            <a:normAutofit fontScale="90000"/>
          </a:bodyPr>
          <a:lstStyle/>
          <a:p>
            <a:pPr algn="ctr"/>
            <a:r>
              <a:rPr smtClean="0">
                <a:latin typeface="Arial Rounded MT Bold" pitchFamily="34" charset="0"/>
              </a:rPr>
              <a:t>INTRODUCTION.</a:t>
            </a:r>
            <a:endParaRPr lang="en-IN" dirty="0"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500174"/>
            <a:ext cx="8286808" cy="5000660"/>
          </a:xfrm>
        </p:spPr>
        <p:txBody>
          <a:bodyPr>
            <a:normAutofit fontScale="77500" lnSpcReduction="20000"/>
          </a:bodyPr>
          <a:lstStyle/>
          <a:p>
            <a:pPr algn="l"/>
            <a:endParaRPr lang="en-US" sz="3400" dirty="0" smtClean="0"/>
          </a:p>
          <a:p>
            <a:pPr algn="just"/>
            <a:endParaRPr lang="en-US" sz="3400" dirty="0" smtClean="0"/>
          </a:p>
          <a:p>
            <a:pPr algn="l">
              <a:buFont typeface="Arial" pitchFamily="34" charset="0"/>
              <a:buChar char="•"/>
            </a:pPr>
            <a:r>
              <a:rPr lang="en-US" sz="3600" dirty="0" smtClean="0"/>
              <a:t>  </a:t>
            </a:r>
            <a:r>
              <a:rPr lang="en-US" sz="3600" b="1" dirty="0" smtClean="0"/>
              <a:t>Hepatitis B vaccine </a:t>
            </a:r>
            <a:r>
              <a:rPr lang="en-US" sz="3600" dirty="0" smtClean="0"/>
              <a:t>is vaccine developed for</a:t>
            </a:r>
          </a:p>
          <a:p>
            <a:pPr algn="l"/>
            <a:r>
              <a:rPr lang="en-US" sz="3600" dirty="0" smtClean="0"/>
              <a:t>the prevention of hepatitis B virus infection.</a:t>
            </a:r>
          </a:p>
          <a:p>
            <a:pPr algn="l">
              <a:buFont typeface="Arial" pitchFamily="34" charset="0"/>
              <a:buChar char="•"/>
            </a:pPr>
            <a:endParaRPr lang="en-US" sz="3600" dirty="0" smtClean="0"/>
          </a:p>
          <a:p>
            <a:pPr algn="l">
              <a:buFont typeface="Arial" pitchFamily="34" charset="0"/>
              <a:buChar char="•"/>
            </a:pPr>
            <a:r>
              <a:rPr lang="en-US" sz="3600" dirty="0" smtClean="0"/>
              <a:t> Out of all hepatitis viruses , hepatitis B is the only </a:t>
            </a:r>
            <a:r>
              <a:rPr lang="en-US" sz="3600" b="1" dirty="0" smtClean="0"/>
              <a:t>DNA virus , </a:t>
            </a:r>
            <a:r>
              <a:rPr lang="en-US" sz="3600" dirty="0" smtClean="0"/>
              <a:t>while all other are RNA virus.</a:t>
            </a:r>
          </a:p>
          <a:p>
            <a:pPr algn="l">
              <a:buFont typeface="Arial" pitchFamily="34" charset="0"/>
              <a:buChar char="•"/>
            </a:pPr>
            <a:endParaRPr lang="en-IN" sz="3600" dirty="0" smtClean="0"/>
          </a:p>
          <a:p>
            <a:pPr algn="l">
              <a:buFont typeface="Arial" pitchFamily="34" charset="0"/>
              <a:buChar char="•"/>
            </a:pPr>
            <a:r>
              <a:rPr lang="en-US" sz="3600" dirty="0" smtClean="0"/>
              <a:t> The first vaccine became available in 1981 , approved by Food and Drug Association.</a:t>
            </a:r>
          </a:p>
          <a:p>
            <a:pPr algn="l"/>
            <a:endParaRPr lang="en-US" sz="3600" dirty="0" smtClean="0"/>
          </a:p>
          <a:p>
            <a:pPr algn="l">
              <a:buFont typeface="Arial" pitchFamily="34" charset="0"/>
              <a:buChar char="•"/>
            </a:pPr>
            <a:r>
              <a:rPr lang="en-US" sz="3600" dirty="0" smtClean="0"/>
              <a:t> It is a </a:t>
            </a:r>
            <a:r>
              <a:rPr lang="en-US" sz="3600" b="1" dirty="0" smtClean="0"/>
              <a:t>killed vaccine </a:t>
            </a:r>
            <a:r>
              <a:rPr lang="en-US" sz="3600" dirty="0" smtClean="0"/>
              <a:t>, which is stored at 2-8 C.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Accuracy of the vaccine.</a:t>
            </a:r>
            <a:endParaRPr lang="en-IN" dirty="0">
              <a:solidFill>
                <a:schemeClr val="accent1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186766" cy="5214974"/>
          </a:xfrm>
        </p:spPr>
        <p:txBody>
          <a:bodyPr/>
          <a:lstStyle/>
          <a:p>
            <a:r>
              <a:rPr lang="en-US" sz="3200" dirty="0" smtClean="0"/>
              <a:t>If </a:t>
            </a:r>
            <a:r>
              <a:rPr lang="en-US" sz="3200" b="1" dirty="0" smtClean="0"/>
              <a:t>3 properly </a:t>
            </a:r>
            <a:r>
              <a:rPr lang="en-US" sz="3200" dirty="0" smtClean="0"/>
              <a:t>administered doses are given then 9/10 young adults and infants develop protective antibodies and immunity to HBV.</a:t>
            </a:r>
          </a:p>
          <a:p>
            <a:pPr algn="just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332657"/>
          <a:ext cx="8712968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60486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Hepatitis B Virus-Associated </a:t>
                      </a:r>
                      <a:r>
                        <a:rPr lang="en-US" b="1" dirty="0" err="1" smtClean="0"/>
                        <a:t>Polyarteritis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Nodosa</a:t>
                      </a:r>
                      <a:r>
                        <a:rPr lang="en-US" b="1" dirty="0" smtClean="0"/>
                        <a:t>: Clinical Characteristics, Outcome, and Impact of Treatment in 115 Patients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Guillevin</a:t>
                      </a:r>
                      <a:r>
                        <a:rPr lang="en-US" b="1" dirty="0" smtClean="0"/>
                        <a:t>, </a:t>
                      </a:r>
                      <a:r>
                        <a:rPr lang="en-US" b="1" dirty="0" err="1" smtClean="0"/>
                        <a:t>Loïc</a:t>
                      </a:r>
                      <a:r>
                        <a:rPr lang="en-US" b="1" dirty="0" smtClean="0"/>
                        <a:t> MD; </a:t>
                      </a:r>
                      <a:r>
                        <a:rPr lang="en-US" b="1" dirty="0" err="1" smtClean="0"/>
                        <a:t>Mahr</a:t>
                      </a:r>
                      <a:r>
                        <a:rPr lang="en-US" b="1" dirty="0" smtClean="0"/>
                        <a:t>, Alfred MD; </a:t>
                      </a:r>
                      <a:r>
                        <a:rPr lang="en-US" b="1" dirty="0" err="1" smtClean="0"/>
                        <a:t>Callard</a:t>
                      </a:r>
                      <a:r>
                        <a:rPr lang="en-US" b="1" dirty="0" smtClean="0"/>
                        <a:t>, Patrice MD; </a:t>
                      </a:r>
                      <a:r>
                        <a:rPr lang="en-US" b="1" dirty="0" err="1" smtClean="0"/>
                        <a:t>Godmer</a:t>
                      </a:r>
                      <a:r>
                        <a:rPr lang="en-US" b="1" dirty="0" smtClean="0"/>
                        <a:t>, Pascal MD; </a:t>
                      </a:r>
                      <a:r>
                        <a:rPr lang="en-US" b="1" dirty="0" err="1" smtClean="0"/>
                        <a:t>Pagnoux</a:t>
                      </a:r>
                      <a:r>
                        <a:rPr lang="en-US" b="1" dirty="0" smtClean="0"/>
                        <a:t>, Christian MD; </a:t>
                      </a:r>
                      <a:r>
                        <a:rPr lang="en-US" b="1" dirty="0" err="1" smtClean="0"/>
                        <a:t>Leray</a:t>
                      </a:r>
                      <a:r>
                        <a:rPr lang="en-US" b="1" dirty="0" smtClean="0"/>
                        <a:t>, Emmanuelle MD; Cohen, Pascal MD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therapeutic trials</a:t>
                      </a:r>
                    </a:p>
                    <a:p>
                      <a:r>
                        <a:rPr lang="en-US" dirty="0" smtClean="0"/>
                        <a:t>(high level evidence)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Ninety-three (80.9%) patients entered remission during this period and 9 (9.7%) of them relapsed; 41 (35.7%) patients died. For the 80 patients given the antiviral strategy as intention-to-treat, 4 (5%) relapsed and 24 (30%) died </a:t>
                      </a:r>
                      <a:r>
                        <a:rPr lang="en-US" sz="1400" dirty="0" err="1" smtClean="0"/>
                        <a:t>vs</a:t>
                      </a:r>
                      <a:r>
                        <a:rPr lang="en-US" sz="1400" dirty="0" smtClean="0"/>
                        <a:t> 5 (14.3%) relapses (not significant [NS]) and 17 (48.6%) deaths (NS) among the 35 patients treated with CS alone or with CY or PE. </a:t>
                      </a:r>
                      <a:r>
                        <a:rPr lang="en-US" sz="1400" dirty="0" err="1" smtClean="0"/>
                        <a:t>HBe</a:t>
                      </a:r>
                      <a:r>
                        <a:rPr lang="en-US" sz="1400" dirty="0" smtClean="0"/>
                        <a:t>-anti-</a:t>
                      </a:r>
                      <a:r>
                        <a:rPr lang="en-US" sz="1400" dirty="0" err="1" smtClean="0"/>
                        <a:t>HBe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seroconversion</a:t>
                      </a:r>
                      <a:r>
                        <a:rPr lang="en-US" sz="1400" dirty="0" smtClean="0"/>
                        <a:t> rates for the 2 groups, respectively, were: 49.3% </a:t>
                      </a:r>
                      <a:r>
                        <a:rPr lang="en-US" sz="1400" dirty="0" err="1" smtClean="0"/>
                        <a:t>vs</a:t>
                      </a:r>
                      <a:r>
                        <a:rPr lang="en-US" sz="1400" dirty="0" smtClean="0"/>
                        <a:t> 14.7% (p &lt; 0.001). Patients who </a:t>
                      </a:r>
                      <a:r>
                        <a:rPr lang="en-US" sz="1400" dirty="0" err="1" smtClean="0"/>
                        <a:t>seroconverted</a:t>
                      </a:r>
                      <a:r>
                        <a:rPr lang="en-US" sz="1400" dirty="0" smtClean="0"/>
                        <a:t> obtained complete remission and did not relapse.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HBV-PAN, a typical form of classic PAN, can be characterized as follows: when renal involvement is present, so is renal </a:t>
                      </a:r>
                      <a:r>
                        <a:rPr lang="en-US" sz="1200" dirty="0" err="1" smtClean="0"/>
                        <a:t>vasculitis</a:t>
                      </a:r>
                      <a:r>
                        <a:rPr lang="en-US" sz="1200" dirty="0" smtClean="0"/>
                        <a:t>; </a:t>
                      </a:r>
                      <a:r>
                        <a:rPr lang="en-US" sz="1200" dirty="0" err="1" smtClean="0"/>
                        <a:t>glomerulonephritis</a:t>
                      </a:r>
                      <a:r>
                        <a:rPr lang="en-US" sz="1200" dirty="0" smtClean="0"/>
                        <a:t> due to </a:t>
                      </a:r>
                      <a:r>
                        <a:rPr lang="en-US" sz="1200" dirty="0" err="1" smtClean="0"/>
                        <a:t>vasculitis</a:t>
                      </a:r>
                      <a:r>
                        <a:rPr lang="en-US" sz="1200" dirty="0" smtClean="0"/>
                        <a:t> is never found; </a:t>
                      </a:r>
                      <a:r>
                        <a:rPr lang="en-US" sz="1200" dirty="0" err="1" smtClean="0"/>
                        <a:t>antineutrophil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cytoplasmic</a:t>
                      </a:r>
                      <a:r>
                        <a:rPr lang="en-US" sz="1200" dirty="0" smtClean="0"/>
                        <a:t> antibodies (ANCA) are not detected; relapses are rare, and never occur once viral replication has stopped and </a:t>
                      </a:r>
                      <a:r>
                        <a:rPr lang="en-US" sz="1200" dirty="0" err="1" smtClean="0"/>
                        <a:t>seroconversion</a:t>
                      </a:r>
                      <a:r>
                        <a:rPr lang="en-US" sz="1200" dirty="0" smtClean="0"/>
                        <a:t> has been obtained. Combining an antiviral drug with PE facilitates </a:t>
                      </a:r>
                      <a:r>
                        <a:rPr lang="en-US" sz="1200" dirty="0" err="1" smtClean="0"/>
                        <a:t>seroconversion</a:t>
                      </a:r>
                      <a:r>
                        <a:rPr lang="en-US" sz="1200" dirty="0" smtClean="0"/>
                        <a:t> and prevents the development of long-term hepatic complications of HBV infection. The major cause of death is gastrointestinal tract involvement. Importantly, the frequency of HBV-PAN has decreased in relation to improved blood safety and vaccination campaigns.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388" y="188912"/>
          <a:ext cx="8785224" cy="6480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306"/>
                <a:gridCol w="2196306"/>
                <a:gridCol w="2196306"/>
                <a:gridCol w="2196306"/>
              </a:tblGrid>
              <a:tr h="6480447">
                <a:tc>
                  <a:txBody>
                    <a:bodyPr/>
                    <a:lstStyle/>
                    <a:p>
                      <a:r>
                        <a:rPr lang="en-US" dirty="0" smtClean="0"/>
                        <a:t>A long-term follow-up study of asymptomatic hepatitis B surface antigen-positive carriers in Montreal.</a:t>
                      </a:r>
                    </a:p>
                    <a:p>
                      <a:r>
                        <a:rPr lang="en-US" dirty="0" smtClean="0">
                          <a:hlinkClick r:id="rId2"/>
                        </a:rPr>
                        <a:t>Villeneuve JP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3"/>
                        </a:rPr>
                        <a:t>Desrochers</a:t>
                      </a:r>
                      <a:r>
                        <a:rPr lang="en-US" dirty="0" smtClean="0">
                          <a:hlinkClick r:id="rId3"/>
                        </a:rPr>
                        <a:t> M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4"/>
                        </a:rPr>
                        <a:t>Infante-Rivard</a:t>
                      </a:r>
                      <a:r>
                        <a:rPr lang="en-US" dirty="0" smtClean="0">
                          <a:hlinkClick r:id="rId4"/>
                        </a:rPr>
                        <a:t> C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5"/>
                        </a:rPr>
                        <a:t>Willems</a:t>
                      </a:r>
                      <a:r>
                        <a:rPr lang="en-US" dirty="0" smtClean="0">
                          <a:hlinkClick r:id="rId5"/>
                        </a:rPr>
                        <a:t> 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6"/>
                        </a:rPr>
                        <a:t>Raymond G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7"/>
                        </a:rPr>
                        <a:t>Bourcier</a:t>
                      </a:r>
                      <a:r>
                        <a:rPr lang="en-US" dirty="0" smtClean="0">
                          <a:hlinkClick r:id="rId7"/>
                        </a:rPr>
                        <a:t> M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8"/>
                        </a:rPr>
                        <a:t>Côté</a:t>
                      </a:r>
                      <a:r>
                        <a:rPr lang="en-US" dirty="0" smtClean="0">
                          <a:hlinkClick r:id="rId8"/>
                        </a:rPr>
                        <a:t> J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9"/>
                        </a:rPr>
                        <a:t>Richer 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Prospective study</a:t>
                      </a:r>
                    </a:p>
                    <a:p>
                      <a:r>
                        <a:rPr lang="en-US" dirty="0" smtClean="0"/>
                        <a:t>(medium</a:t>
                      </a:r>
                      <a:r>
                        <a:rPr lang="en-US" baseline="0" dirty="0" smtClean="0"/>
                        <a:t> level evidence)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follow-up, mean age was 46 +/- 8 years; 3 carriers had died of </a:t>
                      </a:r>
                      <a:r>
                        <a:rPr kumimoji="0" lang="en-US" sz="1400" b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HBV</a:t>
                      </a:r>
                      <a:r>
                        <a:rPr lang="en-US" sz="1400" dirty="0" smtClean="0"/>
                        <a:t>-related </a:t>
                      </a:r>
                      <a:r>
                        <a:rPr kumimoji="0" lang="en-US" sz="1400" b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cirrhosis</a:t>
                      </a:r>
                      <a:r>
                        <a:rPr lang="en-US" sz="1400" dirty="0" smtClean="0"/>
                        <a:t>, 1 of </a:t>
                      </a:r>
                      <a:r>
                        <a:rPr kumimoji="0" lang="en-US" sz="1400" b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alcoholic cirrhosis</a:t>
                      </a:r>
                      <a:r>
                        <a:rPr lang="en-US" sz="1400" dirty="0" smtClean="0"/>
                        <a:t>, and 9 of causes unrelated to </a:t>
                      </a:r>
                      <a:r>
                        <a:rPr kumimoji="0" lang="en-US" sz="1400" b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liver disease</a:t>
                      </a:r>
                      <a:r>
                        <a:rPr lang="en-US" sz="1400" dirty="0" smtClean="0"/>
                        <a:t>. No carrier died of </a:t>
                      </a:r>
                      <a:r>
                        <a:rPr kumimoji="0" lang="en-US" sz="1400" b="0" u="none" strike="noStrike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hepatocellular</a:t>
                      </a:r>
                      <a:r>
                        <a:rPr kumimoji="0" lang="en-US" sz="1400" b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 carcinoma</a:t>
                      </a:r>
                      <a:r>
                        <a:rPr lang="en-US" sz="1400" dirty="0" smtClean="0"/>
                        <a:t>; had the risk of </a:t>
                      </a:r>
                      <a:r>
                        <a:rPr kumimoji="0" lang="en-US" sz="1400" b="0" u="none" strike="noStrike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hepatocellular</a:t>
                      </a:r>
                      <a:r>
                        <a:rPr kumimoji="0" lang="en-US" sz="1400" b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 carcinoma</a:t>
                      </a:r>
                      <a:r>
                        <a:rPr lang="en-US" sz="1400" dirty="0" smtClean="0"/>
                        <a:t> been similar to that reported from the Far East and Alaska, 17 cases of </a:t>
                      </a:r>
                      <a:r>
                        <a:rPr kumimoji="0" lang="en-US" sz="1400" b="0" u="none" strike="noStrike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hepatocellular</a:t>
                      </a:r>
                      <a:r>
                        <a:rPr kumimoji="0" lang="en-US" sz="1400" b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 carcinoma</a:t>
                      </a:r>
                      <a:r>
                        <a:rPr lang="en-US" sz="1400" dirty="0" smtClean="0"/>
                        <a:t>-related </a:t>
                      </a:r>
                      <a:r>
                        <a:rPr kumimoji="0" lang="en-US" sz="1400" b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deaths</a:t>
                      </a:r>
                      <a:r>
                        <a:rPr lang="en-US" sz="1400" dirty="0" smtClean="0"/>
                        <a:t> would have been expected. During follow-up, the annual </a:t>
                      </a:r>
                      <a:r>
                        <a:rPr lang="en-US" sz="1400" dirty="0" err="1" smtClean="0"/>
                        <a:t>negativation</a:t>
                      </a:r>
                      <a:r>
                        <a:rPr lang="en-US" sz="1400" dirty="0" smtClean="0"/>
                        <a:t> rate for </a:t>
                      </a:r>
                      <a:r>
                        <a:rPr kumimoji="0" lang="en-US" sz="1400" b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hepatitis</a:t>
                      </a:r>
                      <a:r>
                        <a:rPr lang="en-US" sz="1400" dirty="0" smtClean="0"/>
                        <a:t> B surface antigen was 0.7%.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asymptomatic </a:t>
                      </a:r>
                      <a:r>
                        <a:rPr kumimoji="0" lang="en-US" b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HBV</a:t>
                      </a:r>
                      <a:r>
                        <a:rPr lang="en-US" dirty="0" smtClean="0"/>
                        <a:t> carriers from Montreal, a majority are "healthy" carriers and remain asymptomatic after 16 years of follow-up and the risk of </a:t>
                      </a:r>
                      <a:r>
                        <a:rPr kumimoji="0" lang="en-US" b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death</a:t>
                      </a:r>
                      <a:r>
                        <a:rPr lang="en-US" dirty="0" smtClean="0"/>
                        <a:t> from </a:t>
                      </a:r>
                      <a:r>
                        <a:rPr kumimoji="0" lang="en-US" b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HBV</a:t>
                      </a:r>
                      <a:r>
                        <a:rPr lang="en-US" dirty="0" smtClean="0"/>
                        <a:t>-related </a:t>
                      </a:r>
                      <a:r>
                        <a:rPr kumimoji="0" lang="en-US" b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cirrhosis</a:t>
                      </a:r>
                      <a:r>
                        <a:rPr lang="en-US" dirty="0" smtClean="0"/>
                        <a:t> and/or </a:t>
                      </a:r>
                      <a:r>
                        <a:rPr kumimoji="0" lang="en-US" b="0" u="none" strike="noStrike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hepatocellular</a:t>
                      </a:r>
                      <a:r>
                        <a:rPr kumimoji="0" lang="en-US" b="0" u="none" strike="noStrike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 carcinoma</a:t>
                      </a:r>
                      <a:r>
                        <a:rPr lang="en-US" dirty="0" smtClean="0"/>
                        <a:t> is low.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1: What are the mode of transmission for Hepatitis B?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013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2:Which of the following is earliest </a:t>
            </a:r>
            <a:r>
              <a:rPr lang="en-US" dirty="0"/>
              <a:t>viral </a:t>
            </a:r>
            <a:r>
              <a:rPr lang="en-US" dirty="0" smtClean="0"/>
              <a:t>marker to appear in blood following Hepatitis B infection?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err="1" smtClean="0"/>
              <a:t>HbsAg</a:t>
            </a:r>
            <a:endParaRPr lang="en-US" dirty="0" smtClean="0"/>
          </a:p>
          <a:p>
            <a:pPr marL="962406" lvl="1" indent="-514350">
              <a:buFont typeface="+mj-lt"/>
              <a:buAutoNum type="arabicPeriod"/>
            </a:pPr>
            <a:r>
              <a:rPr lang="en-US" dirty="0" err="1" smtClean="0"/>
              <a:t>HbeAg</a:t>
            </a:r>
            <a:endParaRPr lang="en-US" dirty="0" smtClean="0"/>
          </a:p>
          <a:p>
            <a:pPr marL="962406" lvl="1" indent="-514350">
              <a:buFont typeface="+mj-lt"/>
              <a:buAutoNum type="arabicPeriod"/>
            </a:pPr>
            <a:r>
              <a:rPr lang="en-US" dirty="0" err="1" smtClean="0"/>
              <a:t>HbcAg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32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3: As per WHO (2011) report, an estimated hepatitis B, carrier rate in India in 2011 was: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2 percent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5 percent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7 percent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9 percent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69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4: Hepatitis B virus marker present in the blood even after recovery from hepatitis B infection is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err="1" smtClean="0"/>
              <a:t>HbsAg</a:t>
            </a:r>
            <a:endParaRPr lang="en-US" dirty="0" smtClean="0"/>
          </a:p>
          <a:p>
            <a:pPr marL="962406" lvl="1" indent="-514350">
              <a:buFont typeface="+mj-lt"/>
              <a:buAutoNum type="arabicPeriod"/>
            </a:pPr>
            <a:r>
              <a:rPr lang="en-US" dirty="0" err="1" smtClean="0"/>
              <a:t>HbeAg</a:t>
            </a:r>
            <a:endParaRPr lang="en-US" dirty="0" smtClean="0"/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Anti-HBC</a:t>
            </a:r>
          </a:p>
          <a:p>
            <a:pPr marL="962406" lvl="1" indent="-514350">
              <a:buFont typeface="+mj-lt"/>
              <a:buAutoNum type="arabicPeriod"/>
            </a:pPr>
            <a:r>
              <a:rPr lang="en-US" dirty="0" smtClean="0"/>
              <a:t>None of the above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332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 5: Describe </a:t>
            </a:r>
            <a:r>
              <a:rPr lang="en-US" dirty="0"/>
              <a:t>Rapid Immunization Schedule </a:t>
            </a:r>
            <a:r>
              <a:rPr lang="en-US" dirty="0" smtClean="0"/>
              <a:t>for new borne baby born to </a:t>
            </a:r>
            <a:r>
              <a:rPr lang="en-US" dirty="0" err="1" smtClean="0"/>
              <a:t>HbsAg</a:t>
            </a:r>
            <a:r>
              <a:rPr lang="en-US" dirty="0" smtClean="0"/>
              <a:t> </a:t>
            </a:r>
            <a:r>
              <a:rPr lang="en-US" smtClean="0"/>
              <a:t>positive mothers?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74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68879" y="1928802"/>
            <a:ext cx="4481035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THANK YOU.</a:t>
            </a:r>
            <a:endParaRPr lang="en-US" sz="9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Rounded MT Bold" pitchFamily="34" charset="0"/>
              </a:rPr>
              <a:t>			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HISTORY</a:t>
            </a:r>
            <a:endParaRPr lang="en-IN" sz="4000" dirty="0">
              <a:solidFill>
                <a:schemeClr val="accent1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 fontScale="70000" lnSpcReduction="20000"/>
          </a:bodyPr>
          <a:lstStyle/>
          <a:p>
            <a:r>
              <a:rPr lang="en-US" sz="3300" dirty="0" smtClean="0"/>
              <a:t>In 1968, it was first discovered by a virologist </a:t>
            </a:r>
            <a:r>
              <a:rPr lang="en-US" sz="3300" b="1" dirty="0" smtClean="0"/>
              <a:t>Alfred Prince </a:t>
            </a:r>
            <a:r>
              <a:rPr lang="en-US" sz="3300" dirty="0" smtClean="0"/>
              <a:t>that the </a:t>
            </a:r>
            <a:r>
              <a:rPr lang="en-US" sz="3300" b="1" dirty="0" smtClean="0"/>
              <a:t>australia antigen </a:t>
            </a:r>
            <a:r>
              <a:rPr lang="en-US" sz="3300" dirty="0" smtClean="0"/>
              <a:t>was a part of the virus that caused hepatitis A and B. </a:t>
            </a:r>
          </a:p>
          <a:p>
            <a:pPr>
              <a:buNone/>
            </a:pPr>
            <a:endParaRPr lang="en-US" sz="3300" dirty="0" smtClean="0"/>
          </a:p>
          <a:p>
            <a:r>
              <a:rPr lang="en-US" sz="3300" dirty="0" smtClean="0"/>
              <a:t>There were mainly two types of vaccines derived:</a:t>
            </a:r>
          </a:p>
          <a:p>
            <a:pPr>
              <a:buNone/>
            </a:pPr>
            <a:r>
              <a:rPr lang="en-US" sz="3300" dirty="0" smtClean="0"/>
              <a:t>		-Plasma derived,</a:t>
            </a:r>
          </a:p>
          <a:p>
            <a:pPr>
              <a:buNone/>
            </a:pPr>
            <a:r>
              <a:rPr lang="en-US" sz="3300" dirty="0" smtClean="0"/>
              <a:t>		-Recombinant DNA vaccine.</a:t>
            </a:r>
          </a:p>
          <a:p>
            <a:pPr>
              <a:buNone/>
            </a:pPr>
            <a:endParaRPr lang="en-US" sz="3300" dirty="0" smtClean="0"/>
          </a:p>
          <a:p>
            <a:r>
              <a:rPr lang="en-US" sz="3300" dirty="0" smtClean="0"/>
              <a:t>However, the vaccine which was derived from human blood serum was unsuccesful.</a:t>
            </a:r>
          </a:p>
          <a:p>
            <a:endParaRPr lang="en-US" sz="3300" dirty="0" smtClean="0"/>
          </a:p>
          <a:p>
            <a:r>
              <a:rPr lang="en-US" sz="3300" dirty="0" smtClean="0"/>
              <a:t>In 1986 , </a:t>
            </a:r>
            <a:r>
              <a:rPr lang="en-US" sz="3300" b="1" dirty="0" smtClean="0"/>
              <a:t>Recombinant DNA vaccine </a:t>
            </a:r>
            <a:r>
              <a:rPr lang="en-US" sz="3300" dirty="0" smtClean="0"/>
              <a:t>invented by Pablo Valenzuela is still in use today.</a:t>
            </a:r>
          </a:p>
          <a:p>
            <a:endParaRPr lang="en-US" sz="3300" dirty="0" smtClean="0"/>
          </a:p>
          <a:p>
            <a:r>
              <a:rPr lang="en-US" sz="3300" dirty="0" smtClean="0"/>
              <a:t>This is manufactured by </a:t>
            </a:r>
            <a:r>
              <a:rPr lang="en-US" sz="3300" u="sng" dirty="0" smtClean="0"/>
              <a:t>recombinant DNA technology.</a:t>
            </a:r>
            <a:endParaRPr lang="en-IN" sz="3300" u="sng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043890" cy="5715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Epidemiology.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/>
          <a:lstStyle/>
          <a:p>
            <a:r>
              <a:rPr lang="en-US" dirty="0" smtClean="0"/>
              <a:t>It is commonly seen in Asia , Africa , South America , Pacific Islands.</a:t>
            </a:r>
          </a:p>
          <a:p>
            <a:r>
              <a:rPr lang="en-US" dirty="0" smtClean="0"/>
              <a:t>In India , </a:t>
            </a:r>
            <a:r>
              <a:rPr lang="en-US" b="1" dirty="0" smtClean="0"/>
              <a:t>1/20</a:t>
            </a:r>
            <a:r>
              <a:rPr lang="en-US" dirty="0" smtClean="0"/>
              <a:t> individual is a carrier of hepatitis B.</a:t>
            </a:r>
          </a:p>
          <a:p>
            <a:r>
              <a:rPr lang="en-US" dirty="0" smtClean="0"/>
              <a:t>According to WHO , </a:t>
            </a:r>
            <a:r>
              <a:rPr lang="en-US" b="1" dirty="0" smtClean="0"/>
              <a:t>6,00,000 </a:t>
            </a:r>
            <a:r>
              <a:rPr lang="en-US" dirty="0" smtClean="0"/>
              <a:t>people die every year related to this infection.</a:t>
            </a:r>
          </a:p>
          <a:p>
            <a:r>
              <a:rPr lang="en-US" b="1" dirty="0" smtClean="0"/>
              <a:t>World Hepatitis Day </a:t>
            </a:r>
            <a:r>
              <a:rPr lang="en-US" dirty="0" smtClean="0"/>
              <a:t>on </a:t>
            </a:r>
            <a:r>
              <a:rPr lang="en-US" b="1" dirty="0" smtClean="0"/>
              <a:t>28</a:t>
            </a:r>
            <a:r>
              <a:rPr lang="en-US" b="1" baseline="30000" dirty="0" smtClean="0"/>
              <a:t>th</a:t>
            </a:r>
            <a:r>
              <a:rPr lang="en-US" b="1" dirty="0" smtClean="0"/>
              <a:t> July </a:t>
            </a:r>
            <a:r>
              <a:rPr lang="en-US" dirty="0" smtClean="0"/>
              <a:t>aims to raise global awareness of hepatitis  B and C.</a:t>
            </a:r>
          </a:p>
          <a:p>
            <a:r>
              <a:rPr lang="en-US" dirty="0" smtClean="0"/>
              <a:t>It has been led by World Hepatitis Alliance since 2007.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HEPATITIS B VIRUS.</a:t>
            </a:r>
            <a:endParaRPr lang="en-IN" dirty="0">
              <a:solidFill>
                <a:schemeClr val="accent1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  <p:pic>
        <p:nvPicPr>
          <p:cNvPr id="4" name="Content Placeholder 3" descr="103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1428736"/>
            <a:ext cx="8001056" cy="47863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Rounded MT Bold" pitchFamily="34" charset="0"/>
              </a:rPr>
              <a:t>			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Transmission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en-IN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This virus is transmitted by </a:t>
            </a:r>
            <a:r>
              <a:rPr lang="en-US" b="1" dirty="0" smtClean="0"/>
              <a:t>exposure</a:t>
            </a:r>
            <a:r>
              <a:rPr lang="en-US" dirty="0" smtClean="0"/>
              <a:t> to infectious blood or body fluids.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regions of high endemicity , </a:t>
            </a:r>
            <a:r>
              <a:rPr lang="en-US" b="1" dirty="0" smtClean="0"/>
              <a:t>vertical and horizontal transmission </a:t>
            </a:r>
            <a:r>
              <a:rPr lang="en-US" dirty="0" smtClean="0"/>
              <a:t>are major modes of transmission.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Perinatal infection </a:t>
            </a:r>
            <a:r>
              <a:rPr lang="en-US" dirty="0" smtClean="0"/>
              <a:t>is a major route of infection mainly in developing countries.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risk of mother to child transmission can be reduced from 20-90% to 5-10%  by adminisrating  hepatitis B vaccine to the newborn.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Rounded MT Bold" pitchFamily="34" charset="0"/>
              </a:rPr>
              <a:t>		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Sign and Symptoms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en-IN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Anorexia ,</a:t>
            </a:r>
          </a:p>
          <a:p>
            <a:r>
              <a:rPr lang="en-US" dirty="0" smtClean="0"/>
              <a:t>Nausea,</a:t>
            </a:r>
          </a:p>
          <a:p>
            <a:r>
              <a:rPr lang="en-US" dirty="0" smtClean="0"/>
              <a:t>Vomiting,</a:t>
            </a:r>
          </a:p>
          <a:p>
            <a:r>
              <a:rPr lang="en-US" dirty="0" smtClean="0"/>
              <a:t>Body ache,</a:t>
            </a:r>
          </a:p>
          <a:p>
            <a:r>
              <a:rPr lang="en-US" dirty="0" smtClean="0"/>
              <a:t>Mild fever,</a:t>
            </a:r>
          </a:p>
          <a:p>
            <a:r>
              <a:rPr lang="en-US" dirty="0" smtClean="0"/>
              <a:t>Jaundice , etc.</a:t>
            </a:r>
          </a:p>
          <a:p>
            <a:r>
              <a:rPr lang="en-US" dirty="0" smtClean="0"/>
              <a:t>Chronic hepatitis might lead to liver cirrhosis.</a:t>
            </a:r>
          </a:p>
          <a:p>
            <a:endParaRPr lang="en-US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467600" cy="58259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             Laboratory Diagnosis</a:t>
            </a:r>
            <a:endParaRPr lang="en-IN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115328" cy="564360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Laboratory diagnosis of HBV infections can be carried out by detection of hepatitis B antigens and antibodies[viral markers].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Detection of viral markers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HBsAg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HBeAg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HBcAg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Viral DNA polymerase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It appears transiently in the serum during pre-icteric phase.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785794"/>
            <a:ext cx="7467600" cy="541180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Polymerase chain reaction[PCR]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HBV DNA level can be detected in serum by PCR.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It is a highly sensitive test.</a:t>
            </a:r>
          </a:p>
          <a:p>
            <a:pPr>
              <a:buFont typeface="Arial" pitchFamily="34" charset="0"/>
              <a:buChar char="•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577</TotalTime>
  <Words>1272</Words>
  <Application>Microsoft Office PowerPoint</Application>
  <PresentationFormat>On-screen Show (4:3)</PresentationFormat>
  <Paragraphs>171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Technic</vt:lpstr>
      <vt:lpstr>PowerPoint Presentation</vt:lpstr>
      <vt:lpstr>INTRODUCTION.</vt:lpstr>
      <vt:lpstr>   HISTORY</vt:lpstr>
      <vt:lpstr>                  Epidemiology.</vt:lpstr>
      <vt:lpstr>HEPATITIS B VIRUS.</vt:lpstr>
      <vt:lpstr>   Transmission.</vt:lpstr>
      <vt:lpstr>  Sign and Symptoms.</vt:lpstr>
      <vt:lpstr>             Laboratory Diagnosis</vt:lpstr>
      <vt:lpstr>PowerPoint Presentation</vt:lpstr>
      <vt:lpstr>  TREATMENT. </vt:lpstr>
      <vt:lpstr>DOSES.</vt:lpstr>
      <vt:lpstr>     Primary immunization.</vt:lpstr>
      <vt:lpstr>PowerPoint Presentation</vt:lpstr>
      <vt:lpstr>PowerPoint Presentation</vt:lpstr>
      <vt:lpstr>SITE OF ADMINISTRATION.</vt:lpstr>
      <vt:lpstr>Indication for immunization.</vt:lpstr>
      <vt:lpstr>PowerPoint Presentation</vt:lpstr>
      <vt:lpstr>SIDE EFFECTS.</vt:lpstr>
      <vt:lpstr>Contraindications.</vt:lpstr>
      <vt:lpstr>Accuracy of the vaccine.</vt:lpstr>
      <vt:lpstr>PowerPoint Presentation</vt:lpstr>
      <vt:lpstr>PowerPoint Presentation</vt:lpstr>
      <vt:lpstr>Project questions</vt:lpstr>
      <vt:lpstr>Project questions</vt:lpstr>
      <vt:lpstr>Project questions</vt:lpstr>
      <vt:lpstr>Project questions</vt:lpstr>
      <vt:lpstr>Project questions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Aashiyanaa</dc:creator>
  <cp:lastModifiedBy>m</cp:lastModifiedBy>
  <cp:revision>121</cp:revision>
  <dcterms:created xsi:type="dcterms:W3CDTF">2012-03-19T16:12:29Z</dcterms:created>
  <dcterms:modified xsi:type="dcterms:W3CDTF">2017-01-11T10:50:31Z</dcterms:modified>
</cp:coreProperties>
</file>