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489" r:id="rId2"/>
    <p:sldId id="490" r:id="rId3"/>
    <p:sldId id="455" r:id="rId4"/>
    <p:sldId id="458" r:id="rId5"/>
    <p:sldId id="457" r:id="rId6"/>
    <p:sldId id="456" r:id="rId7"/>
    <p:sldId id="459" r:id="rId8"/>
    <p:sldId id="473" r:id="rId9"/>
    <p:sldId id="296" r:id="rId10"/>
    <p:sldId id="460" r:id="rId11"/>
    <p:sldId id="464" r:id="rId12"/>
    <p:sldId id="466" r:id="rId13"/>
    <p:sldId id="474" r:id="rId14"/>
    <p:sldId id="475" r:id="rId15"/>
    <p:sldId id="476" r:id="rId16"/>
    <p:sldId id="477" r:id="rId17"/>
    <p:sldId id="480" r:id="rId18"/>
    <p:sldId id="481" r:id="rId19"/>
    <p:sldId id="478" r:id="rId20"/>
    <p:sldId id="479" r:id="rId21"/>
    <p:sldId id="482" r:id="rId22"/>
    <p:sldId id="483" r:id="rId23"/>
    <p:sldId id="484" r:id="rId24"/>
    <p:sldId id="485" r:id="rId25"/>
    <p:sldId id="486" r:id="rId26"/>
    <p:sldId id="487" r:id="rId27"/>
    <p:sldId id="488" r:id="rId28"/>
    <p:sldId id="472" r:id="rId29"/>
    <p:sldId id="469" r:id="rId30"/>
    <p:sldId id="330" r:id="rId31"/>
    <p:sldId id="331" r:id="rId32"/>
    <p:sldId id="461" r:id="rId33"/>
    <p:sldId id="462" r:id="rId34"/>
    <p:sldId id="322" r:id="rId35"/>
    <p:sldId id="323" r:id="rId36"/>
    <p:sldId id="333" r:id="rId37"/>
    <p:sldId id="334" r:id="rId38"/>
    <p:sldId id="382" r:id="rId39"/>
    <p:sldId id="383"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8D667B9-6762-4361-9F8A-5D021DFBB69C}" type="datetimeFigureOut">
              <a:rPr lang="en-US" smtClean="0"/>
              <a:pPr/>
              <a:t>8/17/2020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512EC32-3C6D-44D1-9D6C-74D43FBBA75A}"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D667B9-6762-4361-9F8A-5D021DFBB69C}"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2EC32-3C6D-44D1-9D6C-74D43FBBA75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512EC32-3C6D-44D1-9D6C-74D43FBBA75A}"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D667B9-6762-4361-9F8A-5D021DFBB69C}"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8D667B9-6762-4361-9F8A-5D021DFBB69C}"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512EC32-3C6D-44D1-9D6C-74D43FBBA75A}"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A8D667B9-6762-4361-9F8A-5D021DFBB69C}" type="datetimeFigureOut">
              <a:rPr lang="en-US" smtClean="0"/>
              <a:pPr/>
              <a:t>8/17/2020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512EC32-3C6D-44D1-9D6C-74D43FBBA75A}"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A8D667B9-6762-4361-9F8A-5D021DFBB69C}"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12EC32-3C6D-44D1-9D6C-74D43FBBA75A}"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8D667B9-6762-4361-9F8A-5D021DFBB69C}" type="datetimeFigureOut">
              <a:rPr lang="en-US" smtClean="0"/>
              <a:pPr/>
              <a:t>8/17/2020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512EC32-3C6D-44D1-9D6C-74D43FBBA75A}"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8D667B9-6762-4361-9F8A-5D021DFBB69C}" type="datetimeFigureOut">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512EC32-3C6D-44D1-9D6C-74D43FBBA75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A8D667B9-6762-4361-9F8A-5D021DFBB69C}" type="datetimeFigureOut">
              <a:rPr lang="en-US" smtClean="0"/>
              <a:pPr/>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512EC32-3C6D-44D1-9D6C-74D43FBBA75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512EC32-3C6D-44D1-9D6C-74D43FBBA75A}"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A8D667B9-6762-4361-9F8A-5D021DFBB69C}" type="datetimeFigureOut">
              <a:rPr lang="en-US" smtClean="0"/>
              <a:pPr/>
              <a:t>8/17/2020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512EC32-3C6D-44D1-9D6C-74D43FBBA75A}"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8D667B9-6762-4361-9F8A-5D021DFBB69C}" type="datetimeFigureOut">
              <a:rPr lang="en-US" smtClean="0"/>
              <a:pPr/>
              <a:t>8/17/2020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8D667B9-6762-4361-9F8A-5D021DFBB69C}" type="datetimeFigureOut">
              <a:rPr lang="en-US" smtClean="0"/>
              <a:pPr/>
              <a:t>8/17/2020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512EC32-3C6D-44D1-9D6C-74D43FBBA75A}"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Dr Neha Mukkamala</a:t>
            </a:r>
            <a:endParaRPr lang="en-US" dirty="0"/>
          </a:p>
        </p:txBody>
      </p:sp>
      <p:sp>
        <p:nvSpPr>
          <p:cNvPr id="3" name="Title 2"/>
          <p:cNvSpPr>
            <a:spLocks noGrp="1"/>
          </p:cNvSpPr>
          <p:nvPr>
            <p:ph type="ctrTitle"/>
          </p:nvPr>
        </p:nvSpPr>
        <p:spPr/>
        <p:txBody>
          <a:bodyPr/>
          <a:lstStyle/>
          <a:p>
            <a:r>
              <a:rPr lang="en-US" dirty="0" smtClean="0"/>
              <a:t>Kinetics of shoulder joint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Biceps </a:t>
            </a:r>
            <a:r>
              <a:rPr lang="en-US" dirty="0" err="1" smtClean="0"/>
              <a:t>brachii</a:t>
            </a:r>
            <a:endParaRPr lang="en-US" dirty="0"/>
          </a:p>
        </p:txBody>
      </p:sp>
      <p:sp>
        <p:nvSpPr>
          <p:cNvPr id="3" name="Content Placeholder 2"/>
          <p:cNvSpPr>
            <a:spLocks noGrp="1"/>
          </p:cNvSpPr>
          <p:nvPr>
            <p:ph sz="quarter" idx="1"/>
          </p:nvPr>
        </p:nvSpPr>
        <p:spPr/>
        <p:txBody>
          <a:bodyPr/>
          <a:lstStyle/>
          <a:p>
            <a:r>
              <a:rPr lang="en-US" dirty="0" smtClean="0"/>
              <a:t>It aids in preventing the </a:t>
            </a:r>
            <a:r>
              <a:rPr lang="en-US" dirty="0" err="1" smtClean="0"/>
              <a:t>subluxation</a:t>
            </a:r>
            <a:r>
              <a:rPr lang="en-US" dirty="0" smtClean="0"/>
              <a:t> of GH joint when the elbow flexes with a weight in the hand.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i="1" dirty="0" smtClean="0"/>
              <a:t> The Deltoid and Rotator Cuff</a:t>
            </a:r>
            <a:endParaRPr lang="en-US" dirty="0"/>
          </a:p>
        </p:txBody>
      </p:sp>
      <p:pic>
        <p:nvPicPr>
          <p:cNvPr id="4" name="Picture 2"/>
          <p:cNvPicPr>
            <a:picLocks noGrp="1" noChangeAspect="1" noChangeArrowheads="1"/>
          </p:cNvPicPr>
          <p:nvPr>
            <p:ph sz="quarter" idx="1"/>
          </p:nvPr>
        </p:nvPicPr>
        <p:blipFill>
          <a:blip r:embed="rId2" cstate="print"/>
          <a:stretch>
            <a:fillRect/>
          </a:stretch>
        </p:blipFill>
        <p:spPr bwMode="auto">
          <a:xfrm>
            <a:off x="152400" y="1143000"/>
            <a:ext cx="4530488" cy="4724400"/>
          </a:xfrm>
          <a:prstGeom prst="rect">
            <a:avLst/>
          </a:prstGeom>
          <a:noFill/>
          <a:ln w="9525">
            <a:noFill/>
            <a:miter lim="800000"/>
            <a:headEnd/>
            <a:tailEnd/>
          </a:ln>
          <a:effectLst/>
        </p:spPr>
      </p:pic>
      <p:pic>
        <p:nvPicPr>
          <p:cNvPr id="5" name="Picture 2"/>
          <p:cNvPicPr>
            <a:picLocks noChangeAspect="1" noChangeArrowheads="1"/>
          </p:cNvPicPr>
          <p:nvPr/>
        </p:nvPicPr>
        <p:blipFill>
          <a:blip r:embed="rId3" cstate="print"/>
          <a:srcRect/>
          <a:stretch>
            <a:fillRect/>
          </a:stretch>
        </p:blipFill>
        <p:spPr bwMode="auto">
          <a:xfrm>
            <a:off x="4722166" y="1371600"/>
            <a:ext cx="4333262" cy="441960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533400"/>
            <a:ext cx="8503920" cy="5565648"/>
          </a:xfrm>
        </p:spPr>
        <p:txBody>
          <a:bodyPr>
            <a:normAutofit lnSpcReduction="10000"/>
          </a:bodyPr>
          <a:lstStyle/>
          <a:p>
            <a:r>
              <a:rPr lang="en-US" dirty="0" smtClean="0"/>
              <a:t>During early elevation, deltoid has a vertically directed force causing the humeral head to move upward to hit the </a:t>
            </a:r>
            <a:r>
              <a:rPr lang="en-US" dirty="0" err="1" smtClean="0"/>
              <a:t>coracoacromial</a:t>
            </a:r>
            <a:r>
              <a:rPr lang="en-US" dirty="0" smtClean="0"/>
              <a:t> arch. This is prevented by the horizontal and downward pull of rotator cuff muscles.</a:t>
            </a:r>
          </a:p>
          <a:p>
            <a:r>
              <a:rPr lang="en-US" dirty="0" smtClean="0"/>
              <a:t>By pulling the humeral head inferiorly during elevation, rotator cuff provides more stability and decreases the risk of impingement.</a:t>
            </a:r>
          </a:p>
          <a:p>
            <a:r>
              <a:rPr lang="en-US" dirty="0" smtClean="0"/>
              <a:t>As elevation progresses, lever arms for abduction increase but most of the force is directed towards the stabilizing component.</a:t>
            </a:r>
          </a:p>
          <a:p>
            <a:r>
              <a:rPr lang="en-US" dirty="0" smtClean="0"/>
              <a:t>When the arm is fully elevated, deltoid and rotator cuff muscles provide stability.</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Synergistic Muscle Actions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Sometimes the muscles work synergistically to produce a desired motion, at other times, they are antagonistic to each other.</a:t>
            </a:r>
          </a:p>
          <a:p>
            <a:r>
              <a:rPr lang="en-US" dirty="0" err="1" smtClean="0"/>
              <a:t>Eg</a:t>
            </a:r>
            <a:r>
              <a:rPr lang="en-US" dirty="0" smtClean="0"/>
              <a:t>: Elevation of the scapula occurs with activity from upper </a:t>
            </a:r>
            <a:r>
              <a:rPr lang="en-US" dirty="0" err="1" smtClean="0"/>
              <a:t>trapezius</a:t>
            </a:r>
            <a:r>
              <a:rPr lang="en-US" dirty="0" smtClean="0"/>
              <a:t> and </a:t>
            </a:r>
            <a:r>
              <a:rPr lang="en-US" dirty="0" err="1" smtClean="0"/>
              <a:t>levator</a:t>
            </a:r>
            <a:r>
              <a:rPr lang="en-US" dirty="0" smtClean="0"/>
              <a:t> scapulae, with depression resulting from lower </a:t>
            </a:r>
            <a:r>
              <a:rPr lang="en-US" dirty="0" err="1" smtClean="0"/>
              <a:t>trapezius</a:t>
            </a:r>
            <a:r>
              <a:rPr lang="en-US" dirty="0" smtClean="0"/>
              <a:t> and </a:t>
            </a:r>
            <a:r>
              <a:rPr lang="en-US" dirty="0" err="1" smtClean="0"/>
              <a:t>pectoralis</a:t>
            </a:r>
            <a:r>
              <a:rPr lang="en-US" dirty="0" smtClean="0"/>
              <a:t> minor contraction.</a:t>
            </a:r>
          </a:p>
          <a:p>
            <a:r>
              <a:rPr lang="en-US" dirty="0" smtClean="0"/>
              <a:t>Upward rotation is due to </a:t>
            </a:r>
            <a:r>
              <a:rPr lang="en-US" dirty="0" err="1" smtClean="0"/>
              <a:t>serratus</a:t>
            </a:r>
            <a:r>
              <a:rPr lang="en-US" dirty="0" smtClean="0"/>
              <a:t> anterior, upper </a:t>
            </a:r>
            <a:r>
              <a:rPr lang="en-US" dirty="0" err="1" smtClean="0"/>
              <a:t>trapezius</a:t>
            </a:r>
            <a:r>
              <a:rPr lang="en-US" dirty="0" smtClean="0"/>
              <a:t> and lower </a:t>
            </a:r>
            <a:r>
              <a:rPr lang="en-US" dirty="0" err="1" smtClean="0"/>
              <a:t>trapezius</a:t>
            </a:r>
            <a:r>
              <a:rPr lang="en-US" dirty="0" smtClean="0"/>
              <a:t> whereas </a:t>
            </a:r>
            <a:r>
              <a:rPr lang="en-US" dirty="0" err="1" smtClean="0"/>
              <a:t>pectoralis</a:t>
            </a:r>
            <a:r>
              <a:rPr lang="en-US" dirty="0" smtClean="0"/>
              <a:t> minor, </a:t>
            </a:r>
            <a:r>
              <a:rPr lang="en-US" dirty="0" err="1" smtClean="0"/>
              <a:t>levator</a:t>
            </a:r>
            <a:r>
              <a:rPr lang="en-US" dirty="0" smtClean="0"/>
              <a:t> scapulae and rhomboids produce downward rotation.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dirty="0" smtClean="0"/>
              <a:t>When synergistic muscles produce rotation, they are referred to as a force couple. A force couple is defined in mechanical terms as two forces whose points of application occur on opposite sides of an axis and in opposite directions to produce rotation of the body.</a:t>
            </a:r>
          </a:p>
          <a:p>
            <a:r>
              <a:rPr lang="en-US" dirty="0" smtClean="0"/>
              <a:t>As they are on opposite sides of an axis, when they work by themselves, they produce a motion that is opposite to the synergist.</a:t>
            </a:r>
          </a:p>
          <a:p>
            <a:r>
              <a:rPr lang="en-US" dirty="0" smtClean="0"/>
              <a:t>When they work together, they produce rotation.</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t>During elevation of the arm, there are 2 force couples acting. One at the GH joint and the other at ST joint.</a:t>
            </a:r>
          </a:p>
          <a:p>
            <a:r>
              <a:rPr lang="en-IN" dirty="0" smtClean="0"/>
              <a:t>ST force couple includes upper and lower trapezius and serratus anterior to produce upward rotation of the scapula.</a:t>
            </a:r>
          </a:p>
          <a:p>
            <a:r>
              <a:rPr lang="en-IN" dirty="0" smtClean="0"/>
              <a:t>The GH force couple consists of deltoid and rotator cuff- deltoid and supraspinatus contract together to produce elevation at GH joint and infraspinatus, </a:t>
            </a:r>
            <a:r>
              <a:rPr lang="en-IN" dirty="0" err="1" smtClean="0"/>
              <a:t>teres</a:t>
            </a:r>
            <a:r>
              <a:rPr lang="en-IN" dirty="0" smtClean="0"/>
              <a:t> minor and subscapularis produce rotation of joint.</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t>Another force couple at the ST joint includes rhomboids, </a:t>
            </a:r>
            <a:r>
              <a:rPr lang="en-IN" dirty="0" err="1" smtClean="0"/>
              <a:t>levator</a:t>
            </a:r>
            <a:r>
              <a:rPr lang="en-IN" dirty="0" smtClean="0"/>
              <a:t> scapulae and pectoralis minor producing downward rotation of scapula.</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159544" y="457200"/>
            <a:ext cx="8679656" cy="586740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581681" y="609599"/>
            <a:ext cx="7647919" cy="6045337"/>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Muscle forces and moment (lever) arm lengths</a:t>
            </a:r>
            <a:endParaRPr lang="en-IN" dirty="0"/>
          </a:p>
        </p:txBody>
      </p:sp>
      <p:sp>
        <p:nvSpPr>
          <p:cNvPr id="3" name="Content Placeholder 2"/>
          <p:cNvSpPr>
            <a:spLocks noGrp="1"/>
          </p:cNvSpPr>
          <p:nvPr>
            <p:ph sz="quarter" idx="1"/>
          </p:nvPr>
        </p:nvSpPr>
        <p:spPr/>
        <p:txBody>
          <a:bodyPr/>
          <a:lstStyle/>
          <a:p>
            <a:r>
              <a:rPr lang="en-IN" dirty="0" smtClean="0"/>
              <a:t>The greatest strength occurs when the muscles contract in the elongated position and the torque decreases when the muscles shorten.</a:t>
            </a:r>
          </a:p>
          <a:p>
            <a:r>
              <a:rPr lang="en-IN" dirty="0" smtClean="0"/>
              <a:t>In the first 30-60 degrees of abduction, leverage for supraspinatus is greater than </a:t>
            </a:r>
            <a:r>
              <a:rPr lang="en-IN" dirty="0" err="1" smtClean="0"/>
              <a:t>deltoid’s,which</a:t>
            </a:r>
            <a:r>
              <a:rPr lang="en-IN" dirty="0" smtClean="0"/>
              <a:t> indicates supraspinatus provides a major force in the initiation of abduction.</a:t>
            </a:r>
          </a:p>
          <a:p>
            <a:r>
              <a:rPr lang="en-IN" dirty="0" smtClean="0"/>
              <a:t>Moment arm lengths for the deltoid increase with motion of abduction.</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Kinetics refers to the study of the forces which are responsible for motion.</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t>Once the supraspinatus elevates the arm to a sufficient height, the deltoid’s moment arm is positioned to provide </a:t>
            </a:r>
            <a:r>
              <a:rPr lang="en-IN" smtClean="0"/>
              <a:t>additional rotation</a:t>
            </a:r>
            <a:endParaRPr lang="en-IN"/>
          </a:p>
        </p:txBody>
      </p:sp>
    </p:spTree>
    <p:extLst>
      <p:ext uri="{BB962C8B-B14F-4D97-AF65-F5344CB8AC3E}">
        <p14:creationId xmlns:p14="http://schemas.microsoft.com/office/powerpoint/2010/main" xmlns="" val="2786952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Muscle Activity during Functional Motions</a:t>
            </a:r>
            <a:endParaRPr lang="en-US" dirty="0"/>
          </a:p>
        </p:txBody>
      </p:sp>
      <p:sp>
        <p:nvSpPr>
          <p:cNvPr id="3" name="Content Placeholder 2"/>
          <p:cNvSpPr>
            <a:spLocks noGrp="1"/>
          </p:cNvSpPr>
          <p:nvPr>
            <p:ph sz="quarter" idx="1"/>
          </p:nvPr>
        </p:nvSpPr>
        <p:spPr/>
        <p:txBody>
          <a:bodyPr>
            <a:normAutofit/>
          </a:bodyPr>
          <a:lstStyle/>
          <a:p>
            <a:r>
              <a:rPr lang="en-US" dirty="0" smtClean="0"/>
              <a:t>Reaching overhead in a standing or sitting position (a flexion-abduction-upward rotation movement) requires concentric contraction of the anterior deltoid, </a:t>
            </a:r>
            <a:r>
              <a:rPr lang="en-US" dirty="0" err="1" smtClean="0"/>
              <a:t>pectoralis</a:t>
            </a:r>
            <a:r>
              <a:rPr lang="en-US" dirty="0" smtClean="0"/>
              <a:t> major (</a:t>
            </a:r>
            <a:r>
              <a:rPr lang="en-US" dirty="0" err="1" smtClean="0"/>
              <a:t>clavicular</a:t>
            </a:r>
            <a:r>
              <a:rPr lang="en-US" dirty="0" smtClean="0"/>
              <a:t> head), </a:t>
            </a:r>
            <a:r>
              <a:rPr lang="en-US" dirty="0" err="1" smtClean="0"/>
              <a:t>coracobrachialis</a:t>
            </a:r>
            <a:r>
              <a:rPr lang="en-US" dirty="0" smtClean="0"/>
              <a:t>, biceps </a:t>
            </a:r>
            <a:r>
              <a:rPr lang="en-US" dirty="0" err="1" smtClean="0"/>
              <a:t>brachii</a:t>
            </a:r>
            <a:r>
              <a:rPr lang="en-US" dirty="0" smtClean="0"/>
              <a:t>, and the rotator cuff muscles at the </a:t>
            </a:r>
            <a:r>
              <a:rPr lang="en-US" dirty="0" err="1" smtClean="0"/>
              <a:t>glenohumeral</a:t>
            </a:r>
            <a:r>
              <a:rPr lang="en-US" dirty="0" smtClean="0"/>
              <a:t> joint as well as the </a:t>
            </a:r>
            <a:r>
              <a:rPr lang="en-US" dirty="0" err="1" smtClean="0"/>
              <a:t>trapezius</a:t>
            </a:r>
            <a:r>
              <a:rPr lang="en-US" dirty="0" smtClean="0"/>
              <a:t> and </a:t>
            </a:r>
            <a:r>
              <a:rPr lang="en-US" dirty="0" err="1" smtClean="0"/>
              <a:t>serratus</a:t>
            </a:r>
            <a:r>
              <a:rPr lang="en-US" dirty="0" smtClean="0"/>
              <a:t> anterior muscles at the </a:t>
            </a:r>
            <a:r>
              <a:rPr lang="en-US" dirty="0" err="1" smtClean="0"/>
              <a:t>scapulothoracic</a:t>
            </a:r>
            <a:r>
              <a:rPr lang="en-US" dirty="0" smtClean="0"/>
              <a:t> joint.</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smtClean="0"/>
              <a:t>When the arm is returned to the side in the same sitting or standing position, the motion is antagonistic (extension-adduction-downward rotation), but the muscles providing the movement are not the antagonistic muscles.</a:t>
            </a:r>
          </a:p>
          <a:p>
            <a:r>
              <a:rPr lang="en-US" dirty="0" smtClean="0"/>
              <a:t>If we provide manual resistance against the return motion from an overhead position, this time the antagonistic muscles—push against the force to return the arm to the side.</a:t>
            </a:r>
          </a:p>
          <a:p>
            <a:r>
              <a:rPr lang="en-US" dirty="0" smtClean="0"/>
              <a:t>During supine position???</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Placing the Hand behind the Head</a:t>
            </a:r>
            <a:endParaRPr lang="en-US" dirty="0"/>
          </a:p>
        </p:txBody>
      </p:sp>
      <p:sp>
        <p:nvSpPr>
          <p:cNvPr id="3" name="Content Placeholder 2"/>
          <p:cNvSpPr>
            <a:spLocks noGrp="1"/>
          </p:cNvSpPr>
          <p:nvPr>
            <p:ph sz="quarter" idx="1"/>
          </p:nvPr>
        </p:nvSpPr>
        <p:spPr/>
        <p:txBody>
          <a:bodyPr>
            <a:normAutofit/>
          </a:bodyPr>
          <a:lstStyle/>
          <a:p>
            <a:r>
              <a:rPr lang="en-US" dirty="0" smtClean="0"/>
              <a:t>Muscles producing these actions: the </a:t>
            </a:r>
            <a:r>
              <a:rPr lang="en-US" dirty="0" err="1" smtClean="0"/>
              <a:t>trapezius</a:t>
            </a:r>
            <a:r>
              <a:rPr lang="en-US" dirty="0" smtClean="0"/>
              <a:t> and </a:t>
            </a:r>
            <a:r>
              <a:rPr lang="en-US" dirty="0" err="1" smtClean="0"/>
              <a:t>serratus</a:t>
            </a:r>
            <a:r>
              <a:rPr lang="en-US" dirty="0" smtClean="0"/>
              <a:t> anterior acting as a force couple at the scapula; the deltoid and </a:t>
            </a:r>
            <a:r>
              <a:rPr lang="en-US" dirty="0" err="1" smtClean="0"/>
              <a:t>supraspinatus</a:t>
            </a:r>
            <a:r>
              <a:rPr lang="en-US" dirty="0" smtClean="0"/>
              <a:t> providing the force couple at the </a:t>
            </a:r>
            <a:r>
              <a:rPr lang="en-US" dirty="0" err="1" smtClean="0"/>
              <a:t>glenohumeral</a:t>
            </a:r>
            <a:r>
              <a:rPr lang="en-US" dirty="0" smtClean="0"/>
              <a:t> joint; and the </a:t>
            </a:r>
            <a:r>
              <a:rPr lang="en-US" dirty="0" err="1" smtClean="0"/>
              <a:t>infraspinatus</a:t>
            </a:r>
            <a:r>
              <a:rPr lang="en-US" dirty="0" smtClean="0"/>
              <a:t> and </a:t>
            </a:r>
            <a:r>
              <a:rPr lang="en-US" dirty="0" err="1" smtClean="0"/>
              <a:t>teres</a:t>
            </a:r>
            <a:r>
              <a:rPr lang="en-US" dirty="0" smtClean="0"/>
              <a:t> minor providing lateral rotation.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Pulling</a:t>
            </a:r>
            <a:endParaRPr lang="en-US" dirty="0"/>
          </a:p>
        </p:txBody>
      </p:sp>
      <p:sp>
        <p:nvSpPr>
          <p:cNvPr id="3" name="Content Placeholder 2"/>
          <p:cNvSpPr>
            <a:spLocks noGrp="1"/>
          </p:cNvSpPr>
          <p:nvPr>
            <p:ph sz="quarter" idx="1"/>
          </p:nvPr>
        </p:nvSpPr>
        <p:spPr/>
        <p:txBody>
          <a:bodyPr>
            <a:normAutofit/>
          </a:bodyPr>
          <a:lstStyle/>
          <a:p>
            <a:r>
              <a:rPr lang="en-US" dirty="0" smtClean="0"/>
              <a:t>When pulling an object, the shoulder’s motion is adduction-extension. Joint motions include: elbow flexion; </a:t>
            </a:r>
            <a:r>
              <a:rPr lang="en-US" dirty="0" err="1" smtClean="0"/>
              <a:t>sternoclavicular</a:t>
            </a:r>
            <a:r>
              <a:rPr lang="en-US" dirty="0" smtClean="0"/>
              <a:t> depression and posterior rotation; scapular retraction, downward rotation, and depression; and </a:t>
            </a:r>
            <a:r>
              <a:rPr lang="en-US" dirty="0" err="1" smtClean="0"/>
              <a:t>glenohumeral</a:t>
            </a:r>
            <a:r>
              <a:rPr lang="en-US" dirty="0" smtClean="0"/>
              <a:t> adduction, extension, and rotation.</a:t>
            </a:r>
          </a:p>
          <a:p>
            <a:r>
              <a:rPr lang="en-US" dirty="0" smtClean="0"/>
              <a:t>Muscles work concentrically to overcome the resistance.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Pathomechanics</a:t>
            </a:r>
            <a:endParaRPr lang="en-US" dirty="0"/>
          </a:p>
        </p:txBody>
      </p:sp>
      <p:sp>
        <p:nvSpPr>
          <p:cNvPr id="3" name="Content Placeholder 2"/>
          <p:cNvSpPr>
            <a:spLocks noGrp="1"/>
          </p:cNvSpPr>
          <p:nvPr>
            <p:ph sz="quarter" idx="1"/>
          </p:nvPr>
        </p:nvSpPr>
        <p:spPr/>
        <p:txBody>
          <a:bodyPr>
            <a:normAutofit/>
          </a:bodyPr>
          <a:lstStyle/>
          <a:p>
            <a:r>
              <a:rPr lang="en-US" dirty="0" smtClean="0"/>
              <a:t>At the </a:t>
            </a:r>
            <a:r>
              <a:rPr lang="en-US" dirty="0" err="1" smtClean="0"/>
              <a:t>glenohumeral</a:t>
            </a:r>
            <a:r>
              <a:rPr lang="en-US" dirty="0" smtClean="0"/>
              <a:t> joint, 3-5 muscles that can perform each motion. </a:t>
            </a:r>
          </a:p>
          <a:p>
            <a:r>
              <a:rPr lang="en-US" dirty="0" smtClean="0"/>
              <a:t>Scapular muscles often perform very specific actions.</a:t>
            </a:r>
          </a:p>
          <a:p>
            <a:r>
              <a:rPr lang="en-US" dirty="0" smtClean="0"/>
              <a:t>If one is deficient, the motion usually does not occur as it should. This principle called “scapular </a:t>
            </a:r>
            <a:r>
              <a:rPr lang="en-US" dirty="0" err="1" smtClean="0"/>
              <a:t>dyskinesis</a:t>
            </a:r>
            <a:r>
              <a:rPr lang="en-US" dirty="0" smtClean="0"/>
              <a:t>” refers to an abnormal position and pattern of motion of the scapula.</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a:bodyPr>
          <a:lstStyle/>
          <a:p>
            <a:r>
              <a:rPr lang="en-US" dirty="0" smtClean="0"/>
              <a:t>When the arm is raised overhead, the scapula rotates upward and simultaneously protracts on the rib cage, with the medial border assuming an oblique position, and inferior angle lying in line with the </a:t>
            </a:r>
            <a:r>
              <a:rPr lang="en-US" dirty="0" err="1" smtClean="0"/>
              <a:t>axilla</a:t>
            </a:r>
            <a:r>
              <a:rPr lang="en-US" dirty="0" smtClean="0"/>
              <a:t>.</a:t>
            </a:r>
          </a:p>
          <a:p>
            <a:r>
              <a:rPr lang="en-US" dirty="0" smtClean="0"/>
              <a:t>The </a:t>
            </a:r>
            <a:r>
              <a:rPr lang="en-US" dirty="0" err="1" smtClean="0"/>
              <a:t>serratus</a:t>
            </a:r>
            <a:r>
              <a:rPr lang="en-US" dirty="0" smtClean="0"/>
              <a:t> anterior, upper </a:t>
            </a:r>
            <a:r>
              <a:rPr lang="en-US" dirty="0" err="1" smtClean="0"/>
              <a:t>trapezius</a:t>
            </a:r>
            <a:r>
              <a:rPr lang="en-US" dirty="0" smtClean="0"/>
              <a:t>, and lower </a:t>
            </a:r>
            <a:r>
              <a:rPr lang="en-US" dirty="0" err="1" smtClean="0"/>
              <a:t>trapezius</a:t>
            </a:r>
            <a:r>
              <a:rPr lang="en-US" dirty="0" smtClean="0"/>
              <a:t> work together to produce this movement.</a:t>
            </a:r>
          </a:p>
          <a:p>
            <a:r>
              <a:rPr lang="en-US" dirty="0" smtClean="0"/>
              <a:t>With </a:t>
            </a:r>
            <a:r>
              <a:rPr lang="en-US" dirty="0" err="1" smtClean="0"/>
              <a:t>serratus</a:t>
            </a:r>
            <a:r>
              <a:rPr lang="en-US" dirty="0" smtClean="0"/>
              <a:t> anterior dysfunction, the scapula is not held against the rib cage and the medial border is winged and patient is unable to push on doors or drawers. </a:t>
            </a:r>
            <a:r>
              <a:rPr lang="en-US" dirty="0" err="1" smtClean="0"/>
              <a:t>Scapulohumeral</a:t>
            </a:r>
            <a:r>
              <a:rPr lang="en-US" dirty="0" smtClean="0"/>
              <a:t> rhythm is abnormal and the person is unable to fully elevate the arm normally.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Resting posture of the scapula in the presence of paralysis of the </a:t>
            </a:r>
            <a:r>
              <a:rPr lang="en-US" dirty="0" err="1" smtClean="0"/>
              <a:t>trapezius</a:t>
            </a:r>
            <a:r>
              <a:rPr lang="en-US" dirty="0" smtClean="0"/>
              <a:t> is that of downward rotation, protraction, and depression.</a:t>
            </a:r>
          </a:p>
          <a:p>
            <a:r>
              <a:rPr lang="en-US" dirty="0" smtClean="0"/>
              <a:t>Due to paralysis of both the </a:t>
            </a:r>
            <a:r>
              <a:rPr lang="en-US" dirty="0" err="1" smtClean="0"/>
              <a:t>trapezius</a:t>
            </a:r>
            <a:r>
              <a:rPr lang="en-US" dirty="0" smtClean="0"/>
              <a:t> and the </a:t>
            </a:r>
            <a:r>
              <a:rPr lang="en-US" dirty="0" err="1" smtClean="0"/>
              <a:t>serratus</a:t>
            </a:r>
            <a:r>
              <a:rPr lang="en-US" dirty="0" smtClean="0"/>
              <a:t> the arm cannot be elevated greater than 120°</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Pathomechanics</a:t>
            </a:r>
            <a:endParaRPr lang="en-US" dirty="0"/>
          </a:p>
        </p:txBody>
      </p:sp>
      <p:sp>
        <p:nvSpPr>
          <p:cNvPr id="3" name="Content Placeholder 2"/>
          <p:cNvSpPr>
            <a:spLocks noGrp="1"/>
          </p:cNvSpPr>
          <p:nvPr>
            <p:ph sz="quarter" idx="1"/>
          </p:nvPr>
        </p:nvSpPr>
        <p:spPr/>
        <p:txBody>
          <a:bodyPr/>
          <a:lstStyle/>
          <a:p>
            <a:r>
              <a:rPr lang="en-US" dirty="0" smtClean="0"/>
              <a:t>Adhesive </a:t>
            </a:r>
            <a:r>
              <a:rPr lang="en-US" dirty="0" err="1" smtClean="0"/>
              <a:t>capsulitis</a:t>
            </a:r>
            <a:r>
              <a:rPr lang="en-US" dirty="0" smtClean="0"/>
              <a:t>: inflammation of shoulder joint capsule</a:t>
            </a:r>
          </a:p>
          <a:p>
            <a:r>
              <a:rPr lang="en-US" dirty="0" smtClean="0"/>
              <a:t>Impingement syndrome: impingement of </a:t>
            </a:r>
            <a:r>
              <a:rPr lang="en-US" dirty="0" err="1" smtClean="0"/>
              <a:t>supraspinatus</a:t>
            </a:r>
            <a:r>
              <a:rPr lang="en-US" dirty="0" smtClean="0"/>
              <a:t> tendon against </a:t>
            </a:r>
            <a:r>
              <a:rPr lang="en-US" dirty="0" err="1" smtClean="0"/>
              <a:t>coracoacromial</a:t>
            </a:r>
            <a:r>
              <a:rPr lang="en-US" dirty="0" smtClean="0"/>
              <a:t> arch</a:t>
            </a:r>
          </a:p>
          <a:p>
            <a:r>
              <a:rPr lang="en-US" dirty="0" smtClean="0"/>
              <a:t>Bursitis: inflammation of </a:t>
            </a:r>
            <a:r>
              <a:rPr lang="en-US" dirty="0" err="1" smtClean="0"/>
              <a:t>subacromial</a:t>
            </a:r>
            <a:r>
              <a:rPr lang="en-US" dirty="0" smtClean="0"/>
              <a:t> /</a:t>
            </a:r>
            <a:r>
              <a:rPr lang="en-US" dirty="0" err="1" smtClean="0"/>
              <a:t>subdeltoid</a:t>
            </a:r>
            <a:r>
              <a:rPr lang="en-US" dirty="0" smtClean="0"/>
              <a:t> </a:t>
            </a:r>
            <a:r>
              <a:rPr lang="en-US" dirty="0" err="1" smtClean="0"/>
              <a:t>bursae</a:t>
            </a:r>
            <a:endParaRPr lang="en-US" dirty="0" smtClean="0"/>
          </a:p>
          <a:p>
            <a:r>
              <a:rPr lang="en-US" dirty="0" smtClean="0"/>
              <a:t>Tendinitis: inflammation of tendon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987552"/>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Passive stabilization of GH joint</a:t>
            </a:r>
            <a:endParaRPr lang="en-US" dirty="0"/>
          </a:p>
        </p:txBody>
      </p:sp>
      <p:sp>
        <p:nvSpPr>
          <p:cNvPr id="3" name="Content Placeholder 2"/>
          <p:cNvSpPr>
            <a:spLocks noGrp="1"/>
          </p:cNvSpPr>
          <p:nvPr>
            <p:ph sz="quarter" idx="1"/>
          </p:nvPr>
        </p:nvSpPr>
        <p:spPr/>
        <p:txBody>
          <a:bodyPr/>
          <a:lstStyle/>
          <a:p>
            <a:r>
              <a:rPr lang="en-US" dirty="0" smtClean="0"/>
              <a:t>Motions at SC and AC joints are limited by strong </a:t>
            </a:r>
            <a:r>
              <a:rPr lang="en-US" dirty="0" err="1" smtClean="0"/>
              <a:t>ligamentous</a:t>
            </a:r>
            <a:r>
              <a:rPr lang="en-US" dirty="0" smtClean="0"/>
              <a:t> structures and less by bony structures.</a:t>
            </a:r>
          </a:p>
          <a:p>
            <a:r>
              <a:rPr lang="en-US" dirty="0" smtClean="0"/>
              <a:t>GH and ST joints have little </a:t>
            </a:r>
            <a:r>
              <a:rPr lang="en-US" dirty="0" err="1" smtClean="0"/>
              <a:t>ligamentous</a:t>
            </a:r>
            <a:r>
              <a:rPr lang="en-US" dirty="0" smtClean="0"/>
              <a:t> or bony stability.</a:t>
            </a:r>
          </a:p>
          <a:p>
            <a:r>
              <a:rPr lang="en-US" dirty="0" smtClean="0"/>
              <a:t>GH joint has a loose joint capsule which is reinforced by ligaments.</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Clinical Query</a:t>
            </a:r>
          </a:p>
          <a:p>
            <a:pPr>
              <a:buNone/>
            </a:pPr>
            <a:r>
              <a:rPr lang="en-US" dirty="0" smtClean="0"/>
              <a:t>Will the shoulder muscle activity change according to the different exercises in normal adults?</a:t>
            </a:r>
          </a:p>
          <a:p>
            <a:pPr>
              <a:buNone/>
            </a:pPr>
            <a:r>
              <a:rPr lang="en-US" smtClean="0"/>
              <a:t>P- Normal </a:t>
            </a:r>
            <a:r>
              <a:rPr lang="en-US" dirty="0" smtClean="0"/>
              <a:t>adults</a:t>
            </a:r>
          </a:p>
          <a:p>
            <a:pPr>
              <a:buNone/>
            </a:pPr>
            <a:r>
              <a:rPr lang="en-US" dirty="0" smtClean="0"/>
              <a:t>I- different exercises</a:t>
            </a:r>
          </a:p>
          <a:p>
            <a:pPr>
              <a:buNone/>
            </a:pPr>
            <a:r>
              <a:rPr lang="en-US" dirty="0" smtClean="0"/>
              <a:t>C-none</a:t>
            </a:r>
          </a:p>
          <a:p>
            <a:pPr>
              <a:buNone/>
            </a:pPr>
            <a:r>
              <a:rPr lang="en-US" dirty="0" smtClean="0"/>
              <a:t>O- change in muscle activity</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a:bodyPr>
          <a:lstStyle/>
          <a:p>
            <a:r>
              <a:rPr lang="en-US" sz="1400" dirty="0" smtClean="0">
                <a:latin typeface="Times New Roman" pitchFamily="18" charset="0"/>
                <a:cs typeface="Times New Roman" pitchFamily="18" charset="0"/>
              </a:rPr>
              <a:t>Shoulder Muscle Activity and Function in Common Shoulder Rehabilitation Exercises</a:t>
            </a:r>
            <a:endParaRPr lang="en-US" sz="14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nvPr>
        </p:nvGraphicFramePr>
        <p:xfrm>
          <a:off x="380999" y="838200"/>
          <a:ext cx="8534401" cy="5852160"/>
        </p:xfrm>
        <a:graphic>
          <a:graphicData uri="http://schemas.openxmlformats.org/drawingml/2006/table">
            <a:tbl>
              <a:tblPr firstRow="1" bandRow="1">
                <a:tableStyleId>{5C22544A-7EE6-4342-B048-85BDC9FD1C3A}</a:tableStyleId>
              </a:tblPr>
              <a:tblGrid>
                <a:gridCol w="753036"/>
                <a:gridCol w="1171388"/>
                <a:gridCol w="4183530"/>
                <a:gridCol w="1589741"/>
                <a:gridCol w="836706"/>
              </a:tblGrid>
              <a:tr h="5715000">
                <a:tc>
                  <a:txBody>
                    <a:bodyPr/>
                    <a:lstStyle/>
                    <a:p>
                      <a:r>
                        <a:rPr lang="en-US" sz="1400" dirty="0" smtClean="0"/>
                        <a:t>Review article</a:t>
                      </a:r>
                    </a:p>
                    <a:p>
                      <a:endParaRPr lang="en-US" sz="1400" dirty="0" smtClean="0"/>
                    </a:p>
                    <a:p>
                      <a:endParaRPr lang="en-US" sz="1400" dirty="0" smtClean="0"/>
                    </a:p>
                    <a:p>
                      <a:endParaRPr lang="en-US" sz="1400" dirty="0" smtClean="0"/>
                    </a:p>
                    <a:p>
                      <a:r>
                        <a:rPr lang="en-US" sz="1400" dirty="0" smtClean="0"/>
                        <a:t>Low level of evidence (review)</a:t>
                      </a:r>
                      <a:endParaRPr lang="en-US" sz="1400" dirty="0"/>
                    </a:p>
                  </a:txBody>
                  <a:tcPr/>
                </a:tc>
                <a:tc>
                  <a:txBody>
                    <a:bodyPr/>
                    <a:lstStyle/>
                    <a:p>
                      <a:r>
                        <a:rPr kumimoji="0" lang="en-US" sz="1400" b="1" kern="1200" baseline="0" dirty="0" smtClean="0">
                          <a:solidFill>
                            <a:schemeClr val="lt1"/>
                          </a:solidFill>
                          <a:latin typeface="+mn-lt"/>
                          <a:ea typeface="+mn-ea"/>
                          <a:cs typeface="+mn-cs"/>
                        </a:rPr>
                        <a:t>Sports Med 2009; 39 (8): 663-685</a:t>
                      </a:r>
                    </a:p>
                    <a:p>
                      <a:endParaRPr kumimoji="0" lang="en-US" sz="1400" b="1" kern="1200" baseline="0" dirty="0" smtClean="0">
                        <a:solidFill>
                          <a:schemeClr val="lt1"/>
                        </a:solidFill>
                        <a:latin typeface="+mn-lt"/>
                        <a:ea typeface="+mn-ea"/>
                        <a:cs typeface="+mn-cs"/>
                      </a:endParaRPr>
                    </a:p>
                    <a:p>
                      <a:r>
                        <a:rPr kumimoji="0" lang="en-US" sz="1400" b="1" kern="1200" baseline="0" dirty="0" smtClean="0">
                          <a:solidFill>
                            <a:schemeClr val="lt1"/>
                          </a:solidFill>
                          <a:latin typeface="+mn-lt"/>
                          <a:ea typeface="+mn-ea"/>
                          <a:cs typeface="+mn-cs"/>
                        </a:rPr>
                        <a:t>Rafael F. Escamilla,</a:t>
                      </a:r>
                    </a:p>
                    <a:p>
                      <a:r>
                        <a:rPr kumimoji="0" lang="en-US" sz="1400" b="1" kern="1200" baseline="0" dirty="0" smtClean="0">
                          <a:solidFill>
                            <a:schemeClr val="lt1"/>
                          </a:solidFill>
                          <a:latin typeface="+mn-lt"/>
                          <a:ea typeface="+mn-ea"/>
                          <a:cs typeface="+mn-cs"/>
                        </a:rPr>
                        <a:t> Kyle </a:t>
                      </a:r>
                      <a:r>
                        <a:rPr kumimoji="0" lang="en-US" sz="1400" b="1" kern="1200" baseline="0" dirty="0" err="1" smtClean="0">
                          <a:solidFill>
                            <a:schemeClr val="lt1"/>
                          </a:solidFill>
                          <a:latin typeface="+mn-lt"/>
                          <a:ea typeface="+mn-ea"/>
                          <a:cs typeface="+mn-cs"/>
                        </a:rPr>
                        <a:t>Yamashiro</a:t>
                      </a:r>
                      <a:r>
                        <a:rPr kumimoji="0" lang="en-US" sz="1400" b="1" kern="1200" baseline="0" dirty="0" smtClean="0">
                          <a:solidFill>
                            <a:schemeClr val="lt1"/>
                          </a:solidFill>
                          <a:latin typeface="+mn-lt"/>
                          <a:ea typeface="+mn-ea"/>
                          <a:cs typeface="+mn-cs"/>
                        </a:rPr>
                        <a:t>, Lonnie </a:t>
                      </a:r>
                      <a:r>
                        <a:rPr kumimoji="0" lang="en-US" sz="1400" b="1" kern="1200" baseline="0" dirty="0" err="1" smtClean="0">
                          <a:solidFill>
                            <a:schemeClr val="lt1"/>
                          </a:solidFill>
                          <a:latin typeface="+mn-lt"/>
                          <a:ea typeface="+mn-ea"/>
                          <a:cs typeface="+mn-cs"/>
                        </a:rPr>
                        <a:t>Paulos</a:t>
                      </a:r>
                      <a:r>
                        <a:rPr kumimoji="0" lang="en-US" sz="1400" b="1" kern="1200" baseline="0" dirty="0" smtClean="0">
                          <a:solidFill>
                            <a:schemeClr val="lt1"/>
                          </a:solidFill>
                          <a:latin typeface="+mn-lt"/>
                          <a:ea typeface="+mn-ea"/>
                          <a:cs typeface="+mn-cs"/>
                        </a:rPr>
                        <a:t> James R. Andrews</a:t>
                      </a:r>
                      <a:endParaRPr lang="en-US" sz="1400" dirty="0"/>
                    </a:p>
                  </a:txBody>
                  <a:tcPr/>
                </a:tc>
                <a:tc>
                  <a:txBody>
                    <a:bodyPr/>
                    <a:lstStyle/>
                    <a:p>
                      <a:r>
                        <a:rPr kumimoji="0" lang="en-US" sz="1400" b="1" kern="1200" baseline="0" dirty="0" err="1" smtClean="0">
                          <a:solidFill>
                            <a:schemeClr val="lt1"/>
                          </a:solidFill>
                          <a:latin typeface="+mn-lt"/>
                          <a:ea typeface="+mn-ea"/>
                          <a:cs typeface="+mn-cs"/>
                        </a:rPr>
                        <a:t>Supraspinatus</a:t>
                      </a:r>
                      <a:r>
                        <a:rPr kumimoji="0" lang="en-US" sz="1400" b="1" kern="1200" baseline="0" dirty="0" smtClean="0">
                          <a:solidFill>
                            <a:schemeClr val="lt1"/>
                          </a:solidFill>
                          <a:latin typeface="+mn-lt"/>
                          <a:ea typeface="+mn-ea"/>
                          <a:cs typeface="+mn-cs"/>
                        </a:rPr>
                        <a:t> force during maximum effort isometric scapular plane abduction (</a:t>
                      </a:r>
                      <a:r>
                        <a:rPr kumimoji="0" lang="en-US" sz="1400" b="1" kern="1200" baseline="0" dirty="0" err="1" smtClean="0">
                          <a:solidFill>
                            <a:schemeClr val="lt1"/>
                          </a:solidFill>
                          <a:latin typeface="+mn-lt"/>
                          <a:ea typeface="+mn-ea"/>
                          <a:cs typeface="+mn-cs"/>
                        </a:rPr>
                        <a:t>scaption</a:t>
                      </a:r>
                      <a:r>
                        <a:rPr kumimoji="0" lang="en-US" sz="1400" b="1" kern="1200" baseline="0" dirty="0" smtClean="0">
                          <a:solidFill>
                            <a:schemeClr val="lt1"/>
                          </a:solidFill>
                          <a:latin typeface="+mn-lt"/>
                          <a:ea typeface="+mn-ea"/>
                          <a:cs typeface="+mn-cs"/>
                        </a:rPr>
                        <a:t>) at the 90</a:t>
                      </a:r>
                      <a:r>
                        <a:rPr kumimoji="0" lang="en-US" sz="1400" b="1" kern="1200" baseline="30000" dirty="0" smtClean="0">
                          <a:solidFill>
                            <a:schemeClr val="lt1"/>
                          </a:solidFill>
                          <a:latin typeface="+mn-lt"/>
                          <a:ea typeface="+mn-ea"/>
                          <a:cs typeface="+mn-cs"/>
                        </a:rPr>
                        <a:t>0</a:t>
                      </a:r>
                      <a:r>
                        <a:rPr kumimoji="0" lang="en-US" sz="1400" b="1" kern="1200" baseline="0" dirty="0" smtClean="0">
                          <a:solidFill>
                            <a:schemeClr val="lt1"/>
                          </a:solidFill>
                          <a:latin typeface="+mn-lt"/>
                          <a:ea typeface="+mn-ea"/>
                          <a:cs typeface="+mn-cs"/>
                        </a:rPr>
                        <a:t> position was 117 N. Its activity increases as resistance increases during </a:t>
                      </a:r>
                      <a:r>
                        <a:rPr kumimoji="0" lang="en-US" sz="1400" b="1" kern="1200" baseline="0" dirty="0" err="1" smtClean="0">
                          <a:solidFill>
                            <a:schemeClr val="lt1"/>
                          </a:solidFill>
                          <a:latin typeface="+mn-lt"/>
                          <a:ea typeface="+mn-ea"/>
                          <a:cs typeface="+mn-cs"/>
                        </a:rPr>
                        <a:t>scaption</a:t>
                      </a:r>
                      <a:r>
                        <a:rPr kumimoji="0" lang="en-US" sz="1400" b="1" kern="1200" baseline="0" dirty="0" smtClean="0">
                          <a:solidFill>
                            <a:schemeClr val="lt1"/>
                          </a:solidFill>
                          <a:latin typeface="+mn-lt"/>
                          <a:ea typeface="+mn-ea"/>
                          <a:cs typeface="+mn-cs"/>
                        </a:rPr>
                        <a:t> movements, peaking at 30 </a:t>
                      </a:r>
                      <a:r>
                        <a:rPr kumimoji="0" lang="en-US" sz="1400" b="1" kern="1200" baseline="30000" dirty="0" smtClean="0">
                          <a:solidFill>
                            <a:schemeClr val="lt1"/>
                          </a:solidFill>
                          <a:latin typeface="+mn-lt"/>
                          <a:ea typeface="+mn-ea"/>
                          <a:cs typeface="+mn-cs"/>
                        </a:rPr>
                        <a:t>0</a:t>
                      </a:r>
                      <a:r>
                        <a:rPr kumimoji="0" lang="en-US" sz="1400" b="1" kern="1200" baseline="0" dirty="0" smtClean="0">
                          <a:solidFill>
                            <a:schemeClr val="lt1"/>
                          </a:solidFill>
                          <a:latin typeface="+mn-lt"/>
                          <a:ea typeface="+mn-ea"/>
                          <a:cs typeface="+mn-cs"/>
                        </a:rPr>
                        <a:t>–60 </a:t>
                      </a:r>
                      <a:r>
                        <a:rPr kumimoji="0" lang="en-US" sz="1400" b="1" kern="1200" baseline="30000" dirty="0" smtClean="0">
                          <a:solidFill>
                            <a:schemeClr val="lt1"/>
                          </a:solidFill>
                          <a:latin typeface="+mn-lt"/>
                          <a:ea typeface="+mn-ea"/>
                          <a:cs typeface="+mn-cs"/>
                        </a:rPr>
                        <a:t>0</a:t>
                      </a:r>
                      <a:r>
                        <a:rPr kumimoji="0" lang="en-US" sz="1400" b="1" kern="1200" baseline="0" dirty="0" smtClean="0">
                          <a:solidFill>
                            <a:schemeClr val="lt1"/>
                          </a:solidFill>
                          <a:latin typeface="+mn-lt"/>
                          <a:ea typeface="+mn-ea"/>
                          <a:cs typeface="+mn-cs"/>
                        </a:rPr>
                        <a:t> for any given resistance. At lower </a:t>
                      </a:r>
                      <a:r>
                        <a:rPr kumimoji="0" lang="en-US" sz="1400" b="1" kern="1200" baseline="0" dirty="0" err="1" smtClean="0">
                          <a:solidFill>
                            <a:schemeClr val="lt1"/>
                          </a:solidFill>
                          <a:latin typeface="+mn-lt"/>
                          <a:ea typeface="+mn-ea"/>
                          <a:cs typeface="+mn-cs"/>
                        </a:rPr>
                        <a:t>scaption</a:t>
                      </a:r>
                      <a:r>
                        <a:rPr kumimoji="0" lang="en-US" sz="1400" b="1" kern="1200" baseline="0" dirty="0" smtClean="0">
                          <a:solidFill>
                            <a:schemeClr val="lt1"/>
                          </a:solidFill>
                          <a:latin typeface="+mn-lt"/>
                          <a:ea typeface="+mn-ea"/>
                          <a:cs typeface="+mn-cs"/>
                        </a:rPr>
                        <a:t> angles, its activity increases to provide additional humeral head compression. While performing </a:t>
                      </a:r>
                      <a:r>
                        <a:rPr kumimoji="0" lang="en-US" sz="1400" b="1" kern="1200" baseline="0" dirty="0" err="1" smtClean="0">
                          <a:solidFill>
                            <a:schemeClr val="lt1"/>
                          </a:solidFill>
                          <a:latin typeface="+mn-lt"/>
                          <a:ea typeface="+mn-ea"/>
                          <a:cs typeface="+mn-cs"/>
                        </a:rPr>
                        <a:t>scaption</a:t>
                      </a:r>
                      <a:r>
                        <a:rPr kumimoji="0" lang="en-US" sz="1400" b="1" kern="1200" baseline="0" dirty="0" smtClean="0">
                          <a:solidFill>
                            <a:schemeClr val="lt1"/>
                          </a:solidFill>
                          <a:latin typeface="+mn-lt"/>
                          <a:ea typeface="+mn-ea"/>
                          <a:cs typeface="+mn-cs"/>
                        </a:rPr>
                        <a:t> with IR (‘empty can’) and </a:t>
                      </a:r>
                      <a:r>
                        <a:rPr kumimoji="0" lang="en-US" sz="1400" b="1" kern="1200" baseline="0" dirty="0" err="1" smtClean="0">
                          <a:solidFill>
                            <a:schemeClr val="lt1"/>
                          </a:solidFill>
                          <a:latin typeface="+mn-lt"/>
                          <a:ea typeface="+mn-ea"/>
                          <a:cs typeface="+mn-cs"/>
                        </a:rPr>
                        <a:t>scaption</a:t>
                      </a:r>
                      <a:r>
                        <a:rPr kumimoji="0" lang="en-US" sz="1400" b="1" kern="1200" baseline="0" dirty="0" smtClean="0">
                          <a:solidFill>
                            <a:schemeClr val="lt1"/>
                          </a:solidFill>
                          <a:latin typeface="+mn-lt"/>
                          <a:ea typeface="+mn-ea"/>
                          <a:cs typeface="+mn-cs"/>
                        </a:rPr>
                        <a:t> with IR (‘full can’),with both exercises </a:t>
                      </a:r>
                      <a:r>
                        <a:rPr kumimoji="0" lang="en-US" sz="1400" b="1" kern="1200" baseline="0" dirty="0" err="1" smtClean="0">
                          <a:solidFill>
                            <a:schemeClr val="lt1"/>
                          </a:solidFill>
                          <a:latin typeface="+mn-lt"/>
                          <a:ea typeface="+mn-ea"/>
                          <a:cs typeface="+mn-cs"/>
                        </a:rPr>
                        <a:t>supraspinatus</a:t>
                      </a:r>
                      <a:r>
                        <a:rPr kumimoji="0" lang="en-US" sz="1400" b="1" kern="1200" baseline="0" dirty="0" smtClean="0">
                          <a:solidFill>
                            <a:schemeClr val="lt1"/>
                          </a:solidFill>
                          <a:latin typeface="+mn-lt"/>
                          <a:ea typeface="+mn-ea"/>
                          <a:cs typeface="+mn-cs"/>
                        </a:rPr>
                        <a:t> produces similar amounts of  activity. although the ‘full can’ results in less risk of </a:t>
                      </a:r>
                      <a:r>
                        <a:rPr kumimoji="0" lang="en-US" sz="1400" b="1" kern="1200" baseline="0" dirty="0" err="1" smtClean="0">
                          <a:solidFill>
                            <a:schemeClr val="lt1"/>
                          </a:solidFill>
                          <a:latin typeface="+mn-lt"/>
                          <a:ea typeface="+mn-ea"/>
                          <a:cs typeface="+mn-cs"/>
                        </a:rPr>
                        <a:t>subacromial</a:t>
                      </a:r>
                      <a:r>
                        <a:rPr kumimoji="0" lang="en-US" sz="1400" b="1" kern="1200" baseline="0" dirty="0" smtClean="0">
                          <a:solidFill>
                            <a:schemeClr val="lt1"/>
                          </a:solidFill>
                          <a:latin typeface="+mn-lt"/>
                          <a:ea typeface="+mn-ea"/>
                          <a:cs typeface="+mn-cs"/>
                        </a:rPr>
                        <a:t> impingement.</a:t>
                      </a:r>
                    </a:p>
                    <a:p>
                      <a:r>
                        <a:rPr kumimoji="0" lang="en-US" sz="1400" b="1" kern="1200" baseline="0" dirty="0" err="1" smtClean="0">
                          <a:solidFill>
                            <a:schemeClr val="lt1"/>
                          </a:solidFill>
                          <a:latin typeface="+mn-lt"/>
                          <a:ea typeface="+mn-ea"/>
                          <a:cs typeface="+mn-cs"/>
                        </a:rPr>
                        <a:t>Infraspinatus</a:t>
                      </a:r>
                      <a:r>
                        <a:rPr kumimoji="0" lang="en-US" sz="1400" b="1" kern="1200" baseline="0" dirty="0" smtClean="0">
                          <a:solidFill>
                            <a:schemeClr val="lt1"/>
                          </a:solidFill>
                          <a:latin typeface="+mn-lt"/>
                          <a:ea typeface="+mn-ea"/>
                          <a:cs typeface="+mn-cs"/>
                        </a:rPr>
                        <a:t> and </a:t>
                      </a:r>
                      <a:r>
                        <a:rPr kumimoji="0" lang="en-US" sz="1400" b="1" kern="1200" baseline="0" dirty="0" err="1" smtClean="0">
                          <a:solidFill>
                            <a:schemeClr val="lt1"/>
                          </a:solidFill>
                          <a:latin typeface="+mn-lt"/>
                          <a:ea typeface="+mn-ea"/>
                          <a:cs typeface="+mn-cs"/>
                        </a:rPr>
                        <a:t>subscapularis</a:t>
                      </a:r>
                      <a:r>
                        <a:rPr kumimoji="0" lang="en-US" sz="1400" b="1" kern="1200" baseline="0" dirty="0" smtClean="0">
                          <a:solidFill>
                            <a:schemeClr val="lt1"/>
                          </a:solidFill>
                          <a:latin typeface="+mn-lt"/>
                          <a:ea typeface="+mn-ea"/>
                          <a:cs typeface="+mn-cs"/>
                        </a:rPr>
                        <a:t> activity have been reported to be higher in the ‘full can’ compared with the ‘empty can’, while posterior deltoid activity has been reported to be higher in the ‘empty can’ than the ‘full can’. High to very high </a:t>
                      </a:r>
                      <a:r>
                        <a:rPr kumimoji="0" lang="en-US" sz="1400" b="1" kern="1200" baseline="0" dirty="0" err="1" smtClean="0">
                          <a:solidFill>
                            <a:schemeClr val="lt1"/>
                          </a:solidFill>
                          <a:latin typeface="+mn-lt"/>
                          <a:ea typeface="+mn-ea"/>
                          <a:cs typeface="+mn-cs"/>
                        </a:rPr>
                        <a:t>supraspinatus</a:t>
                      </a:r>
                      <a:r>
                        <a:rPr kumimoji="0" lang="en-US" sz="1400" b="1" kern="1200" baseline="0" dirty="0" smtClean="0">
                          <a:solidFill>
                            <a:schemeClr val="lt1"/>
                          </a:solidFill>
                          <a:latin typeface="+mn-lt"/>
                          <a:ea typeface="+mn-ea"/>
                          <a:cs typeface="+mn-cs"/>
                        </a:rPr>
                        <a:t> activity has been quantified in several common rotator cuff exercises, such as prone horizontal</a:t>
                      </a:r>
                    </a:p>
                    <a:p>
                      <a:r>
                        <a:rPr kumimoji="0" lang="en-US" sz="1400" b="1" kern="1200" baseline="0" dirty="0" smtClean="0">
                          <a:solidFill>
                            <a:schemeClr val="lt1"/>
                          </a:solidFill>
                          <a:latin typeface="+mn-lt"/>
                          <a:ea typeface="+mn-ea"/>
                          <a:cs typeface="+mn-cs"/>
                        </a:rPr>
                        <a:t>abduction at 100 abduction with ER, prone ER at</a:t>
                      </a:r>
                    </a:p>
                    <a:p>
                      <a:r>
                        <a:rPr kumimoji="0" lang="en-US" sz="1400" b="1" kern="1200" baseline="0" dirty="0" smtClean="0">
                          <a:solidFill>
                            <a:schemeClr val="lt1"/>
                          </a:solidFill>
                          <a:latin typeface="+mn-lt"/>
                          <a:ea typeface="+mn-ea"/>
                          <a:cs typeface="+mn-cs"/>
                        </a:rPr>
                        <a:t>90 abduction, standing ER at 90 abduction,</a:t>
                      </a:r>
                    </a:p>
                    <a:p>
                      <a:r>
                        <a:rPr kumimoji="0" lang="en-US" sz="1400" b="1" kern="1200" baseline="0" dirty="0" smtClean="0">
                          <a:solidFill>
                            <a:schemeClr val="lt1"/>
                          </a:solidFill>
                          <a:latin typeface="+mn-lt"/>
                          <a:ea typeface="+mn-ea"/>
                          <a:cs typeface="+mn-cs"/>
                        </a:rPr>
                        <a:t>flexion above 120 with ER.</a:t>
                      </a:r>
                    </a:p>
                  </a:txBody>
                  <a:tcPr/>
                </a:tc>
                <a:tc>
                  <a:txBody>
                    <a:bodyPr/>
                    <a:lstStyle/>
                    <a:p>
                      <a:r>
                        <a:rPr kumimoji="0" lang="en-US" sz="1400" b="1" kern="1200" baseline="0" dirty="0" smtClean="0">
                          <a:solidFill>
                            <a:schemeClr val="lt1"/>
                          </a:solidFill>
                          <a:latin typeface="+mn-lt"/>
                          <a:ea typeface="+mn-ea"/>
                          <a:cs typeface="+mn-cs"/>
                        </a:rPr>
                        <a:t>During abduction, middle deltoid force is</a:t>
                      </a:r>
                    </a:p>
                    <a:p>
                      <a:r>
                        <a:rPr kumimoji="0" lang="en-US" sz="1400" b="1" kern="1200" baseline="0" dirty="0" smtClean="0">
                          <a:solidFill>
                            <a:schemeClr val="lt1"/>
                          </a:solidFill>
                          <a:latin typeface="+mn-lt"/>
                          <a:ea typeface="+mn-ea"/>
                          <a:cs typeface="+mn-cs"/>
                        </a:rPr>
                        <a:t>estimated to be 434 N, 323N from anterior deltoid, 283N from </a:t>
                      </a:r>
                      <a:r>
                        <a:rPr kumimoji="0" lang="en-US" sz="1400" b="1" kern="1200" baseline="0" dirty="0" err="1" smtClean="0">
                          <a:solidFill>
                            <a:schemeClr val="lt1"/>
                          </a:solidFill>
                          <a:latin typeface="+mn-lt"/>
                          <a:ea typeface="+mn-ea"/>
                          <a:cs typeface="+mn-cs"/>
                        </a:rPr>
                        <a:t>subscapularis</a:t>
                      </a:r>
                      <a:r>
                        <a:rPr kumimoji="0" lang="en-US" sz="1400" b="1" kern="1200" baseline="0" dirty="0" smtClean="0">
                          <a:solidFill>
                            <a:schemeClr val="lt1"/>
                          </a:solidFill>
                          <a:latin typeface="+mn-lt"/>
                          <a:ea typeface="+mn-ea"/>
                          <a:cs typeface="+mn-cs"/>
                        </a:rPr>
                        <a:t>, 205N from the </a:t>
                      </a:r>
                      <a:r>
                        <a:rPr kumimoji="0" lang="en-US" sz="1400" b="1" kern="1200" baseline="0" dirty="0" err="1" smtClean="0">
                          <a:solidFill>
                            <a:schemeClr val="lt1"/>
                          </a:solidFill>
                          <a:latin typeface="+mn-lt"/>
                          <a:ea typeface="+mn-ea"/>
                          <a:cs typeface="+mn-cs"/>
                        </a:rPr>
                        <a:t>infraspinatus</a:t>
                      </a:r>
                      <a:r>
                        <a:rPr kumimoji="0" lang="en-US" sz="1400" b="1" kern="1200" baseline="0" dirty="0" smtClean="0">
                          <a:solidFill>
                            <a:schemeClr val="lt1"/>
                          </a:solidFill>
                          <a:latin typeface="+mn-lt"/>
                          <a:ea typeface="+mn-ea"/>
                          <a:cs typeface="+mn-cs"/>
                        </a:rPr>
                        <a:t>, and 117N from the</a:t>
                      </a:r>
                    </a:p>
                    <a:p>
                      <a:r>
                        <a:rPr kumimoji="0" lang="en-US" sz="1400" b="1" kern="1200" baseline="0" dirty="0" err="1" smtClean="0">
                          <a:solidFill>
                            <a:schemeClr val="lt1"/>
                          </a:solidFill>
                          <a:latin typeface="+mn-lt"/>
                          <a:ea typeface="+mn-ea"/>
                          <a:cs typeface="+mn-cs"/>
                        </a:rPr>
                        <a:t>supraspinatus</a:t>
                      </a:r>
                      <a:r>
                        <a:rPr kumimoji="0" lang="en-US" sz="1400" b="1" kern="1200" baseline="0" dirty="0" smtClean="0">
                          <a:solidFill>
                            <a:schemeClr val="lt1"/>
                          </a:solidFill>
                          <a:latin typeface="+mn-lt"/>
                          <a:ea typeface="+mn-ea"/>
                          <a:cs typeface="+mn-cs"/>
                        </a:rPr>
                        <a:t>. These forces are generated not only to abduct the shoulder but</a:t>
                      </a:r>
                    </a:p>
                    <a:p>
                      <a:r>
                        <a:rPr kumimoji="0" lang="en-US" sz="1400" b="1" kern="1200" baseline="0" dirty="0" smtClean="0">
                          <a:solidFill>
                            <a:schemeClr val="lt1"/>
                          </a:solidFill>
                          <a:latin typeface="+mn-lt"/>
                          <a:ea typeface="+mn-ea"/>
                          <a:cs typeface="+mn-cs"/>
                        </a:rPr>
                        <a:t>also to stabilize the joint.</a:t>
                      </a:r>
                      <a:endParaRPr lang="en-US" sz="1400" dirty="0"/>
                    </a:p>
                  </a:txBody>
                  <a:tcPr/>
                </a:tc>
                <a:tc>
                  <a:txBody>
                    <a:bodyPr/>
                    <a:lstStyle/>
                    <a:p>
                      <a:endParaRPr lang="en-US" dirty="0"/>
                    </a:p>
                  </a:txBody>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MCQ’s</a:t>
            </a:r>
            <a:endParaRPr lang="en-US" dirty="0"/>
          </a:p>
        </p:txBody>
      </p:sp>
      <p:sp>
        <p:nvSpPr>
          <p:cNvPr id="3" name="Content Placeholder 2"/>
          <p:cNvSpPr>
            <a:spLocks noGrp="1"/>
          </p:cNvSpPr>
          <p:nvPr>
            <p:ph sz="quarter" idx="1"/>
          </p:nvPr>
        </p:nvSpPr>
        <p:spPr/>
        <p:txBody>
          <a:bodyPr>
            <a:normAutofit fontScale="70000" lnSpcReduction="20000"/>
          </a:bodyPr>
          <a:lstStyle/>
          <a:p>
            <a:pPr marL="342900" marR="0" lvl="0" indent="-342900">
              <a:lnSpc>
                <a:spcPct val="115000"/>
              </a:lnSpc>
              <a:spcBef>
                <a:spcPts val="0"/>
              </a:spcBef>
              <a:spcAft>
                <a:spcPts val="0"/>
              </a:spcAft>
              <a:buFont typeface="+mj-lt"/>
              <a:buAutoNum type="arabicPeriod"/>
            </a:pPr>
            <a:r>
              <a:rPr lang="en-US" sz="2800" dirty="0" smtClean="0">
                <a:latin typeface="Calibri"/>
                <a:ea typeface="Times New Roman"/>
                <a:cs typeface="Times New Roman"/>
              </a:rPr>
              <a:t>Kinematics involves the study of forces causing motion</a:t>
            </a: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True</a:t>
            </a:r>
          </a:p>
          <a:p>
            <a:pPr marL="342900" marR="0" lvl="0" indent="-342900">
              <a:lnSpc>
                <a:spcPct val="115000"/>
              </a:lnSpc>
              <a:spcBef>
                <a:spcPts val="0"/>
              </a:spcBef>
              <a:spcAft>
                <a:spcPts val="0"/>
              </a:spcAft>
              <a:buFont typeface="+mj-lt"/>
              <a:buAutoNum type="alphaLcPeriod"/>
            </a:pPr>
            <a:r>
              <a:rPr lang="en-US" sz="2800" b="1" dirty="0" smtClean="0">
                <a:latin typeface="Calibri"/>
                <a:ea typeface="Times New Roman"/>
                <a:cs typeface="Times New Roman"/>
              </a:rPr>
              <a:t>False</a:t>
            </a:r>
            <a:endParaRPr lang="en-US" sz="2800" dirty="0" smtClean="0">
              <a:latin typeface="Calibri"/>
              <a:ea typeface="Times New Roman"/>
              <a:cs typeface="Times New Roman"/>
            </a:endParaRPr>
          </a:p>
          <a:p>
            <a:pPr marL="342900" marR="0" lvl="0" indent="-342900">
              <a:lnSpc>
                <a:spcPct val="115000"/>
              </a:lnSpc>
              <a:spcBef>
                <a:spcPts val="0"/>
              </a:spcBef>
              <a:spcAft>
                <a:spcPts val="0"/>
              </a:spcAft>
              <a:buNone/>
            </a:pPr>
            <a:r>
              <a:rPr lang="en-US" sz="2800" dirty="0" smtClean="0">
                <a:latin typeface="Calibri"/>
                <a:ea typeface="Times New Roman"/>
                <a:cs typeface="Times New Roman"/>
              </a:rPr>
              <a:t>2. During </a:t>
            </a:r>
            <a:r>
              <a:rPr lang="en-US" sz="2800" dirty="0" err="1" smtClean="0">
                <a:latin typeface="Calibri"/>
                <a:ea typeface="Times New Roman"/>
                <a:cs typeface="Times New Roman"/>
              </a:rPr>
              <a:t>glenohumeral</a:t>
            </a:r>
            <a:r>
              <a:rPr lang="en-US" sz="2800" dirty="0" smtClean="0">
                <a:latin typeface="Calibri"/>
                <a:ea typeface="Times New Roman"/>
                <a:cs typeface="Times New Roman"/>
              </a:rPr>
              <a:t> flexion, with the </a:t>
            </a:r>
            <a:r>
              <a:rPr lang="en-US" sz="2800" dirty="0" err="1" smtClean="0">
                <a:latin typeface="Calibri"/>
                <a:ea typeface="Times New Roman"/>
                <a:cs typeface="Times New Roman"/>
              </a:rPr>
              <a:t>humerus</a:t>
            </a:r>
            <a:r>
              <a:rPr lang="en-US" sz="2800" dirty="0" smtClean="0">
                <a:latin typeface="Calibri"/>
                <a:ea typeface="Times New Roman"/>
                <a:cs typeface="Times New Roman"/>
              </a:rPr>
              <a:t> </a:t>
            </a:r>
            <a:r>
              <a:rPr lang="en-US" sz="2800" dirty="0" err="1" smtClean="0">
                <a:latin typeface="Calibri"/>
                <a:ea typeface="Times New Roman"/>
                <a:cs typeface="Times New Roman"/>
              </a:rPr>
              <a:t>moving,rolling</a:t>
            </a:r>
            <a:r>
              <a:rPr lang="en-US" sz="2800" dirty="0" smtClean="0">
                <a:latin typeface="Calibri"/>
                <a:ea typeface="Times New Roman"/>
                <a:cs typeface="Times New Roman"/>
              </a:rPr>
              <a:t> takes place </a:t>
            </a:r>
          </a:p>
          <a:p>
            <a:pPr marL="342900" marR="0" lvl="0" indent="-342900">
              <a:lnSpc>
                <a:spcPct val="115000"/>
              </a:lnSpc>
              <a:spcBef>
                <a:spcPts val="0"/>
              </a:spcBef>
              <a:spcAft>
                <a:spcPts val="0"/>
              </a:spcAft>
              <a:buFont typeface="+mj-lt"/>
              <a:buAutoNum type="alphaLcPeriod"/>
            </a:pPr>
            <a:r>
              <a:rPr lang="en-US" sz="2800" b="1" dirty="0" err="1" smtClean="0">
                <a:latin typeface="Calibri"/>
                <a:ea typeface="Times New Roman"/>
                <a:cs typeface="Times New Roman"/>
              </a:rPr>
              <a:t>Anteriorly</a:t>
            </a:r>
            <a:endParaRPr lang="en-US" sz="2800" dirty="0" smtClean="0">
              <a:latin typeface="Calibri"/>
              <a:ea typeface="Times New Roman"/>
              <a:cs typeface="Times New Roman"/>
            </a:endParaRPr>
          </a:p>
          <a:p>
            <a:pPr marL="342900" marR="0" lvl="0" indent="-342900">
              <a:lnSpc>
                <a:spcPct val="115000"/>
              </a:lnSpc>
              <a:spcBef>
                <a:spcPts val="0"/>
              </a:spcBef>
              <a:spcAft>
                <a:spcPts val="0"/>
              </a:spcAft>
              <a:buFont typeface="+mj-lt"/>
              <a:buAutoNum type="alphaLcPeriod"/>
            </a:pPr>
            <a:r>
              <a:rPr lang="en-US" sz="2800" dirty="0" err="1" smtClean="0">
                <a:latin typeface="Calibri"/>
                <a:ea typeface="Times New Roman"/>
                <a:cs typeface="Times New Roman"/>
              </a:rPr>
              <a:t>Posteriorly</a:t>
            </a:r>
            <a:endParaRPr lang="en-US" sz="2800" dirty="0" smtClean="0">
              <a:latin typeface="Calibri"/>
              <a:ea typeface="Times New Roman"/>
              <a:cs typeface="Times New Roman"/>
            </a:endParaRP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Inferiorly</a:t>
            </a: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None</a:t>
            </a:r>
          </a:p>
          <a:p>
            <a:pPr marL="342900" marR="0" lvl="0" indent="-342900">
              <a:lnSpc>
                <a:spcPct val="115000"/>
              </a:lnSpc>
              <a:spcBef>
                <a:spcPts val="0"/>
              </a:spcBef>
              <a:spcAft>
                <a:spcPts val="0"/>
              </a:spcAft>
              <a:buNone/>
            </a:pPr>
            <a:r>
              <a:rPr lang="en-US" sz="2800" dirty="0" smtClean="0">
                <a:latin typeface="Calibri"/>
                <a:ea typeface="Times New Roman"/>
                <a:cs typeface="Times New Roman"/>
              </a:rPr>
              <a:t>3. During </a:t>
            </a:r>
            <a:r>
              <a:rPr lang="en-US" sz="2800" dirty="0" err="1" smtClean="0">
                <a:latin typeface="Calibri"/>
                <a:ea typeface="Times New Roman"/>
                <a:cs typeface="Times New Roman"/>
              </a:rPr>
              <a:t>glenohumeral</a:t>
            </a:r>
            <a:r>
              <a:rPr lang="en-US" sz="2800" dirty="0" smtClean="0">
                <a:latin typeface="Calibri"/>
                <a:ea typeface="Times New Roman"/>
                <a:cs typeface="Times New Roman"/>
              </a:rPr>
              <a:t> flexion, with the </a:t>
            </a:r>
            <a:r>
              <a:rPr lang="en-US" sz="2800" dirty="0" err="1" smtClean="0">
                <a:latin typeface="Calibri"/>
                <a:ea typeface="Times New Roman"/>
                <a:cs typeface="Times New Roman"/>
              </a:rPr>
              <a:t>humerus</a:t>
            </a:r>
            <a:r>
              <a:rPr lang="en-US" sz="2800" dirty="0" smtClean="0">
                <a:latin typeface="Calibri"/>
                <a:ea typeface="Times New Roman"/>
                <a:cs typeface="Times New Roman"/>
              </a:rPr>
              <a:t> </a:t>
            </a:r>
            <a:r>
              <a:rPr lang="en-US" sz="2800" dirty="0" err="1" smtClean="0">
                <a:latin typeface="Calibri"/>
                <a:ea typeface="Times New Roman"/>
                <a:cs typeface="Times New Roman"/>
              </a:rPr>
              <a:t>moving,sliding</a:t>
            </a:r>
            <a:r>
              <a:rPr lang="en-US" sz="2800" dirty="0" smtClean="0">
                <a:latin typeface="Calibri"/>
                <a:ea typeface="Times New Roman"/>
                <a:cs typeface="Times New Roman"/>
              </a:rPr>
              <a:t> takes place </a:t>
            </a:r>
          </a:p>
          <a:p>
            <a:pPr marL="342900" marR="0" lvl="0" indent="-342900">
              <a:lnSpc>
                <a:spcPct val="115000"/>
              </a:lnSpc>
              <a:spcBef>
                <a:spcPts val="0"/>
              </a:spcBef>
              <a:spcAft>
                <a:spcPts val="0"/>
              </a:spcAft>
              <a:buFont typeface="+mj-lt"/>
              <a:buAutoNum type="alphaLcPeriod"/>
            </a:pPr>
            <a:r>
              <a:rPr lang="en-US" sz="2800" dirty="0" err="1" smtClean="0">
                <a:latin typeface="Calibri"/>
                <a:ea typeface="Times New Roman"/>
                <a:cs typeface="Times New Roman"/>
              </a:rPr>
              <a:t>Anteriorly</a:t>
            </a:r>
            <a:endParaRPr lang="en-US" sz="2800" dirty="0" smtClean="0">
              <a:latin typeface="Calibri"/>
              <a:ea typeface="Times New Roman"/>
              <a:cs typeface="Times New Roman"/>
            </a:endParaRPr>
          </a:p>
          <a:p>
            <a:pPr marL="342900" marR="0" lvl="0" indent="-342900">
              <a:lnSpc>
                <a:spcPct val="115000"/>
              </a:lnSpc>
              <a:spcBef>
                <a:spcPts val="0"/>
              </a:spcBef>
              <a:spcAft>
                <a:spcPts val="0"/>
              </a:spcAft>
              <a:buFont typeface="+mj-lt"/>
              <a:buAutoNum type="alphaLcPeriod"/>
            </a:pPr>
            <a:r>
              <a:rPr lang="en-US" sz="2800" b="1" dirty="0" err="1" smtClean="0">
                <a:latin typeface="Calibri"/>
                <a:ea typeface="Times New Roman"/>
                <a:cs typeface="Times New Roman"/>
              </a:rPr>
              <a:t>Posteriorly</a:t>
            </a:r>
            <a:endParaRPr lang="en-US" sz="2800" dirty="0" smtClean="0">
              <a:latin typeface="Calibri"/>
              <a:ea typeface="Times New Roman"/>
              <a:cs typeface="Times New Roman"/>
            </a:endParaRP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Inferiorly</a:t>
            </a:r>
          </a:p>
          <a:p>
            <a:pPr marL="342900" marR="0" lvl="0" indent="-342900">
              <a:lnSpc>
                <a:spcPct val="115000"/>
              </a:lnSpc>
              <a:spcBef>
                <a:spcPts val="0"/>
              </a:spcBef>
              <a:spcAft>
                <a:spcPts val="1000"/>
              </a:spcAft>
              <a:buFont typeface="+mj-lt"/>
              <a:buAutoNum type="alphaLcPeriod"/>
            </a:pPr>
            <a:r>
              <a:rPr lang="en-US" sz="2800" dirty="0" smtClean="0">
                <a:latin typeface="Calibri"/>
                <a:ea typeface="Times New Roman"/>
                <a:cs typeface="Times New Roman"/>
              </a:rPr>
              <a:t>None</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10000"/>
          </a:bodyPr>
          <a:lstStyle/>
          <a:p>
            <a:pPr marL="342900" marR="0" lvl="0" indent="-342900">
              <a:lnSpc>
                <a:spcPct val="115000"/>
              </a:lnSpc>
              <a:spcBef>
                <a:spcPts val="0"/>
              </a:spcBef>
              <a:spcAft>
                <a:spcPts val="0"/>
              </a:spcAft>
              <a:buNone/>
            </a:pPr>
            <a:r>
              <a:rPr lang="en-US" sz="2800" dirty="0" smtClean="0">
                <a:latin typeface="Calibri"/>
                <a:ea typeface="Times New Roman"/>
                <a:cs typeface="Times New Roman"/>
              </a:rPr>
              <a:t>4. Factors responsible for static stabilization are:</a:t>
            </a: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Capsule</a:t>
            </a: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Bone</a:t>
            </a: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Ligaments</a:t>
            </a:r>
          </a:p>
          <a:p>
            <a:pPr marL="342900" marR="0" lvl="0" indent="-342900">
              <a:lnSpc>
                <a:spcPct val="115000"/>
              </a:lnSpc>
              <a:spcBef>
                <a:spcPts val="0"/>
              </a:spcBef>
              <a:spcAft>
                <a:spcPts val="0"/>
              </a:spcAft>
              <a:buFont typeface="+mj-lt"/>
              <a:buAutoNum type="alphaLcPeriod"/>
            </a:pPr>
            <a:r>
              <a:rPr lang="en-US" sz="2800" b="1" dirty="0" smtClean="0">
                <a:latin typeface="Calibri"/>
                <a:ea typeface="Times New Roman"/>
                <a:cs typeface="Times New Roman"/>
              </a:rPr>
              <a:t>All</a:t>
            </a:r>
            <a:endParaRPr lang="en-US" sz="2800" dirty="0" smtClean="0">
              <a:latin typeface="Calibri"/>
              <a:ea typeface="Times New Roman"/>
              <a:cs typeface="Times New Roman"/>
            </a:endParaRPr>
          </a:p>
          <a:p>
            <a:pPr marL="685800" marR="0">
              <a:lnSpc>
                <a:spcPct val="115000"/>
              </a:lnSpc>
              <a:spcBef>
                <a:spcPts val="0"/>
              </a:spcBef>
              <a:spcAft>
                <a:spcPts val="0"/>
              </a:spcAft>
            </a:pPr>
            <a:r>
              <a:rPr lang="en-US" sz="2800" dirty="0" smtClean="0">
                <a:latin typeface="Calibri"/>
                <a:ea typeface="Times New Roman"/>
                <a:cs typeface="Times New Roman"/>
              </a:rPr>
              <a:t> </a:t>
            </a:r>
          </a:p>
          <a:p>
            <a:pPr marL="342900" marR="0" lvl="0" indent="-342900">
              <a:lnSpc>
                <a:spcPct val="115000"/>
              </a:lnSpc>
              <a:spcBef>
                <a:spcPts val="0"/>
              </a:spcBef>
              <a:spcAft>
                <a:spcPts val="0"/>
              </a:spcAft>
              <a:buNone/>
            </a:pPr>
            <a:r>
              <a:rPr lang="en-US" sz="2800" dirty="0" smtClean="0">
                <a:latin typeface="Calibri"/>
                <a:ea typeface="Times New Roman"/>
                <a:cs typeface="Times New Roman"/>
              </a:rPr>
              <a:t>5. Abduction of </a:t>
            </a:r>
            <a:r>
              <a:rPr lang="en-US" sz="2800" dirty="0" err="1" smtClean="0">
                <a:latin typeface="Calibri"/>
                <a:ea typeface="Times New Roman"/>
                <a:cs typeface="Times New Roman"/>
              </a:rPr>
              <a:t>glenohumeral</a:t>
            </a:r>
            <a:r>
              <a:rPr lang="en-US" sz="2800" dirty="0" smtClean="0">
                <a:latin typeface="Calibri"/>
                <a:ea typeface="Times New Roman"/>
                <a:cs typeface="Times New Roman"/>
              </a:rPr>
              <a:t> joint takes place around_____ axis</a:t>
            </a: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Frontal</a:t>
            </a:r>
          </a:p>
          <a:p>
            <a:pPr marL="342900" marR="0" lvl="0" indent="-342900">
              <a:lnSpc>
                <a:spcPct val="115000"/>
              </a:lnSpc>
              <a:spcBef>
                <a:spcPts val="0"/>
              </a:spcBef>
              <a:spcAft>
                <a:spcPts val="0"/>
              </a:spcAft>
              <a:buFont typeface="+mj-lt"/>
              <a:buAutoNum type="alphaLcPeriod"/>
            </a:pPr>
            <a:r>
              <a:rPr lang="en-US" sz="2800" b="1" dirty="0" err="1" smtClean="0">
                <a:latin typeface="Calibri"/>
                <a:ea typeface="Times New Roman"/>
                <a:cs typeface="Times New Roman"/>
              </a:rPr>
              <a:t>Sagittal</a:t>
            </a:r>
            <a:endParaRPr lang="en-US" sz="2800" dirty="0" smtClean="0">
              <a:latin typeface="Calibri"/>
              <a:ea typeface="Times New Roman"/>
              <a:cs typeface="Times New Roman"/>
            </a:endParaRP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Vertical</a:t>
            </a:r>
          </a:p>
          <a:p>
            <a:pPr marL="342900" marR="0" lvl="0" indent="-342900">
              <a:lnSpc>
                <a:spcPct val="115000"/>
              </a:lnSpc>
              <a:spcBef>
                <a:spcPts val="0"/>
              </a:spcBef>
              <a:spcAft>
                <a:spcPts val="1000"/>
              </a:spcAft>
              <a:buFont typeface="+mj-lt"/>
              <a:buAutoNum type="alphaLcPeriod"/>
            </a:pPr>
            <a:r>
              <a:rPr lang="en-US" sz="2800" dirty="0" smtClean="0">
                <a:latin typeface="Calibri"/>
                <a:ea typeface="Times New Roman"/>
                <a:cs typeface="Times New Roman"/>
              </a:rPr>
              <a:t>none</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0000" lnSpcReduction="20000"/>
          </a:bodyPr>
          <a:lstStyle/>
          <a:p>
            <a:pPr marL="342900" marR="0" lvl="0" indent="-342900">
              <a:lnSpc>
                <a:spcPct val="115000"/>
              </a:lnSpc>
              <a:spcBef>
                <a:spcPts val="0"/>
              </a:spcBef>
              <a:spcAft>
                <a:spcPts val="0"/>
              </a:spcAft>
              <a:buFont typeface="+mj-lt"/>
              <a:buAutoNum type="arabicPeriod"/>
            </a:pPr>
            <a:r>
              <a:rPr lang="en-US" sz="2800" dirty="0" smtClean="0">
                <a:latin typeface="Calibri"/>
                <a:ea typeface="Times New Roman"/>
                <a:cs typeface="Times New Roman"/>
              </a:rPr>
              <a:t>Shoulder rotation is done by</a:t>
            </a:r>
          </a:p>
          <a:p>
            <a:pPr marL="342900" marR="0" lvl="0" indent="-342900">
              <a:lnSpc>
                <a:spcPct val="115000"/>
              </a:lnSpc>
              <a:spcBef>
                <a:spcPts val="0"/>
              </a:spcBef>
              <a:spcAft>
                <a:spcPts val="0"/>
              </a:spcAft>
              <a:buFont typeface="+mj-lt"/>
              <a:buAutoNum type="alphaLcPeriod"/>
            </a:pPr>
            <a:r>
              <a:rPr lang="en-US" sz="2800" dirty="0" err="1" smtClean="0">
                <a:latin typeface="Calibri"/>
                <a:ea typeface="Times New Roman"/>
                <a:cs typeface="Times New Roman"/>
              </a:rPr>
              <a:t>Supraspinatus</a:t>
            </a:r>
            <a:endParaRPr lang="en-US" sz="2800" dirty="0" smtClean="0">
              <a:latin typeface="Calibri"/>
              <a:ea typeface="Times New Roman"/>
              <a:cs typeface="Times New Roman"/>
            </a:endParaRPr>
          </a:p>
          <a:p>
            <a:pPr marL="342900" marR="0" lvl="0" indent="-342900">
              <a:lnSpc>
                <a:spcPct val="115000"/>
              </a:lnSpc>
              <a:spcBef>
                <a:spcPts val="0"/>
              </a:spcBef>
              <a:spcAft>
                <a:spcPts val="0"/>
              </a:spcAft>
              <a:buFont typeface="+mj-lt"/>
              <a:buAutoNum type="alphaLcPeriod"/>
            </a:pPr>
            <a:r>
              <a:rPr lang="en-US" sz="2800" dirty="0" err="1" smtClean="0">
                <a:latin typeface="Calibri"/>
                <a:ea typeface="Times New Roman"/>
                <a:cs typeface="Times New Roman"/>
              </a:rPr>
              <a:t>Infraspinatus</a:t>
            </a:r>
            <a:endParaRPr lang="en-US" sz="2800" dirty="0" smtClean="0">
              <a:latin typeface="Calibri"/>
              <a:ea typeface="Times New Roman"/>
              <a:cs typeface="Times New Roman"/>
            </a:endParaRPr>
          </a:p>
          <a:p>
            <a:pPr marL="342900" marR="0" lvl="0" indent="-342900">
              <a:lnSpc>
                <a:spcPct val="115000"/>
              </a:lnSpc>
              <a:spcBef>
                <a:spcPts val="0"/>
              </a:spcBef>
              <a:spcAft>
                <a:spcPts val="0"/>
              </a:spcAft>
              <a:buFont typeface="+mj-lt"/>
              <a:buAutoNum type="alphaLcPeriod"/>
            </a:pPr>
            <a:r>
              <a:rPr lang="en-US" sz="2800" dirty="0" err="1" smtClean="0">
                <a:latin typeface="Calibri"/>
                <a:ea typeface="Times New Roman"/>
                <a:cs typeface="Times New Roman"/>
              </a:rPr>
              <a:t>Teres</a:t>
            </a:r>
            <a:r>
              <a:rPr lang="en-US" sz="2800" dirty="0" smtClean="0">
                <a:latin typeface="Calibri"/>
                <a:ea typeface="Times New Roman"/>
                <a:cs typeface="Times New Roman"/>
              </a:rPr>
              <a:t> minor</a:t>
            </a:r>
          </a:p>
          <a:p>
            <a:pPr marL="342900" marR="0" lvl="0" indent="-342900">
              <a:lnSpc>
                <a:spcPct val="115000"/>
              </a:lnSpc>
              <a:spcBef>
                <a:spcPts val="0"/>
              </a:spcBef>
              <a:spcAft>
                <a:spcPts val="0"/>
              </a:spcAft>
              <a:buFont typeface="+mj-lt"/>
              <a:buAutoNum type="alphaLcPeriod"/>
            </a:pPr>
            <a:r>
              <a:rPr lang="en-US" sz="2800" b="1" dirty="0" smtClean="0">
                <a:latin typeface="Calibri"/>
                <a:ea typeface="Times New Roman"/>
                <a:cs typeface="Times New Roman"/>
              </a:rPr>
              <a:t>All</a:t>
            </a:r>
            <a:endParaRPr lang="en-US" sz="2800" dirty="0" smtClean="0">
              <a:latin typeface="Calibri"/>
              <a:ea typeface="Times New Roman"/>
              <a:cs typeface="Times New Roman"/>
            </a:endParaRPr>
          </a:p>
          <a:p>
            <a:pPr marL="342900" marR="0" lvl="0" indent="-342900">
              <a:lnSpc>
                <a:spcPct val="115000"/>
              </a:lnSpc>
              <a:spcBef>
                <a:spcPts val="0"/>
              </a:spcBef>
              <a:spcAft>
                <a:spcPts val="0"/>
              </a:spcAft>
              <a:buNone/>
            </a:pPr>
            <a:r>
              <a:rPr lang="en-US" sz="2800" dirty="0" smtClean="0">
                <a:latin typeface="Calibri"/>
                <a:ea typeface="Times New Roman"/>
                <a:cs typeface="Times New Roman"/>
              </a:rPr>
              <a:t>2. Middle deltoid is a primary</a:t>
            </a: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Flexor and abductor</a:t>
            </a: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Extensor and abductor</a:t>
            </a:r>
          </a:p>
          <a:p>
            <a:pPr marL="342900" marR="0" lvl="0" indent="-342900">
              <a:lnSpc>
                <a:spcPct val="115000"/>
              </a:lnSpc>
              <a:spcBef>
                <a:spcPts val="0"/>
              </a:spcBef>
              <a:spcAft>
                <a:spcPts val="0"/>
              </a:spcAft>
              <a:buFont typeface="+mj-lt"/>
              <a:buAutoNum type="alphaLcPeriod"/>
            </a:pPr>
            <a:r>
              <a:rPr lang="en-US" sz="2800" b="1" dirty="0" smtClean="0">
                <a:latin typeface="Calibri"/>
                <a:ea typeface="Times New Roman"/>
                <a:cs typeface="Times New Roman"/>
              </a:rPr>
              <a:t>Abductor</a:t>
            </a:r>
            <a:endParaRPr lang="en-US" sz="2800" dirty="0" smtClean="0">
              <a:latin typeface="Calibri"/>
              <a:ea typeface="Times New Roman"/>
              <a:cs typeface="Times New Roman"/>
            </a:endParaRP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None</a:t>
            </a:r>
          </a:p>
          <a:p>
            <a:pPr marL="342900" marR="0" lvl="0" indent="-342900">
              <a:lnSpc>
                <a:spcPct val="115000"/>
              </a:lnSpc>
              <a:spcBef>
                <a:spcPts val="0"/>
              </a:spcBef>
              <a:spcAft>
                <a:spcPts val="0"/>
              </a:spcAft>
              <a:buNone/>
            </a:pPr>
            <a:r>
              <a:rPr lang="en-US" sz="2800" dirty="0" smtClean="0">
                <a:latin typeface="Calibri"/>
                <a:ea typeface="Times New Roman"/>
                <a:cs typeface="Times New Roman"/>
              </a:rPr>
              <a:t>3. The angle between head &amp; neck and shaft </a:t>
            </a:r>
            <a:r>
              <a:rPr lang="en-US" sz="2800" dirty="0" err="1" smtClean="0">
                <a:latin typeface="Calibri"/>
                <a:ea typeface="Times New Roman"/>
                <a:cs typeface="Times New Roman"/>
              </a:rPr>
              <a:t>iscalled</a:t>
            </a:r>
            <a:r>
              <a:rPr lang="en-US" sz="2800" dirty="0" smtClean="0">
                <a:latin typeface="Calibri"/>
                <a:ea typeface="Times New Roman"/>
                <a:cs typeface="Times New Roman"/>
              </a:rPr>
              <a:t> </a:t>
            </a: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Angle of torsion</a:t>
            </a:r>
          </a:p>
          <a:p>
            <a:pPr marL="342900" marR="0" lvl="0" indent="-342900">
              <a:lnSpc>
                <a:spcPct val="115000"/>
              </a:lnSpc>
              <a:spcBef>
                <a:spcPts val="0"/>
              </a:spcBef>
              <a:spcAft>
                <a:spcPts val="0"/>
              </a:spcAft>
              <a:buFont typeface="+mj-lt"/>
              <a:buAutoNum type="alphaLcPeriod"/>
            </a:pPr>
            <a:r>
              <a:rPr lang="en-US" sz="2800" b="1" dirty="0" smtClean="0">
                <a:latin typeface="Calibri"/>
                <a:ea typeface="Times New Roman"/>
                <a:cs typeface="Times New Roman"/>
              </a:rPr>
              <a:t>Angle of inclination</a:t>
            </a:r>
            <a:endParaRPr lang="en-US" sz="2800" dirty="0" smtClean="0">
              <a:latin typeface="Calibri"/>
              <a:ea typeface="Times New Roman"/>
              <a:cs typeface="Times New Roman"/>
            </a:endParaRPr>
          </a:p>
          <a:p>
            <a:pPr marL="342900" marR="0" lvl="0" indent="-342900">
              <a:lnSpc>
                <a:spcPct val="115000"/>
              </a:lnSpc>
              <a:spcBef>
                <a:spcPts val="0"/>
              </a:spcBef>
              <a:spcAft>
                <a:spcPts val="0"/>
              </a:spcAft>
              <a:buFont typeface="+mj-lt"/>
              <a:buAutoNum type="alphaLcPeriod"/>
            </a:pPr>
            <a:r>
              <a:rPr lang="en-US" sz="2800" dirty="0" err="1" smtClean="0">
                <a:latin typeface="Calibri"/>
                <a:ea typeface="Times New Roman"/>
                <a:cs typeface="Times New Roman"/>
              </a:rPr>
              <a:t>A+b</a:t>
            </a:r>
            <a:endParaRPr lang="en-US" sz="2800" dirty="0" smtClean="0">
              <a:latin typeface="Calibri"/>
              <a:ea typeface="Times New Roman"/>
              <a:cs typeface="Times New Roman"/>
            </a:endParaRPr>
          </a:p>
          <a:p>
            <a:pPr marL="342900" marR="0" lvl="0" indent="-342900">
              <a:lnSpc>
                <a:spcPct val="115000"/>
              </a:lnSpc>
              <a:spcBef>
                <a:spcPts val="0"/>
              </a:spcBef>
              <a:spcAft>
                <a:spcPts val="1000"/>
              </a:spcAft>
              <a:buFont typeface="+mj-lt"/>
              <a:buAutoNum type="alphaLcPeriod"/>
            </a:pPr>
            <a:r>
              <a:rPr lang="en-US" sz="2800" dirty="0" smtClean="0">
                <a:latin typeface="Calibri"/>
                <a:ea typeface="Times New Roman"/>
                <a:cs typeface="Times New Roman"/>
              </a:rPr>
              <a:t>None</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pPr marL="342900" marR="0" lvl="0" indent="-342900">
              <a:lnSpc>
                <a:spcPct val="115000"/>
              </a:lnSpc>
              <a:spcBef>
                <a:spcPts val="0"/>
              </a:spcBef>
              <a:spcAft>
                <a:spcPts val="0"/>
              </a:spcAft>
              <a:buNone/>
            </a:pPr>
            <a:r>
              <a:rPr lang="en-US" sz="2800" dirty="0" smtClean="0">
                <a:latin typeface="Calibri"/>
                <a:ea typeface="Times New Roman"/>
                <a:cs typeface="Times New Roman"/>
              </a:rPr>
              <a:t>4. The motions possible at </a:t>
            </a:r>
            <a:r>
              <a:rPr lang="en-US" sz="2800" dirty="0" err="1" smtClean="0">
                <a:latin typeface="Calibri"/>
                <a:ea typeface="Times New Roman"/>
                <a:cs typeface="Times New Roman"/>
              </a:rPr>
              <a:t>Scapulothoracic</a:t>
            </a:r>
            <a:r>
              <a:rPr lang="en-US" sz="2800" dirty="0" smtClean="0">
                <a:latin typeface="Calibri"/>
                <a:ea typeface="Times New Roman"/>
                <a:cs typeface="Times New Roman"/>
              </a:rPr>
              <a:t> joint are</a:t>
            </a: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Elevation and depression</a:t>
            </a: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Anterior and posterior tipping</a:t>
            </a: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Upward and downward rotation</a:t>
            </a:r>
          </a:p>
          <a:p>
            <a:pPr marL="342900" marR="0" lvl="0" indent="-342900">
              <a:lnSpc>
                <a:spcPct val="115000"/>
              </a:lnSpc>
              <a:spcBef>
                <a:spcPts val="0"/>
              </a:spcBef>
              <a:spcAft>
                <a:spcPts val="0"/>
              </a:spcAft>
              <a:buFont typeface="+mj-lt"/>
              <a:buAutoNum type="alphaLcPeriod"/>
            </a:pPr>
            <a:r>
              <a:rPr lang="en-US" sz="2800" b="1" dirty="0" smtClean="0">
                <a:latin typeface="Calibri"/>
                <a:ea typeface="Times New Roman"/>
                <a:cs typeface="Times New Roman"/>
              </a:rPr>
              <a:t>All</a:t>
            </a:r>
            <a:endParaRPr lang="en-US" sz="2800" dirty="0" smtClean="0">
              <a:latin typeface="Calibri"/>
              <a:ea typeface="Times New Roman"/>
              <a:cs typeface="Times New Roman"/>
            </a:endParaRPr>
          </a:p>
          <a:p>
            <a:pPr marL="342900" marR="0" lvl="0" indent="-342900">
              <a:lnSpc>
                <a:spcPct val="115000"/>
              </a:lnSpc>
              <a:spcBef>
                <a:spcPts val="0"/>
              </a:spcBef>
              <a:spcAft>
                <a:spcPts val="0"/>
              </a:spcAft>
              <a:buNone/>
            </a:pPr>
            <a:r>
              <a:rPr lang="en-US" sz="2800" dirty="0" smtClean="0">
                <a:latin typeface="Calibri"/>
                <a:ea typeface="Times New Roman"/>
                <a:cs typeface="Times New Roman"/>
              </a:rPr>
              <a:t>5. Angle of inclination is normally _______ degrees</a:t>
            </a: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30-50</a:t>
            </a:r>
          </a:p>
          <a:p>
            <a:pPr marL="342900" marR="0" lvl="0" indent="-342900">
              <a:lnSpc>
                <a:spcPct val="115000"/>
              </a:lnSpc>
              <a:spcBef>
                <a:spcPts val="0"/>
              </a:spcBef>
              <a:spcAft>
                <a:spcPts val="0"/>
              </a:spcAft>
              <a:buFont typeface="+mj-lt"/>
              <a:buAutoNum type="alphaLcPeriod"/>
            </a:pPr>
            <a:r>
              <a:rPr lang="en-US" sz="2800" b="1" dirty="0" smtClean="0">
                <a:latin typeface="Calibri"/>
                <a:ea typeface="Times New Roman"/>
                <a:cs typeface="Times New Roman"/>
              </a:rPr>
              <a:t>130-150</a:t>
            </a:r>
            <a:endParaRPr lang="en-US" sz="2800" dirty="0" smtClean="0">
              <a:latin typeface="Calibri"/>
              <a:ea typeface="Times New Roman"/>
              <a:cs typeface="Times New Roman"/>
            </a:endParaRP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140-160</a:t>
            </a: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none</a:t>
            </a:r>
          </a:p>
          <a:p>
            <a:pPr marL="914400" marR="0">
              <a:lnSpc>
                <a:spcPct val="115000"/>
              </a:lnSpc>
              <a:spcBef>
                <a:spcPts val="0"/>
              </a:spcBef>
              <a:spcAft>
                <a:spcPts val="1000"/>
              </a:spcAft>
            </a:pPr>
            <a:r>
              <a:rPr lang="en-US" sz="2800" dirty="0" smtClean="0">
                <a:latin typeface="Calibri"/>
                <a:ea typeface="Times New Roman"/>
                <a:cs typeface="Times New Roman"/>
              </a:rPr>
              <a:t> </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7500" lnSpcReduction="20000"/>
          </a:bodyPr>
          <a:lstStyle/>
          <a:p>
            <a:pPr marL="342900" marR="0" lvl="0" indent="-342900">
              <a:lnSpc>
                <a:spcPct val="115000"/>
              </a:lnSpc>
              <a:spcBef>
                <a:spcPts val="0"/>
              </a:spcBef>
              <a:spcAft>
                <a:spcPts val="0"/>
              </a:spcAft>
              <a:buFont typeface="+mj-lt"/>
              <a:buAutoNum type="arabicPeriod"/>
            </a:pPr>
            <a:r>
              <a:rPr lang="en-US" sz="2800" dirty="0" smtClean="0">
                <a:latin typeface="Calibri"/>
                <a:ea typeface="Times New Roman"/>
                <a:cs typeface="Times New Roman"/>
              </a:rPr>
              <a:t>The superior </a:t>
            </a:r>
            <a:r>
              <a:rPr lang="en-US" sz="2800" dirty="0" err="1" smtClean="0">
                <a:latin typeface="Calibri"/>
                <a:ea typeface="Times New Roman"/>
                <a:cs typeface="Times New Roman"/>
              </a:rPr>
              <a:t>translatory</a:t>
            </a:r>
            <a:r>
              <a:rPr lang="en-US" sz="2800" dirty="0" smtClean="0">
                <a:latin typeface="Calibri"/>
                <a:ea typeface="Times New Roman"/>
                <a:cs typeface="Times New Roman"/>
              </a:rPr>
              <a:t> force of deltoid is offset by</a:t>
            </a:r>
          </a:p>
          <a:p>
            <a:pPr marL="342900" marR="0" lvl="0" indent="-342900">
              <a:lnSpc>
                <a:spcPct val="115000"/>
              </a:lnSpc>
              <a:spcBef>
                <a:spcPts val="0"/>
              </a:spcBef>
              <a:spcAft>
                <a:spcPts val="0"/>
              </a:spcAft>
              <a:buFont typeface="+mj-lt"/>
              <a:buAutoNum type="alphaLcPeriod"/>
            </a:pPr>
            <a:r>
              <a:rPr lang="en-US" sz="2800" dirty="0" err="1" smtClean="0">
                <a:latin typeface="Calibri"/>
                <a:ea typeface="Times New Roman"/>
                <a:cs typeface="Times New Roman"/>
              </a:rPr>
              <a:t>Infraspinatus</a:t>
            </a:r>
            <a:endParaRPr lang="en-US" sz="2800" dirty="0" smtClean="0">
              <a:latin typeface="Calibri"/>
              <a:ea typeface="Times New Roman"/>
              <a:cs typeface="Times New Roman"/>
            </a:endParaRPr>
          </a:p>
          <a:p>
            <a:pPr marL="342900" marR="0" lvl="0" indent="-342900">
              <a:lnSpc>
                <a:spcPct val="115000"/>
              </a:lnSpc>
              <a:spcBef>
                <a:spcPts val="0"/>
              </a:spcBef>
              <a:spcAft>
                <a:spcPts val="0"/>
              </a:spcAft>
              <a:buFont typeface="+mj-lt"/>
              <a:buAutoNum type="alphaLcPeriod"/>
            </a:pPr>
            <a:r>
              <a:rPr lang="en-US" sz="2800" dirty="0" err="1" smtClean="0">
                <a:latin typeface="Calibri"/>
                <a:ea typeface="Times New Roman"/>
                <a:cs typeface="Times New Roman"/>
              </a:rPr>
              <a:t>Teres</a:t>
            </a:r>
            <a:r>
              <a:rPr lang="en-US" sz="2800" dirty="0" smtClean="0">
                <a:latin typeface="Calibri"/>
                <a:ea typeface="Times New Roman"/>
                <a:cs typeface="Times New Roman"/>
              </a:rPr>
              <a:t> minor</a:t>
            </a:r>
          </a:p>
          <a:p>
            <a:pPr marL="342900" marR="0" lvl="0" indent="-342900">
              <a:lnSpc>
                <a:spcPct val="115000"/>
              </a:lnSpc>
              <a:spcBef>
                <a:spcPts val="0"/>
              </a:spcBef>
              <a:spcAft>
                <a:spcPts val="0"/>
              </a:spcAft>
              <a:buFont typeface="+mj-lt"/>
              <a:buAutoNum type="alphaLcPeriod"/>
            </a:pPr>
            <a:r>
              <a:rPr lang="en-US" sz="2800" dirty="0" err="1" smtClean="0">
                <a:latin typeface="Calibri"/>
                <a:ea typeface="Times New Roman"/>
                <a:cs typeface="Times New Roman"/>
              </a:rPr>
              <a:t>Subscapularis</a:t>
            </a:r>
            <a:endParaRPr lang="en-US" sz="2800" dirty="0" smtClean="0">
              <a:latin typeface="Calibri"/>
              <a:ea typeface="Times New Roman"/>
              <a:cs typeface="Times New Roman"/>
            </a:endParaRPr>
          </a:p>
          <a:p>
            <a:pPr marL="342900" marR="0" lvl="0" indent="-342900">
              <a:lnSpc>
                <a:spcPct val="115000"/>
              </a:lnSpc>
              <a:spcBef>
                <a:spcPts val="0"/>
              </a:spcBef>
              <a:spcAft>
                <a:spcPts val="0"/>
              </a:spcAft>
              <a:buFont typeface="+mj-lt"/>
              <a:buAutoNum type="alphaLcPeriod"/>
            </a:pPr>
            <a:r>
              <a:rPr lang="en-US" sz="2800" b="1" dirty="0" smtClean="0">
                <a:latin typeface="Calibri"/>
                <a:ea typeface="Times New Roman"/>
                <a:cs typeface="Times New Roman"/>
              </a:rPr>
              <a:t>All</a:t>
            </a:r>
            <a:endParaRPr lang="en-US" sz="2800" dirty="0" smtClean="0">
              <a:latin typeface="Calibri"/>
              <a:ea typeface="Times New Roman"/>
              <a:cs typeface="Times New Roman"/>
            </a:endParaRPr>
          </a:p>
          <a:p>
            <a:pPr marL="342900" marR="0" lvl="0" indent="-342900">
              <a:lnSpc>
                <a:spcPct val="115000"/>
              </a:lnSpc>
              <a:spcBef>
                <a:spcPts val="0"/>
              </a:spcBef>
              <a:spcAft>
                <a:spcPts val="0"/>
              </a:spcAft>
              <a:buNone/>
            </a:pPr>
            <a:r>
              <a:rPr lang="en-US" sz="2800" dirty="0" smtClean="0">
                <a:latin typeface="Calibri"/>
                <a:ea typeface="Times New Roman"/>
                <a:cs typeface="Times New Roman"/>
              </a:rPr>
              <a:t>2. The ITS muscles cause ____ translation of </a:t>
            </a:r>
            <a:r>
              <a:rPr lang="en-US" sz="2800" dirty="0" err="1" smtClean="0">
                <a:latin typeface="Calibri"/>
                <a:ea typeface="Times New Roman"/>
                <a:cs typeface="Times New Roman"/>
              </a:rPr>
              <a:t>humerus</a:t>
            </a:r>
            <a:endParaRPr lang="en-US" sz="2800" dirty="0" smtClean="0">
              <a:latin typeface="Calibri"/>
              <a:ea typeface="Times New Roman"/>
              <a:cs typeface="Times New Roman"/>
            </a:endParaRP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Superior</a:t>
            </a:r>
          </a:p>
          <a:p>
            <a:pPr marL="342900" marR="0" lvl="0" indent="-342900">
              <a:lnSpc>
                <a:spcPct val="115000"/>
              </a:lnSpc>
              <a:spcBef>
                <a:spcPts val="0"/>
              </a:spcBef>
              <a:spcAft>
                <a:spcPts val="0"/>
              </a:spcAft>
              <a:buFont typeface="+mj-lt"/>
              <a:buAutoNum type="alphaLcPeriod"/>
            </a:pPr>
            <a:r>
              <a:rPr lang="en-US" sz="2800" b="1" dirty="0" smtClean="0">
                <a:latin typeface="Calibri"/>
                <a:ea typeface="Times New Roman"/>
                <a:cs typeface="Times New Roman"/>
              </a:rPr>
              <a:t>Inferior</a:t>
            </a:r>
            <a:endParaRPr lang="en-US" sz="2800" dirty="0" smtClean="0">
              <a:latin typeface="Calibri"/>
              <a:ea typeface="Times New Roman"/>
              <a:cs typeface="Times New Roman"/>
            </a:endParaRPr>
          </a:p>
          <a:p>
            <a:pPr marL="342900" marR="0" lvl="0" indent="-342900">
              <a:lnSpc>
                <a:spcPct val="115000"/>
              </a:lnSpc>
              <a:spcBef>
                <a:spcPts val="0"/>
              </a:spcBef>
              <a:spcAft>
                <a:spcPts val="0"/>
              </a:spcAft>
              <a:buNone/>
            </a:pPr>
            <a:r>
              <a:rPr lang="en-US" sz="2800" dirty="0" smtClean="0">
                <a:latin typeface="Calibri"/>
                <a:ea typeface="Times New Roman"/>
                <a:cs typeface="Times New Roman"/>
              </a:rPr>
              <a:t>3. </a:t>
            </a:r>
            <a:r>
              <a:rPr lang="en-US" sz="2800" dirty="0" err="1" smtClean="0">
                <a:latin typeface="Calibri"/>
                <a:ea typeface="Times New Roman"/>
                <a:cs typeface="Times New Roman"/>
              </a:rPr>
              <a:t>scapulohumeral</a:t>
            </a:r>
            <a:r>
              <a:rPr lang="en-US" sz="2800" dirty="0" smtClean="0">
                <a:latin typeface="Calibri"/>
                <a:ea typeface="Times New Roman"/>
                <a:cs typeface="Times New Roman"/>
              </a:rPr>
              <a:t> rhythm is</a:t>
            </a:r>
          </a:p>
          <a:p>
            <a:pPr marL="342900" marR="0" lvl="0" indent="-342900">
              <a:lnSpc>
                <a:spcPct val="115000"/>
              </a:lnSpc>
              <a:spcBef>
                <a:spcPts val="0"/>
              </a:spcBef>
              <a:spcAft>
                <a:spcPts val="0"/>
              </a:spcAft>
              <a:buFont typeface="+mj-lt"/>
              <a:buAutoNum type="alphaLcPeriod"/>
            </a:pPr>
            <a:r>
              <a:rPr lang="en-US" sz="2800" b="1" dirty="0" smtClean="0">
                <a:latin typeface="Calibri"/>
                <a:ea typeface="Times New Roman"/>
                <a:cs typeface="Times New Roman"/>
              </a:rPr>
              <a:t>2:1</a:t>
            </a:r>
            <a:endParaRPr lang="en-US" sz="2800" dirty="0" smtClean="0">
              <a:latin typeface="Calibri"/>
              <a:ea typeface="Times New Roman"/>
              <a:cs typeface="Times New Roman"/>
            </a:endParaRP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3:1</a:t>
            </a: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1:1</a:t>
            </a:r>
          </a:p>
          <a:p>
            <a:pPr marL="342900" marR="0" lvl="0" indent="-342900">
              <a:lnSpc>
                <a:spcPct val="115000"/>
              </a:lnSpc>
              <a:spcBef>
                <a:spcPts val="0"/>
              </a:spcBef>
              <a:spcAft>
                <a:spcPts val="1000"/>
              </a:spcAft>
              <a:buFont typeface="+mj-lt"/>
              <a:buAutoNum type="alphaLcPeriod"/>
            </a:pPr>
            <a:r>
              <a:rPr lang="en-US" sz="2800" dirty="0" smtClean="0">
                <a:latin typeface="Calibri"/>
                <a:ea typeface="Times New Roman"/>
                <a:cs typeface="Times New Roman"/>
              </a:rPr>
              <a:t>None</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marL="342900" marR="0" lvl="0" indent="-342900">
              <a:lnSpc>
                <a:spcPct val="115000"/>
              </a:lnSpc>
              <a:spcBef>
                <a:spcPts val="0"/>
              </a:spcBef>
              <a:spcAft>
                <a:spcPts val="0"/>
              </a:spcAft>
              <a:buNone/>
            </a:pPr>
            <a:r>
              <a:rPr lang="en-US" sz="2800" dirty="0" smtClean="0">
                <a:latin typeface="Calibri"/>
                <a:ea typeface="Times New Roman"/>
                <a:cs typeface="Times New Roman"/>
              </a:rPr>
              <a:t>4. Inflammation of shoulder joint capsule is</a:t>
            </a: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Bursitis</a:t>
            </a: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Impingement</a:t>
            </a:r>
          </a:p>
          <a:p>
            <a:pPr marL="342900" marR="0" lvl="0" indent="-342900">
              <a:lnSpc>
                <a:spcPct val="115000"/>
              </a:lnSpc>
              <a:spcBef>
                <a:spcPts val="0"/>
              </a:spcBef>
              <a:spcAft>
                <a:spcPts val="0"/>
              </a:spcAft>
              <a:buFont typeface="+mj-lt"/>
              <a:buAutoNum type="alphaLcPeriod"/>
            </a:pPr>
            <a:r>
              <a:rPr lang="en-US" sz="2800" b="1" dirty="0" smtClean="0">
                <a:latin typeface="Calibri"/>
                <a:ea typeface="Times New Roman"/>
                <a:cs typeface="Times New Roman"/>
              </a:rPr>
              <a:t>Adhesive </a:t>
            </a:r>
            <a:r>
              <a:rPr lang="en-US" sz="2800" b="1" dirty="0" err="1" smtClean="0">
                <a:latin typeface="Calibri"/>
                <a:ea typeface="Times New Roman"/>
                <a:cs typeface="Times New Roman"/>
              </a:rPr>
              <a:t>capsulitis</a:t>
            </a:r>
            <a:endParaRPr lang="en-US" sz="2800" dirty="0" smtClean="0">
              <a:latin typeface="Calibri"/>
              <a:ea typeface="Times New Roman"/>
              <a:cs typeface="Times New Roman"/>
            </a:endParaRP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None</a:t>
            </a:r>
          </a:p>
          <a:p>
            <a:pPr marL="342900" marR="0" lvl="0" indent="-342900">
              <a:lnSpc>
                <a:spcPct val="115000"/>
              </a:lnSpc>
              <a:spcBef>
                <a:spcPts val="0"/>
              </a:spcBef>
              <a:spcAft>
                <a:spcPts val="0"/>
              </a:spcAft>
              <a:buNone/>
            </a:pPr>
            <a:r>
              <a:rPr lang="en-US" sz="2800" dirty="0" smtClean="0">
                <a:latin typeface="Calibri"/>
                <a:ea typeface="Times New Roman"/>
                <a:cs typeface="Times New Roman"/>
              </a:rPr>
              <a:t>5. The superior </a:t>
            </a:r>
            <a:r>
              <a:rPr lang="en-US" sz="2800" dirty="0" err="1" smtClean="0">
                <a:latin typeface="Calibri"/>
                <a:ea typeface="Times New Roman"/>
                <a:cs typeface="Times New Roman"/>
              </a:rPr>
              <a:t>translatory</a:t>
            </a:r>
            <a:r>
              <a:rPr lang="en-US" sz="2800" dirty="0" smtClean="0">
                <a:latin typeface="Calibri"/>
                <a:ea typeface="Times New Roman"/>
                <a:cs typeface="Times New Roman"/>
              </a:rPr>
              <a:t> force of </a:t>
            </a:r>
            <a:r>
              <a:rPr lang="en-US" sz="2800" dirty="0" err="1" smtClean="0">
                <a:latin typeface="Calibri"/>
                <a:ea typeface="Times New Roman"/>
                <a:cs typeface="Times New Roman"/>
              </a:rPr>
              <a:t>supraspinatus</a:t>
            </a:r>
            <a:r>
              <a:rPr lang="en-US" sz="2800" dirty="0" smtClean="0">
                <a:latin typeface="Calibri"/>
                <a:ea typeface="Times New Roman"/>
                <a:cs typeface="Times New Roman"/>
              </a:rPr>
              <a:t> is offset by</a:t>
            </a:r>
          </a:p>
          <a:p>
            <a:pPr marL="342900" marR="0" lvl="0" indent="-342900">
              <a:lnSpc>
                <a:spcPct val="115000"/>
              </a:lnSpc>
              <a:spcBef>
                <a:spcPts val="0"/>
              </a:spcBef>
              <a:spcAft>
                <a:spcPts val="0"/>
              </a:spcAft>
              <a:buFont typeface="+mj-lt"/>
              <a:buAutoNum type="alphaLcPeriod"/>
            </a:pPr>
            <a:r>
              <a:rPr lang="en-US" sz="2800" dirty="0" err="1" smtClean="0">
                <a:latin typeface="Calibri"/>
                <a:ea typeface="Times New Roman"/>
                <a:cs typeface="Times New Roman"/>
              </a:rPr>
              <a:t>Infraspinatus</a:t>
            </a:r>
            <a:endParaRPr lang="en-US" sz="2800" dirty="0" smtClean="0">
              <a:latin typeface="Calibri"/>
              <a:ea typeface="Times New Roman"/>
              <a:cs typeface="Times New Roman"/>
            </a:endParaRPr>
          </a:p>
          <a:p>
            <a:pPr marL="342900" marR="0" lvl="0" indent="-342900">
              <a:lnSpc>
                <a:spcPct val="115000"/>
              </a:lnSpc>
              <a:spcBef>
                <a:spcPts val="0"/>
              </a:spcBef>
              <a:spcAft>
                <a:spcPts val="0"/>
              </a:spcAft>
              <a:buFont typeface="+mj-lt"/>
              <a:buAutoNum type="alphaLcPeriod"/>
            </a:pPr>
            <a:r>
              <a:rPr lang="en-US" sz="2800" dirty="0" err="1" smtClean="0">
                <a:latin typeface="Calibri"/>
                <a:ea typeface="Times New Roman"/>
                <a:cs typeface="Times New Roman"/>
              </a:rPr>
              <a:t>Teres</a:t>
            </a:r>
            <a:r>
              <a:rPr lang="en-US" sz="2800" dirty="0" smtClean="0">
                <a:latin typeface="Calibri"/>
                <a:ea typeface="Times New Roman"/>
                <a:cs typeface="Times New Roman"/>
              </a:rPr>
              <a:t> minor</a:t>
            </a:r>
          </a:p>
          <a:p>
            <a:pPr marL="342900" marR="0" lvl="0" indent="-342900">
              <a:lnSpc>
                <a:spcPct val="115000"/>
              </a:lnSpc>
              <a:spcBef>
                <a:spcPts val="0"/>
              </a:spcBef>
              <a:spcAft>
                <a:spcPts val="0"/>
              </a:spcAft>
              <a:buFont typeface="+mj-lt"/>
              <a:buAutoNum type="alphaLcPeriod"/>
            </a:pPr>
            <a:r>
              <a:rPr lang="en-US" sz="2800" b="1" dirty="0" smtClean="0">
                <a:latin typeface="Calibri"/>
                <a:ea typeface="Times New Roman"/>
                <a:cs typeface="Times New Roman"/>
              </a:rPr>
              <a:t>gravity</a:t>
            </a:r>
            <a:endParaRPr lang="en-US" sz="2800" dirty="0" smtClean="0">
              <a:latin typeface="Calibri"/>
              <a:ea typeface="Times New Roman"/>
              <a:cs typeface="Times New Roman"/>
            </a:endParaRPr>
          </a:p>
          <a:p>
            <a:pPr marL="342900" marR="0" lvl="0" indent="-342900">
              <a:lnSpc>
                <a:spcPct val="115000"/>
              </a:lnSpc>
              <a:spcBef>
                <a:spcPts val="0"/>
              </a:spcBef>
              <a:spcAft>
                <a:spcPts val="1000"/>
              </a:spcAft>
              <a:buFont typeface="+mj-lt"/>
              <a:buAutoNum type="alphaLcPeriod"/>
            </a:pPr>
            <a:r>
              <a:rPr lang="en-US" sz="2800" dirty="0" smtClean="0">
                <a:latin typeface="Calibri"/>
                <a:ea typeface="Times New Roman"/>
                <a:cs typeface="Times New Roman"/>
              </a:rPr>
              <a:t>All</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MCQ’s</a:t>
            </a:r>
            <a:endParaRPr lang="en-US" dirty="0"/>
          </a:p>
        </p:txBody>
      </p:sp>
      <p:sp>
        <p:nvSpPr>
          <p:cNvPr id="3" name="Content Placeholder 2"/>
          <p:cNvSpPr>
            <a:spLocks noGrp="1"/>
          </p:cNvSpPr>
          <p:nvPr>
            <p:ph sz="quarter" idx="1"/>
          </p:nvPr>
        </p:nvSpPr>
        <p:spPr/>
        <p:txBody>
          <a:bodyPr>
            <a:normAutofit fontScale="92500" lnSpcReduction="20000"/>
          </a:bodyPr>
          <a:lstStyle/>
          <a:p>
            <a:pPr marL="342900" marR="0" lvl="0" indent="-342900">
              <a:lnSpc>
                <a:spcPct val="115000"/>
              </a:lnSpc>
              <a:spcBef>
                <a:spcPts val="0"/>
              </a:spcBef>
              <a:spcAft>
                <a:spcPts val="0"/>
              </a:spcAft>
              <a:buFont typeface="+mj-lt"/>
              <a:buAutoNum type="arabicPeriod"/>
            </a:pPr>
            <a:r>
              <a:rPr lang="en-US" sz="2800" dirty="0" smtClean="0">
                <a:latin typeface="Calibri"/>
                <a:ea typeface="Times New Roman"/>
                <a:cs typeface="Times New Roman"/>
              </a:rPr>
              <a:t>Which are the movements occurring at the </a:t>
            </a:r>
            <a:r>
              <a:rPr lang="en-US" sz="2800" dirty="0" err="1" smtClean="0">
                <a:latin typeface="Calibri"/>
                <a:ea typeface="Times New Roman"/>
                <a:cs typeface="Times New Roman"/>
              </a:rPr>
              <a:t>Sternoclavicular</a:t>
            </a:r>
            <a:r>
              <a:rPr lang="en-US" sz="2800" dirty="0" smtClean="0">
                <a:latin typeface="Calibri"/>
                <a:ea typeface="Times New Roman"/>
                <a:cs typeface="Times New Roman"/>
              </a:rPr>
              <a:t> joint?</a:t>
            </a: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Elevation and depression</a:t>
            </a: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Protraction and retraction</a:t>
            </a: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Anterior and posterior rotation</a:t>
            </a:r>
          </a:p>
          <a:p>
            <a:pPr marL="342900" marR="0" lvl="0" indent="-342900">
              <a:lnSpc>
                <a:spcPct val="115000"/>
              </a:lnSpc>
              <a:spcBef>
                <a:spcPts val="0"/>
              </a:spcBef>
              <a:spcAft>
                <a:spcPts val="0"/>
              </a:spcAft>
              <a:buFont typeface="+mj-lt"/>
              <a:buAutoNum type="alphaLcPeriod"/>
            </a:pPr>
            <a:r>
              <a:rPr lang="en-US" sz="2800" b="1" dirty="0" smtClean="0">
                <a:latin typeface="Calibri"/>
                <a:ea typeface="Times New Roman"/>
                <a:cs typeface="Times New Roman"/>
              </a:rPr>
              <a:t>All</a:t>
            </a:r>
            <a:endParaRPr lang="en-US" sz="2800" dirty="0" smtClean="0">
              <a:latin typeface="Calibri"/>
              <a:ea typeface="Times New Roman"/>
              <a:cs typeface="Times New Roman"/>
            </a:endParaRPr>
          </a:p>
          <a:p>
            <a:pPr marL="342900" marR="0" lvl="0" indent="-342900">
              <a:lnSpc>
                <a:spcPct val="115000"/>
              </a:lnSpc>
              <a:spcBef>
                <a:spcPts val="0"/>
              </a:spcBef>
              <a:spcAft>
                <a:spcPts val="0"/>
              </a:spcAft>
              <a:buNone/>
            </a:pPr>
            <a:r>
              <a:rPr lang="en-US" sz="2800" dirty="0" smtClean="0">
                <a:latin typeface="Calibri"/>
                <a:ea typeface="Times New Roman"/>
                <a:cs typeface="Times New Roman"/>
              </a:rPr>
              <a:t>2. Motions of scapula are</a:t>
            </a: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Upward and downward rotation</a:t>
            </a: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Protraction and retraction</a:t>
            </a:r>
          </a:p>
          <a:p>
            <a:pPr marL="342900" marR="0" lvl="0" indent="-342900">
              <a:lnSpc>
                <a:spcPct val="115000"/>
              </a:lnSpc>
              <a:spcBef>
                <a:spcPts val="0"/>
              </a:spcBef>
              <a:spcAft>
                <a:spcPts val="0"/>
              </a:spcAft>
              <a:buFont typeface="+mj-lt"/>
              <a:buAutoNum type="alphaLcPeriod"/>
            </a:pPr>
            <a:r>
              <a:rPr lang="en-US" sz="2800" dirty="0" smtClean="0">
                <a:latin typeface="Calibri"/>
                <a:ea typeface="Times New Roman"/>
                <a:cs typeface="Times New Roman"/>
              </a:rPr>
              <a:t>Internal and external rotation</a:t>
            </a:r>
          </a:p>
          <a:p>
            <a:pPr marL="342900" marR="0" lvl="0" indent="-342900">
              <a:lnSpc>
                <a:spcPct val="115000"/>
              </a:lnSpc>
              <a:spcBef>
                <a:spcPts val="0"/>
              </a:spcBef>
              <a:spcAft>
                <a:spcPts val="1000"/>
              </a:spcAft>
              <a:buFont typeface="+mj-lt"/>
              <a:buAutoNum type="alphaLcPeriod"/>
            </a:pPr>
            <a:r>
              <a:rPr lang="en-US" sz="2800" b="1" dirty="0" smtClean="0">
                <a:latin typeface="Calibri"/>
                <a:ea typeface="Times New Roman"/>
                <a:cs typeface="Times New Roman"/>
              </a:rPr>
              <a:t>All</a:t>
            </a:r>
            <a:endParaRPr lang="en-US" sz="2800" dirty="0" smtClean="0">
              <a:latin typeface="Calibri"/>
              <a:ea typeface="Times New Roman"/>
              <a:cs typeface="Times New Roman"/>
            </a:endParaRP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334962"/>
          </a:xfrm>
        </p:spPr>
        <p:txBody>
          <a:bodyPr>
            <a:normAutofit fontScale="90000"/>
          </a:bodyPr>
          <a:lstStyle/>
          <a:p>
            <a:endParaRPr lang="en-US" dirty="0"/>
          </a:p>
        </p:txBody>
      </p:sp>
      <p:sp>
        <p:nvSpPr>
          <p:cNvPr id="3" name="Content Placeholder 2"/>
          <p:cNvSpPr>
            <a:spLocks noGrp="1"/>
          </p:cNvSpPr>
          <p:nvPr>
            <p:ph sz="quarter" idx="1"/>
          </p:nvPr>
        </p:nvSpPr>
        <p:spPr>
          <a:xfrm>
            <a:off x="914400" y="762000"/>
            <a:ext cx="7772400" cy="5257800"/>
          </a:xfrm>
        </p:spPr>
        <p:txBody>
          <a:bodyPr>
            <a:normAutofit fontScale="77500" lnSpcReduction="20000"/>
          </a:bodyPr>
          <a:lstStyle/>
          <a:p>
            <a:pPr lvl="0">
              <a:buNone/>
            </a:pPr>
            <a:r>
              <a:rPr lang="en-US" dirty="0" smtClean="0"/>
              <a:t>3. Upward rotation is important for</a:t>
            </a:r>
          </a:p>
          <a:p>
            <a:pPr marL="514350" lvl="0" indent="-514350">
              <a:buFont typeface="+mj-lt"/>
              <a:buAutoNum type="alphaLcParenR"/>
            </a:pPr>
            <a:r>
              <a:rPr lang="en-US" dirty="0" smtClean="0"/>
              <a:t>Depression</a:t>
            </a:r>
          </a:p>
          <a:p>
            <a:pPr marL="514350" lvl="0" indent="-514350">
              <a:buFont typeface="+mj-lt"/>
              <a:buAutoNum type="alphaLcParenR"/>
            </a:pPr>
            <a:r>
              <a:rPr lang="en-US" dirty="0" smtClean="0"/>
              <a:t>E</a:t>
            </a:r>
            <a:r>
              <a:rPr lang="en-US" b="1" dirty="0" smtClean="0"/>
              <a:t>levation</a:t>
            </a:r>
            <a:endParaRPr lang="en-US" dirty="0" smtClean="0"/>
          </a:p>
          <a:p>
            <a:pPr marL="514350" lvl="0" indent="-514350">
              <a:buFont typeface="+mj-lt"/>
              <a:buAutoNum type="alphaLcParenR"/>
            </a:pPr>
            <a:r>
              <a:rPr lang="en-US" dirty="0" smtClean="0"/>
              <a:t>None</a:t>
            </a:r>
          </a:p>
          <a:p>
            <a:pPr lvl="0">
              <a:buNone/>
            </a:pPr>
            <a:r>
              <a:rPr lang="en-US" dirty="0" smtClean="0"/>
              <a:t>4. </a:t>
            </a:r>
            <a:r>
              <a:rPr lang="en-US" dirty="0" err="1" smtClean="0"/>
              <a:t>Sternoclavicularjoint</a:t>
            </a:r>
            <a:r>
              <a:rPr lang="en-US" dirty="0" smtClean="0"/>
              <a:t> is ____ joint</a:t>
            </a:r>
          </a:p>
          <a:p>
            <a:pPr marL="514350" lvl="0" indent="-514350">
              <a:buFont typeface="+mj-lt"/>
              <a:buAutoNum type="alphaLcParenR"/>
            </a:pPr>
            <a:r>
              <a:rPr lang="en-US" b="1" dirty="0" smtClean="0"/>
              <a:t>Plane synovial</a:t>
            </a:r>
            <a:endParaRPr lang="en-US" dirty="0" smtClean="0"/>
          </a:p>
          <a:p>
            <a:pPr marL="514350" lvl="0" indent="-514350">
              <a:buFont typeface="+mj-lt"/>
              <a:buAutoNum type="alphaLcParenR"/>
            </a:pPr>
            <a:r>
              <a:rPr lang="en-US" dirty="0" smtClean="0"/>
              <a:t>Ball and socket</a:t>
            </a:r>
          </a:p>
          <a:p>
            <a:pPr marL="514350" lvl="0" indent="-514350">
              <a:buFont typeface="+mj-lt"/>
              <a:buAutoNum type="alphaLcParenR"/>
            </a:pPr>
            <a:r>
              <a:rPr lang="en-US" dirty="0" smtClean="0"/>
              <a:t>Saddle </a:t>
            </a:r>
          </a:p>
          <a:p>
            <a:pPr marL="514350" lvl="0" indent="-514350">
              <a:buFont typeface="+mj-lt"/>
              <a:buAutoNum type="alphaLcParenR"/>
            </a:pPr>
            <a:r>
              <a:rPr lang="en-US" dirty="0" smtClean="0"/>
              <a:t>None</a:t>
            </a:r>
          </a:p>
          <a:p>
            <a:pPr lvl="0">
              <a:buNone/>
            </a:pPr>
            <a:r>
              <a:rPr lang="en-US" dirty="0" smtClean="0"/>
              <a:t>5. Movements at </a:t>
            </a:r>
            <a:r>
              <a:rPr lang="en-US" dirty="0" err="1" smtClean="0"/>
              <a:t>Acromioclavicular</a:t>
            </a:r>
            <a:r>
              <a:rPr lang="en-US" dirty="0" smtClean="0"/>
              <a:t> joint are</a:t>
            </a:r>
          </a:p>
          <a:p>
            <a:pPr marL="514350" lvl="0" indent="-514350">
              <a:buFont typeface="+mj-lt"/>
              <a:buAutoNum type="alphaLcParenR"/>
            </a:pPr>
            <a:r>
              <a:rPr lang="en-US" dirty="0" smtClean="0"/>
              <a:t>Internal and external rotation</a:t>
            </a:r>
          </a:p>
          <a:p>
            <a:pPr marL="514350" lvl="0" indent="-514350">
              <a:buFont typeface="+mj-lt"/>
              <a:buAutoNum type="alphaLcParenR"/>
            </a:pPr>
            <a:r>
              <a:rPr lang="en-US" dirty="0" smtClean="0"/>
              <a:t>Anterior and posterior tipping</a:t>
            </a:r>
          </a:p>
          <a:p>
            <a:pPr marL="514350" lvl="0" indent="-514350">
              <a:buFont typeface="+mj-lt"/>
              <a:buAutoNum type="alphaLcParenR"/>
            </a:pPr>
            <a:r>
              <a:rPr lang="en-US" dirty="0" smtClean="0"/>
              <a:t>Upward and downward rotation</a:t>
            </a:r>
          </a:p>
          <a:p>
            <a:pPr marL="514350" lvl="0" indent="-514350">
              <a:buFont typeface="+mj-lt"/>
              <a:buAutoNum type="alphaLcParenR"/>
            </a:pPr>
            <a:r>
              <a:rPr lang="en-US" b="1" dirty="0" smtClean="0"/>
              <a:t>All</a:t>
            </a:r>
            <a:endParaRPr lang="en-US" dirty="0" smtClean="0"/>
          </a:p>
          <a:p>
            <a:r>
              <a:rPr lang="en-US" b="1" dirty="0" smtClean="0"/>
              <a:t> </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2"/>
          <p:cNvPicPr>
            <a:picLocks noGrp="1" noChangeAspect="1" noChangeArrowheads="1"/>
          </p:cNvPicPr>
          <p:nvPr>
            <p:ph sz="quarter" idx="1"/>
          </p:nvPr>
        </p:nvPicPr>
        <p:blipFill>
          <a:blip r:embed="rId2" cstate="print"/>
          <a:stretch>
            <a:fillRect/>
          </a:stretch>
        </p:blipFill>
        <p:spPr bwMode="auto">
          <a:xfrm>
            <a:off x="2057400" y="1052990"/>
            <a:ext cx="5029200" cy="5560742"/>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Passive stabilization of GH joint</a:t>
            </a:r>
            <a:endParaRPr lang="en-US" dirty="0"/>
          </a:p>
        </p:txBody>
      </p:sp>
      <p:sp>
        <p:nvSpPr>
          <p:cNvPr id="3" name="Content Placeholder 2"/>
          <p:cNvSpPr>
            <a:spLocks noGrp="1"/>
          </p:cNvSpPr>
          <p:nvPr>
            <p:ph sz="quarter" idx="1"/>
          </p:nvPr>
        </p:nvSpPr>
        <p:spPr/>
        <p:txBody>
          <a:bodyPr>
            <a:normAutofit fontScale="85000" lnSpcReduction="20000"/>
          </a:bodyPr>
          <a:lstStyle/>
          <a:p>
            <a:pPr>
              <a:buNone/>
            </a:pPr>
            <a:r>
              <a:rPr lang="en-US" dirty="0" smtClean="0"/>
              <a:t>1) With the arm hanging at the side, gravity acts on the </a:t>
            </a:r>
            <a:r>
              <a:rPr lang="en-US" dirty="0" err="1" smtClean="0"/>
              <a:t>humerus</a:t>
            </a:r>
            <a:r>
              <a:rPr lang="en-US" dirty="0" smtClean="0"/>
              <a:t> parallel to the shaft in a downward direction. The line of gravity (</a:t>
            </a:r>
            <a:r>
              <a:rPr lang="en-US" dirty="0" err="1" smtClean="0"/>
              <a:t>LoG</a:t>
            </a:r>
            <a:r>
              <a:rPr lang="en-US" dirty="0" smtClean="0"/>
              <a:t>) acting on the upper extremity creates a downward force on the </a:t>
            </a:r>
            <a:r>
              <a:rPr lang="en-US" dirty="0" err="1" smtClean="0"/>
              <a:t>humerus</a:t>
            </a:r>
            <a:r>
              <a:rPr lang="en-US" dirty="0" smtClean="0"/>
              <a:t>. But the passive tension in the structures of the rotator interval capsule and ligaments, results in compressing the humeral head into the lower portion of the </a:t>
            </a:r>
            <a:r>
              <a:rPr lang="en-US" dirty="0" err="1" smtClean="0"/>
              <a:t>glenoid</a:t>
            </a:r>
            <a:r>
              <a:rPr lang="en-US" dirty="0" smtClean="0"/>
              <a:t> </a:t>
            </a:r>
            <a:r>
              <a:rPr lang="en-US" dirty="0" err="1" smtClean="0"/>
              <a:t>fossa</a:t>
            </a:r>
            <a:r>
              <a:rPr lang="en-US" dirty="0" smtClean="0"/>
              <a:t>.</a:t>
            </a:r>
          </a:p>
          <a:p>
            <a:pPr>
              <a:buNone/>
            </a:pPr>
            <a:r>
              <a:rPr lang="en-US" dirty="0" smtClean="0"/>
              <a:t>2) the capsule has an airtight seal, which produces negative intra-</a:t>
            </a:r>
            <a:r>
              <a:rPr lang="en-US" dirty="0" err="1" smtClean="0"/>
              <a:t>articular</a:t>
            </a:r>
            <a:r>
              <a:rPr lang="en-US" dirty="0" smtClean="0"/>
              <a:t> pressure. This pressure creates a vacuum that resists inferior humeral translation because of gravity. </a:t>
            </a:r>
          </a:p>
          <a:p>
            <a:pPr>
              <a:buNone/>
            </a:pPr>
            <a:r>
              <a:rPr lang="en-US" dirty="0" smtClean="0"/>
              <a:t>3) the degree of </a:t>
            </a:r>
            <a:r>
              <a:rPr lang="en-US" dirty="0" err="1" smtClean="0"/>
              <a:t>glenoid</a:t>
            </a:r>
            <a:r>
              <a:rPr lang="en-US" dirty="0" smtClean="0"/>
              <a:t> inclination influences the stability of the GH joint. If there is a slight upward tilt of the </a:t>
            </a:r>
            <a:r>
              <a:rPr lang="en-US" dirty="0" err="1" smtClean="0"/>
              <a:t>glenoid</a:t>
            </a:r>
            <a:r>
              <a:rPr lang="en-US" dirty="0" smtClean="0"/>
              <a:t> </a:t>
            </a:r>
            <a:r>
              <a:rPr lang="en-US" dirty="0" err="1" smtClean="0"/>
              <a:t>fossa</a:t>
            </a:r>
            <a:r>
              <a:rPr lang="en-US" dirty="0" smtClean="0"/>
              <a:t> either anatomically in the structure of the scapula or through scapular upward rotation, the tilt of the </a:t>
            </a:r>
            <a:r>
              <a:rPr lang="en-US" dirty="0" err="1" smtClean="0"/>
              <a:t>fossa</a:t>
            </a:r>
            <a:r>
              <a:rPr lang="en-US" dirty="0" smtClean="0"/>
              <a:t> will produce a partial bony block against humeral inferior translation.</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Dynamic stabilization of GH joint</a:t>
            </a:r>
            <a:endParaRPr lang="en-US" dirty="0"/>
          </a:p>
        </p:txBody>
      </p:sp>
      <p:sp>
        <p:nvSpPr>
          <p:cNvPr id="3" name="Content Placeholder 2"/>
          <p:cNvSpPr>
            <a:spLocks noGrp="1"/>
          </p:cNvSpPr>
          <p:nvPr>
            <p:ph sz="quarter" idx="1"/>
          </p:nvPr>
        </p:nvSpPr>
        <p:spPr/>
        <p:txBody>
          <a:bodyPr/>
          <a:lstStyle/>
          <a:p>
            <a:r>
              <a:rPr lang="en-US" dirty="0" smtClean="0"/>
              <a:t>Rotator cuff</a:t>
            </a:r>
          </a:p>
          <a:p>
            <a:r>
              <a:rPr lang="en-US" dirty="0" smtClean="0"/>
              <a:t>Biceps </a:t>
            </a:r>
            <a:r>
              <a:rPr lang="en-US" dirty="0" err="1" smtClean="0"/>
              <a:t>brachii</a:t>
            </a:r>
            <a:endParaRPr lang="en-US" dirty="0" smtClean="0"/>
          </a:p>
          <a:p>
            <a:r>
              <a:rPr lang="en-US" dirty="0" smtClean="0"/>
              <a:t>Deltoid and Rotator cuff</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rotator cuff and </a:t>
            </a:r>
            <a:r>
              <a:rPr lang="en-US" dirty="0" err="1" smtClean="0"/>
              <a:t>glenohumeral</a:t>
            </a:r>
            <a:r>
              <a:rPr lang="en-US" dirty="0" smtClean="0"/>
              <a:t> stabilization</a:t>
            </a:r>
            <a:endParaRPr lang="en-US" dirty="0"/>
          </a:p>
        </p:txBody>
      </p:sp>
      <p:pic>
        <p:nvPicPr>
          <p:cNvPr id="6146" name="Picture 2"/>
          <p:cNvPicPr>
            <a:picLocks noGrp="1" noChangeAspect="1" noChangeArrowheads="1"/>
          </p:cNvPicPr>
          <p:nvPr>
            <p:ph sz="quarter" idx="1"/>
          </p:nvPr>
        </p:nvPicPr>
        <p:blipFill>
          <a:blip r:embed="rId2" cstate="print"/>
          <a:stretch>
            <a:fillRect/>
          </a:stretch>
        </p:blipFill>
        <p:spPr bwMode="auto">
          <a:xfrm>
            <a:off x="2276604" y="1527175"/>
            <a:ext cx="4554279" cy="45720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rotator cuff and </a:t>
            </a:r>
            <a:r>
              <a:rPr lang="en-US" dirty="0" err="1" smtClean="0"/>
              <a:t>glenohumeral</a:t>
            </a:r>
            <a:r>
              <a:rPr lang="en-US" dirty="0" smtClean="0"/>
              <a:t> stabilization</a:t>
            </a:r>
            <a:endParaRPr lang="en-US" dirty="0"/>
          </a:p>
        </p:txBody>
      </p:sp>
      <p:pic>
        <p:nvPicPr>
          <p:cNvPr id="4" name="Picture 2"/>
          <p:cNvPicPr>
            <a:picLocks noGrp="1" noChangeAspect="1" noChangeArrowheads="1"/>
          </p:cNvPicPr>
          <p:nvPr>
            <p:ph sz="quarter" idx="1"/>
          </p:nvPr>
        </p:nvPicPr>
        <p:blipFill>
          <a:blip r:embed="rId2" cstate="print"/>
          <a:stretch>
            <a:fillRect/>
          </a:stretch>
        </p:blipFill>
        <p:spPr bwMode="auto">
          <a:xfrm>
            <a:off x="2486258" y="1527174"/>
            <a:ext cx="4545597" cy="5026025"/>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b="1" u="sng" dirty="0" smtClean="0"/>
              <a:t/>
            </a:r>
            <a:br>
              <a:rPr lang="en-US" sz="2000" b="1" u="sng" dirty="0" smtClean="0"/>
            </a:br>
            <a:r>
              <a:rPr lang="en-US" sz="2000" b="1" u="sng" dirty="0" smtClean="0"/>
              <a:t/>
            </a:r>
            <a:br>
              <a:rPr lang="en-US" sz="2000" b="1" u="sng" dirty="0" smtClean="0"/>
            </a:br>
            <a:r>
              <a:rPr lang="en-US" sz="2000" b="1" u="sng" dirty="0" smtClean="0"/>
              <a:t/>
            </a:r>
            <a:br>
              <a:rPr lang="en-US" sz="2000" b="1" u="sng" dirty="0" smtClean="0"/>
            </a:br>
            <a:r>
              <a:rPr lang="en-US" sz="2000" b="1" u="sng" dirty="0" smtClean="0"/>
              <a:t/>
            </a:r>
            <a:br>
              <a:rPr lang="en-US" sz="2000" b="1" u="sng" dirty="0" smtClean="0"/>
            </a:br>
            <a:r>
              <a:rPr lang="en-US" sz="2000" b="1" u="sng" dirty="0" smtClean="0"/>
              <a:t/>
            </a:r>
            <a:br>
              <a:rPr lang="en-US" sz="2000" b="1" u="sng" dirty="0" smtClean="0"/>
            </a:br>
            <a:r>
              <a:rPr lang="en-US" dirty="0" smtClean="0"/>
              <a:t/>
            </a:r>
            <a:br>
              <a:rPr lang="en-US" dirty="0" smtClean="0"/>
            </a:br>
            <a:endParaRPr lang="en-US" dirty="0"/>
          </a:p>
        </p:txBody>
      </p:sp>
      <p:sp>
        <p:nvSpPr>
          <p:cNvPr id="3" name="Content Placeholder 2"/>
          <p:cNvSpPr>
            <a:spLocks noGrp="1"/>
          </p:cNvSpPr>
          <p:nvPr>
            <p:ph sz="quarter" idx="1"/>
          </p:nvPr>
        </p:nvSpPr>
        <p:spPr>
          <a:xfrm>
            <a:off x="301752" y="228600"/>
            <a:ext cx="8503920" cy="5870448"/>
          </a:xfrm>
        </p:spPr>
        <p:txBody>
          <a:bodyPr>
            <a:normAutofit/>
          </a:bodyPr>
          <a:lstStyle/>
          <a:p>
            <a:r>
              <a:rPr lang="en-US" dirty="0" smtClean="0"/>
              <a:t>During heavy load lifting in the hand, </a:t>
            </a:r>
            <a:r>
              <a:rPr lang="en-US" dirty="0" err="1" smtClean="0"/>
              <a:t>Supraspinatus</a:t>
            </a:r>
            <a:r>
              <a:rPr lang="en-US" dirty="0" smtClean="0"/>
              <a:t>, </a:t>
            </a:r>
            <a:r>
              <a:rPr lang="en-US" dirty="0" err="1" smtClean="0"/>
              <a:t>infraspinatus</a:t>
            </a:r>
            <a:r>
              <a:rPr lang="en-US" dirty="0" smtClean="0"/>
              <a:t> and </a:t>
            </a:r>
            <a:r>
              <a:rPr lang="en-US" dirty="0" err="1" smtClean="0"/>
              <a:t>teres</a:t>
            </a:r>
            <a:r>
              <a:rPr lang="en-US" dirty="0" smtClean="0"/>
              <a:t> minor have been found to be active.</a:t>
            </a:r>
          </a:p>
          <a:p>
            <a:r>
              <a:rPr lang="en-US" dirty="0" smtClean="0"/>
              <a:t>They hold the humeral head tightly against the </a:t>
            </a:r>
            <a:r>
              <a:rPr lang="en-US" dirty="0" err="1" smtClean="0"/>
              <a:t>glenoid</a:t>
            </a:r>
            <a:r>
              <a:rPr lang="en-US" dirty="0" smtClean="0"/>
              <a:t> to prevent </a:t>
            </a:r>
            <a:r>
              <a:rPr lang="en-US" dirty="0" err="1" smtClean="0"/>
              <a:t>subluxation</a:t>
            </a:r>
            <a:r>
              <a:rPr lang="en-US" dirty="0" smtClean="0"/>
              <a:t>.</a:t>
            </a:r>
          </a:p>
          <a:p>
            <a:r>
              <a:rPr lang="en-US" dirty="0" smtClean="0"/>
              <a:t>Their most important and primary function is to provide stability to the joint by compressing the humeral head into the </a:t>
            </a:r>
            <a:r>
              <a:rPr lang="en-US" dirty="0" err="1" smtClean="0"/>
              <a:t>glenoid</a:t>
            </a:r>
            <a:r>
              <a:rPr lang="en-US" dirty="0" smtClean="0"/>
              <a:t> </a:t>
            </a:r>
            <a:r>
              <a:rPr lang="en-US" dirty="0" err="1" smtClean="0"/>
              <a:t>fossa</a:t>
            </a:r>
            <a:r>
              <a:rPr lang="en-US" dirty="0" smtClean="0"/>
              <a:t>.</a:t>
            </a:r>
          </a:p>
          <a:p>
            <a:r>
              <a:rPr lang="en-US" dirty="0" smtClean="0"/>
              <a:t>During elevation, rotator cuff not only pulls the </a:t>
            </a:r>
            <a:r>
              <a:rPr lang="en-US" dirty="0" err="1" smtClean="0"/>
              <a:t>humerus</a:t>
            </a:r>
            <a:r>
              <a:rPr lang="en-US" dirty="0" smtClean="0"/>
              <a:t> to the </a:t>
            </a:r>
            <a:r>
              <a:rPr lang="en-US" dirty="0" err="1" smtClean="0"/>
              <a:t>glenoid</a:t>
            </a:r>
            <a:r>
              <a:rPr lang="en-US" dirty="0" smtClean="0"/>
              <a:t>, but also moves the humeral head into the lower portion of </a:t>
            </a:r>
            <a:r>
              <a:rPr lang="en-US" dirty="0" err="1" smtClean="0"/>
              <a:t>glenoid</a:t>
            </a:r>
            <a:r>
              <a:rPr lang="en-US" dirty="0" smtClean="0"/>
              <a:t> </a:t>
            </a:r>
            <a:r>
              <a:rPr lang="en-US" dirty="0" err="1" smtClean="0"/>
              <a:t>fossa</a:t>
            </a:r>
            <a:r>
              <a:rPr lang="en-US" dirty="0" smtClean="0"/>
              <a:t> thereby allowing sufficient space under the </a:t>
            </a:r>
            <a:r>
              <a:rPr lang="en-US" dirty="0" err="1" smtClean="0"/>
              <a:t>coracoacromial</a:t>
            </a:r>
            <a:r>
              <a:rPr lang="en-US" dirty="0" smtClean="0"/>
              <a:t> arch. </a:t>
            </a:r>
          </a:p>
          <a:p>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1707</TotalTime>
  <Words>1863</Words>
  <Application>Microsoft Office PowerPoint</Application>
  <PresentationFormat>On-screen Show (4:3)</PresentationFormat>
  <Paragraphs>194</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Civic</vt:lpstr>
      <vt:lpstr>Kinetics of shoulder joint</vt:lpstr>
      <vt:lpstr>Slide 2</vt:lpstr>
      <vt:lpstr>         Passive stabilization of GH joint</vt:lpstr>
      <vt:lpstr>Slide 4</vt:lpstr>
      <vt:lpstr>Passive stabilization of GH joint</vt:lpstr>
      <vt:lpstr>Dynamic stabilization of GH joint</vt:lpstr>
      <vt:lpstr>The rotator cuff and glenohumeral stabilization</vt:lpstr>
      <vt:lpstr>The rotator cuff and glenohumeral stabilization</vt:lpstr>
      <vt:lpstr>      </vt:lpstr>
      <vt:lpstr>Biceps brachii</vt:lpstr>
      <vt:lpstr>  The Deltoid and Rotator Cuff</vt:lpstr>
      <vt:lpstr>Slide 12</vt:lpstr>
      <vt:lpstr>Synergistic Muscle Actions</vt:lpstr>
      <vt:lpstr>Slide 14</vt:lpstr>
      <vt:lpstr>Slide 15</vt:lpstr>
      <vt:lpstr>Slide 16</vt:lpstr>
      <vt:lpstr>Slide 17</vt:lpstr>
      <vt:lpstr>Slide 18</vt:lpstr>
      <vt:lpstr>Muscle forces and moment (lever) arm lengths</vt:lpstr>
      <vt:lpstr>Slide 20</vt:lpstr>
      <vt:lpstr>Muscle Activity during Functional Motions</vt:lpstr>
      <vt:lpstr>Slide 22</vt:lpstr>
      <vt:lpstr>Placing the Hand behind the Head</vt:lpstr>
      <vt:lpstr>Pulling</vt:lpstr>
      <vt:lpstr>Pathomechanics</vt:lpstr>
      <vt:lpstr>Slide 26</vt:lpstr>
      <vt:lpstr>Slide 27</vt:lpstr>
      <vt:lpstr>Pathomechanics</vt:lpstr>
      <vt:lpstr>Slide 29</vt:lpstr>
      <vt:lpstr>Slide 30</vt:lpstr>
      <vt:lpstr>Shoulder Muscle Activity and Function in Common Shoulder Rehabilitation Exercises</vt:lpstr>
      <vt:lpstr>MCQ’s</vt:lpstr>
      <vt:lpstr>Slide 33</vt:lpstr>
      <vt:lpstr>Slide 34</vt:lpstr>
      <vt:lpstr>Slide 35</vt:lpstr>
      <vt:lpstr>Slide 36</vt:lpstr>
      <vt:lpstr>Slide 37</vt:lpstr>
      <vt:lpstr>MCQ’s</vt:lpstr>
      <vt:lpstr>Slide 39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SHOULDER COMPLEX BIOMECHANICS</dc:title>
  <dc:creator>Neha</dc:creator>
  <cp:lastModifiedBy>Neha</cp:lastModifiedBy>
  <cp:revision>251</cp:revision>
  <dcterms:created xsi:type="dcterms:W3CDTF">2012-08-07T16:08:34Z</dcterms:created>
  <dcterms:modified xsi:type="dcterms:W3CDTF">2020-08-17T07:27:32Z</dcterms:modified>
</cp:coreProperties>
</file>