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89" r:id="rId2"/>
    <p:sldId id="490" r:id="rId3"/>
    <p:sldId id="385" r:id="rId4"/>
    <p:sldId id="386" r:id="rId5"/>
    <p:sldId id="388" r:id="rId6"/>
    <p:sldId id="389" r:id="rId7"/>
    <p:sldId id="387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2" r:id="rId19"/>
    <p:sldId id="400" r:id="rId20"/>
    <p:sldId id="314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Neha Mukkamala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Glenohumeral joint biomechanics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Coracoacromial</a:t>
            </a:r>
            <a:r>
              <a:rPr lang="en-US" dirty="0" smtClean="0"/>
              <a:t> Arch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8579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Coracoacromial</a:t>
            </a:r>
            <a:r>
              <a:rPr lang="en-US" dirty="0" smtClean="0"/>
              <a:t> 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Coracoacromial</a:t>
            </a:r>
            <a:r>
              <a:rPr lang="en-US" dirty="0" smtClean="0"/>
              <a:t> ligament runs from anterior </a:t>
            </a:r>
            <a:r>
              <a:rPr lang="en-US" dirty="0" err="1" smtClean="0"/>
              <a:t>acromion</a:t>
            </a:r>
            <a:r>
              <a:rPr lang="en-US" dirty="0" smtClean="0"/>
              <a:t> to lateral </a:t>
            </a:r>
            <a:r>
              <a:rPr lang="en-US" dirty="0" err="1" smtClean="0"/>
              <a:t>coracoid</a:t>
            </a:r>
            <a:r>
              <a:rPr lang="en-US" dirty="0" smtClean="0"/>
              <a:t> process to form the </a:t>
            </a:r>
            <a:r>
              <a:rPr lang="en-US" dirty="0" err="1" smtClean="0"/>
              <a:t>coracoacromial</a:t>
            </a:r>
            <a:r>
              <a:rPr lang="en-US" dirty="0" smtClean="0"/>
              <a:t> arch.</a:t>
            </a:r>
          </a:p>
          <a:p>
            <a:r>
              <a:rPr lang="en-US" dirty="0" smtClean="0"/>
              <a:t>The area between the arch and humeral head is called SUBACROMIAL SPACE.</a:t>
            </a:r>
          </a:p>
          <a:p>
            <a:r>
              <a:rPr lang="en-US" dirty="0" err="1" smtClean="0"/>
              <a:t>Subacromial</a:t>
            </a:r>
            <a:r>
              <a:rPr lang="en-US" dirty="0" smtClean="0"/>
              <a:t> Space contains </a:t>
            </a:r>
            <a:r>
              <a:rPr lang="en-US" dirty="0" err="1" smtClean="0"/>
              <a:t>supraspinatus</a:t>
            </a:r>
            <a:r>
              <a:rPr lang="en-US" dirty="0" smtClean="0"/>
              <a:t> muscle and tendon, long head of the biceps tendon, </a:t>
            </a:r>
            <a:r>
              <a:rPr lang="en-US" dirty="0" err="1" smtClean="0"/>
              <a:t>subacromial</a:t>
            </a:r>
            <a:r>
              <a:rPr lang="en-US" dirty="0" smtClean="0"/>
              <a:t> bursa and superior capsule.</a:t>
            </a:r>
          </a:p>
          <a:p>
            <a:r>
              <a:rPr lang="en-US" dirty="0" err="1" smtClean="0"/>
              <a:t>Subacromial</a:t>
            </a:r>
            <a:r>
              <a:rPr lang="en-US" dirty="0" smtClean="0"/>
              <a:t> Space is about 1 cm wide. This narrow space limits the room available for the soft tissue structures during shoulder motion and in pathological conditions.</a:t>
            </a:r>
          </a:p>
          <a:p>
            <a:r>
              <a:rPr lang="en-US" dirty="0" smtClean="0"/>
              <a:t>The space narrows to half its normal width as the arm is elevated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990600"/>
            <a:ext cx="8503920" cy="5108448"/>
          </a:xfrm>
        </p:spPr>
        <p:txBody>
          <a:bodyPr/>
          <a:lstStyle/>
          <a:p>
            <a:r>
              <a:rPr lang="en-US" dirty="0" smtClean="0"/>
              <a:t>It reduces friction between two structures.</a:t>
            </a:r>
          </a:p>
          <a:p>
            <a:r>
              <a:rPr lang="en-US" dirty="0" smtClean="0"/>
              <a:t>Several </a:t>
            </a:r>
            <a:r>
              <a:rPr lang="en-US" dirty="0" err="1" smtClean="0"/>
              <a:t>bursae</a:t>
            </a:r>
            <a:r>
              <a:rPr lang="en-US" dirty="0" smtClean="0"/>
              <a:t> within the shoulder joint area.</a:t>
            </a:r>
          </a:p>
          <a:p>
            <a:r>
              <a:rPr lang="en-US" dirty="0" smtClean="0"/>
              <a:t>Two most important are the </a:t>
            </a:r>
            <a:r>
              <a:rPr lang="en-US" dirty="0" err="1" smtClean="0"/>
              <a:t>Subdeltoid</a:t>
            </a:r>
            <a:r>
              <a:rPr lang="en-US" dirty="0" smtClean="0"/>
              <a:t> and </a:t>
            </a:r>
            <a:r>
              <a:rPr lang="en-US" dirty="0" err="1" smtClean="0"/>
              <a:t>Subacromial</a:t>
            </a:r>
            <a:r>
              <a:rPr lang="en-US" dirty="0" smtClean="0"/>
              <a:t> bursa.</a:t>
            </a:r>
          </a:p>
          <a:p>
            <a:r>
              <a:rPr lang="en-US" dirty="0" err="1" smtClean="0"/>
              <a:t>Subacromial</a:t>
            </a:r>
            <a:r>
              <a:rPr lang="en-US" dirty="0" smtClean="0"/>
              <a:t> bursa is between the </a:t>
            </a:r>
            <a:r>
              <a:rPr lang="en-US" dirty="0" err="1" smtClean="0"/>
              <a:t>supraspinatus</a:t>
            </a:r>
            <a:r>
              <a:rPr lang="en-US" dirty="0" smtClean="0"/>
              <a:t> tendon and </a:t>
            </a:r>
            <a:r>
              <a:rPr lang="en-US" dirty="0" err="1" smtClean="0"/>
              <a:t>coracoacromial</a:t>
            </a:r>
            <a:r>
              <a:rPr lang="en-US" dirty="0" smtClean="0"/>
              <a:t> arch and protects the </a:t>
            </a:r>
            <a:r>
              <a:rPr lang="en-US" dirty="0" err="1" smtClean="0"/>
              <a:t>supraspinatus</a:t>
            </a:r>
            <a:r>
              <a:rPr lang="en-US" dirty="0" smtClean="0"/>
              <a:t> tendon.</a:t>
            </a:r>
          </a:p>
          <a:p>
            <a:r>
              <a:rPr lang="en-US" dirty="0" err="1" smtClean="0"/>
              <a:t>Subdeltoid</a:t>
            </a:r>
            <a:r>
              <a:rPr lang="en-US" dirty="0" smtClean="0"/>
              <a:t> bursa is continuous with the </a:t>
            </a:r>
            <a:r>
              <a:rPr lang="en-US" dirty="0" err="1" smtClean="0"/>
              <a:t>Subacromial</a:t>
            </a:r>
            <a:r>
              <a:rPr lang="en-US" dirty="0" smtClean="0"/>
              <a:t> bursa and is between deltoid muscle and </a:t>
            </a:r>
            <a:r>
              <a:rPr lang="en-US" dirty="0" err="1" smtClean="0"/>
              <a:t>supraspinatus</a:t>
            </a:r>
            <a:r>
              <a:rPr lang="en-US" dirty="0" smtClean="0"/>
              <a:t> tendon and humeral head, to reduce friction between them.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457200"/>
            <a:ext cx="8503920" cy="5641848"/>
          </a:xfrm>
        </p:spPr>
        <p:txBody>
          <a:bodyPr/>
          <a:lstStyle/>
          <a:p>
            <a:r>
              <a:rPr lang="en-US" dirty="0" err="1" smtClean="0"/>
              <a:t>Bursae</a:t>
            </a:r>
            <a:r>
              <a:rPr lang="en-US" dirty="0" smtClean="0"/>
              <a:t> usually have very small amount of fluid. If they become inflamed and the amount of fluid increases. This can become problematic in the </a:t>
            </a:r>
            <a:r>
              <a:rPr lang="en-US" dirty="0" err="1" smtClean="0"/>
              <a:t>subacromial</a:t>
            </a:r>
            <a:r>
              <a:rPr lang="en-US" dirty="0" smtClean="0"/>
              <a:t> area.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192146"/>
            <a:ext cx="5492197" cy="443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Glenohumeral</a:t>
            </a:r>
            <a:r>
              <a:rPr lang="en-US" dirty="0" smtClean="0"/>
              <a:t> joint kinematics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914400"/>
            <a:ext cx="8503920" cy="5184648"/>
          </a:xfrm>
        </p:spPr>
        <p:txBody>
          <a:bodyPr/>
          <a:lstStyle/>
          <a:p>
            <a:r>
              <a:rPr lang="en-US" dirty="0" smtClean="0"/>
              <a:t>3 degrees of motion: </a:t>
            </a:r>
          </a:p>
          <a:p>
            <a:pPr>
              <a:buNone/>
            </a:pPr>
            <a:r>
              <a:rPr lang="en-US" dirty="0" smtClean="0"/>
              <a:t>flexion-extension</a:t>
            </a:r>
          </a:p>
          <a:p>
            <a:pPr>
              <a:buNone/>
            </a:pPr>
            <a:r>
              <a:rPr lang="en-US" dirty="0" smtClean="0"/>
              <a:t>Abduction-adduction</a:t>
            </a:r>
          </a:p>
          <a:p>
            <a:pPr>
              <a:buNone/>
            </a:pPr>
            <a:r>
              <a:rPr lang="en-US" dirty="0" smtClean="0"/>
              <a:t>Medial-lateral rotation</a:t>
            </a:r>
          </a:p>
          <a:p>
            <a:r>
              <a:rPr lang="en-US" dirty="0" smtClean="0"/>
              <a:t>Abduction-adduction occur in a frontal plane around AP axis. As the </a:t>
            </a:r>
            <a:r>
              <a:rPr lang="en-US" dirty="0" err="1" smtClean="0"/>
              <a:t>humerus</a:t>
            </a:r>
            <a:r>
              <a:rPr lang="en-US" dirty="0" smtClean="0"/>
              <a:t> moves into abduction, humeral head glides inferiorly in the </a:t>
            </a:r>
            <a:r>
              <a:rPr lang="en-US" dirty="0" err="1" smtClean="0"/>
              <a:t>glenoid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r>
              <a:rPr lang="en-US" dirty="0" smtClean="0"/>
              <a:t>. Dynamic stability is provided by deltoid and rotator cuff muscles.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Amount of abduction depends on the rotation at GH joint</a:t>
            </a:r>
          </a:p>
          <a:p>
            <a:r>
              <a:rPr lang="en-US" dirty="0" smtClean="0"/>
              <a:t>In full medial rotation, active abduction is limited to 60</a:t>
            </a:r>
            <a:r>
              <a:rPr lang="en-US" baseline="30000" dirty="0" smtClean="0"/>
              <a:t>0</a:t>
            </a:r>
            <a:r>
              <a:rPr lang="en-US" dirty="0" smtClean="0"/>
              <a:t> because greater tubercle strikes the </a:t>
            </a:r>
            <a:r>
              <a:rPr lang="en-US" dirty="0" err="1" smtClean="0"/>
              <a:t>acromion</a:t>
            </a:r>
            <a:r>
              <a:rPr lang="en-US" dirty="0" smtClean="0"/>
              <a:t> process and AC ligament.</a:t>
            </a:r>
          </a:p>
          <a:p>
            <a:r>
              <a:rPr lang="en-US" dirty="0" smtClean="0"/>
              <a:t>With 90</a:t>
            </a:r>
            <a:r>
              <a:rPr lang="en-US" baseline="30000" dirty="0" smtClean="0"/>
              <a:t>0</a:t>
            </a:r>
            <a:r>
              <a:rPr lang="en-US" dirty="0" smtClean="0"/>
              <a:t> of lateral rotation, the greater tubercle rotates behind the </a:t>
            </a:r>
            <a:r>
              <a:rPr lang="en-US" dirty="0" err="1" smtClean="0"/>
              <a:t>acromion</a:t>
            </a:r>
            <a:r>
              <a:rPr lang="en-US" dirty="0" smtClean="0"/>
              <a:t> so abduction increases to 90</a:t>
            </a:r>
            <a:r>
              <a:rPr lang="en-US" baseline="30000" dirty="0" smtClean="0"/>
              <a:t>0 </a:t>
            </a:r>
            <a:r>
              <a:rPr lang="en-US" dirty="0" smtClean="0"/>
              <a:t> where it is limited by active insufficiency of the deltoid.</a:t>
            </a:r>
          </a:p>
          <a:p>
            <a:r>
              <a:rPr lang="en-US" dirty="0" smtClean="0"/>
              <a:t>Abduction can be continued passively to 120</a:t>
            </a:r>
            <a:r>
              <a:rPr lang="en-US" baseline="30000" dirty="0" smtClean="0"/>
              <a:t>0</a:t>
            </a:r>
            <a:r>
              <a:rPr lang="en-US" dirty="0" smtClean="0"/>
              <a:t> where it is limited by tension of the inferior </a:t>
            </a:r>
            <a:r>
              <a:rPr lang="en-US" dirty="0" err="1" smtClean="0"/>
              <a:t>glenohumeral</a:t>
            </a:r>
            <a:r>
              <a:rPr lang="en-US" dirty="0" smtClean="0"/>
              <a:t> ligament.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Medial and lateral rotations take place about a vertical axis in the horizontal plane.</a:t>
            </a:r>
          </a:p>
          <a:p>
            <a:r>
              <a:rPr lang="en-US" dirty="0" smtClean="0"/>
              <a:t>With GH joint in 90</a:t>
            </a:r>
            <a:r>
              <a:rPr lang="en-US" baseline="30000" dirty="0" smtClean="0"/>
              <a:t>0</a:t>
            </a:r>
            <a:r>
              <a:rPr lang="en-US" dirty="0" smtClean="0"/>
              <a:t> of abduction and 90</a:t>
            </a:r>
            <a:r>
              <a:rPr lang="en-US" baseline="30000" dirty="0" smtClean="0"/>
              <a:t>0 </a:t>
            </a:r>
            <a:r>
              <a:rPr lang="en-US" dirty="0" smtClean="0"/>
              <a:t>elbow flexion, normal range for lateral rotation is 90</a:t>
            </a:r>
            <a:r>
              <a:rPr lang="en-US" baseline="30000" dirty="0" smtClean="0"/>
              <a:t>0</a:t>
            </a:r>
            <a:r>
              <a:rPr lang="en-US" dirty="0" smtClean="0"/>
              <a:t> and medial rotation is 70</a:t>
            </a:r>
            <a:r>
              <a:rPr lang="en-US" baseline="30000" dirty="0" smtClean="0"/>
              <a:t>0.</a:t>
            </a:r>
            <a:endParaRPr lang="en-US" dirty="0" smtClean="0"/>
          </a:p>
          <a:p>
            <a:r>
              <a:rPr lang="en-US" dirty="0" smtClean="0"/>
              <a:t>Rotation at GH joint is isolated from </a:t>
            </a:r>
            <a:r>
              <a:rPr lang="en-US" dirty="0" err="1" smtClean="0"/>
              <a:t>supination</a:t>
            </a:r>
            <a:r>
              <a:rPr lang="en-US" dirty="0" smtClean="0"/>
              <a:t> and </a:t>
            </a:r>
            <a:r>
              <a:rPr lang="en-US" dirty="0" err="1" smtClean="0"/>
              <a:t>pronation</a:t>
            </a:r>
            <a:r>
              <a:rPr lang="en-US" dirty="0" smtClean="0"/>
              <a:t> of the forearm by flexing the elbow to 90</a:t>
            </a:r>
            <a:r>
              <a:rPr lang="en-US" baseline="30000" dirty="0" smtClean="0"/>
              <a:t>0.</a:t>
            </a:r>
          </a:p>
          <a:p>
            <a:r>
              <a:rPr lang="en-US" dirty="0" smtClean="0"/>
              <a:t>The amount of rotation changes with elevation of the arm. With abduction at 90</a:t>
            </a:r>
            <a:r>
              <a:rPr lang="en-US" baseline="30000" dirty="0" smtClean="0"/>
              <a:t>0</a:t>
            </a:r>
            <a:r>
              <a:rPr lang="en-US" dirty="0" smtClean="0"/>
              <a:t>, 160</a:t>
            </a:r>
            <a:r>
              <a:rPr lang="en-US" baseline="30000" dirty="0" smtClean="0"/>
              <a:t>0</a:t>
            </a:r>
            <a:r>
              <a:rPr lang="en-US" dirty="0" smtClean="0"/>
              <a:t> of total rotation is possible. It is reduced to 90</a:t>
            </a:r>
            <a:r>
              <a:rPr lang="en-US" baseline="30000" dirty="0" smtClean="0"/>
              <a:t>0</a:t>
            </a:r>
            <a:r>
              <a:rPr lang="en-US" dirty="0" smtClean="0"/>
              <a:t> when the arm is fully elevated because of twisting of </a:t>
            </a:r>
            <a:r>
              <a:rPr lang="en-US" dirty="0" err="1" smtClean="0"/>
              <a:t>Coracohumeral</a:t>
            </a:r>
            <a:r>
              <a:rPr lang="en-US" dirty="0" smtClean="0"/>
              <a:t> and GH ligaments.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includes either flexion or abduction.</a:t>
            </a:r>
          </a:p>
          <a:p>
            <a:r>
              <a:rPr lang="en-US" dirty="0" smtClean="0"/>
              <a:t>Flexion-extension occurs in the </a:t>
            </a:r>
            <a:r>
              <a:rPr lang="en-US" dirty="0" err="1" smtClean="0"/>
              <a:t>sagittal</a:t>
            </a:r>
            <a:r>
              <a:rPr lang="en-US" dirty="0" smtClean="0"/>
              <a:t> plane around medial-lateral axis.</a:t>
            </a:r>
          </a:p>
          <a:p>
            <a:r>
              <a:rPr lang="en-US" dirty="0" smtClean="0"/>
              <a:t>Flexion at GH joint is 120</a:t>
            </a:r>
            <a:r>
              <a:rPr lang="en-US" baseline="30000" dirty="0" smtClean="0"/>
              <a:t>0</a:t>
            </a:r>
            <a:r>
              <a:rPr lang="en-US" dirty="0" smtClean="0"/>
              <a:t>. Full flexion to 180</a:t>
            </a:r>
            <a:r>
              <a:rPr lang="en-US" baseline="30000" dirty="0" smtClean="0"/>
              <a:t>0</a:t>
            </a:r>
            <a:r>
              <a:rPr lang="en-US" dirty="0" smtClean="0"/>
              <a:t> is possible because of motion at ST joint. Flexion is limited by inferior GH capsule.</a:t>
            </a:r>
          </a:p>
          <a:p>
            <a:r>
              <a:rPr lang="en-US" dirty="0" smtClean="0"/>
              <a:t>When the arm is at the side and then passes behind the body, terminal extension motion is called sometimes as hyperextension, which is 40</a:t>
            </a:r>
            <a:r>
              <a:rPr lang="en-US" baseline="30000" dirty="0" smtClean="0"/>
              <a:t>0</a:t>
            </a:r>
            <a:r>
              <a:rPr lang="en-US" dirty="0" smtClean="0"/>
              <a:t> to 60</a:t>
            </a:r>
            <a:r>
              <a:rPr lang="en-US" baseline="30000" dirty="0" smtClean="0"/>
              <a:t>0</a:t>
            </a:r>
            <a:r>
              <a:rPr lang="en-US" dirty="0" smtClean="0"/>
              <a:t>. This motion is limited by Superior and Middle GH ligaments.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609600"/>
            <a:ext cx="8503920" cy="5489448"/>
          </a:xfrm>
        </p:spPr>
        <p:txBody>
          <a:bodyPr/>
          <a:lstStyle/>
          <a:p>
            <a:r>
              <a:rPr lang="en-US" dirty="0" smtClean="0"/>
              <a:t>Normal range of shoulder flexion or abduction is conventionally 180</a:t>
            </a:r>
            <a:r>
              <a:rPr lang="en-US" baseline="30000" dirty="0" smtClean="0"/>
              <a:t>0</a:t>
            </a:r>
            <a:r>
              <a:rPr lang="en-US" dirty="0" smtClean="0"/>
              <a:t>. This is combination of GH and ST motions. The scapular movements are accompanied by motions at the SC and AC joints.</a:t>
            </a:r>
          </a:p>
          <a:p>
            <a:r>
              <a:rPr lang="en-US" dirty="0" smtClean="0"/>
              <a:t>90</a:t>
            </a:r>
            <a:r>
              <a:rPr lang="en-US" baseline="30000" dirty="0" smtClean="0"/>
              <a:t>0</a:t>
            </a:r>
            <a:r>
              <a:rPr lang="en-US" dirty="0" smtClean="0"/>
              <a:t> to 110</a:t>
            </a:r>
            <a:r>
              <a:rPr lang="en-US" baseline="30000" dirty="0" smtClean="0"/>
              <a:t>0</a:t>
            </a:r>
            <a:r>
              <a:rPr lang="en-US" dirty="0" smtClean="0"/>
              <a:t> occurs at GH joint and 60</a:t>
            </a:r>
            <a:r>
              <a:rPr lang="en-US" baseline="30000" dirty="0" smtClean="0"/>
              <a:t>0</a:t>
            </a:r>
            <a:r>
              <a:rPr lang="en-US" dirty="0" smtClean="0"/>
              <a:t> to 70</a:t>
            </a:r>
            <a:r>
              <a:rPr lang="en-US" baseline="30000" dirty="0" smtClean="0"/>
              <a:t>0</a:t>
            </a:r>
            <a:r>
              <a:rPr lang="en-US" dirty="0" smtClean="0"/>
              <a:t> occurs at AC and SC joints.</a:t>
            </a:r>
          </a:p>
          <a:p>
            <a:r>
              <a:rPr lang="en-US" dirty="0" smtClean="0"/>
              <a:t>Achieving maximum GH elevation range requires lateral rotation at GH joint In abduction and for flexion, medial rotation and posterior tilting of scapula.</a:t>
            </a:r>
          </a:p>
          <a:p>
            <a:r>
              <a:rPr lang="en-US" dirty="0" smtClean="0"/>
              <a:t>Full arm elevation in either flexion or abduction requires upward rotation of the scapula.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Horizontal abduction</a:t>
            </a:r>
          </a:p>
          <a:p>
            <a:r>
              <a:rPr lang="en-US" dirty="0" smtClean="0"/>
              <a:t>Horizontal adduction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 </a:t>
            </a:r>
            <a:r>
              <a:rPr lang="en-US" b="1" dirty="0" smtClean="0"/>
              <a:t>GLENOHUMERAL (GH) JOINT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968" y="1527175"/>
            <a:ext cx="62535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Glenohumeral</a:t>
            </a:r>
            <a:r>
              <a:rPr lang="en-US" dirty="0" smtClean="0"/>
              <a:t> </a:t>
            </a:r>
            <a:r>
              <a:rPr lang="en-US" dirty="0" err="1" smtClean="0"/>
              <a:t>arthrokinematic</a:t>
            </a:r>
            <a:r>
              <a:rPr lang="en-US" dirty="0" smtClean="0"/>
              <a:t> 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According to the convex-concave theory of joint motion with motions of the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humerus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(physiological motions) the convex head rolls in the same direction and slides in the opposite direction in the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glenoid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fossa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Eg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: With flexion the humeral head slides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posteriorly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and with abduction the head slides inferiorly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Physiological motion 		Roll			Slide</a:t>
            </a:r>
            <a:endParaRPr lang="en-US" sz="2400" b="1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Flexion				Anterior			Posterior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Internal rotation			Anterior			Posterior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Extension			Posterior	               Anterior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External rotation			Posterior		Anterior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Abduction			Superior			Inferior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endParaRPr lang="en-US" dirty="0" smtClean="0"/>
          </a:p>
          <a:p>
            <a:r>
              <a:rPr lang="en-US" dirty="0" smtClean="0"/>
              <a:t>The inferior slide during abduction limits humeral head from jamming against </a:t>
            </a:r>
            <a:r>
              <a:rPr lang="en-US" dirty="0" err="1" smtClean="0"/>
              <a:t>coracoacromial</a:t>
            </a:r>
            <a:r>
              <a:rPr lang="en-US" dirty="0" smtClean="0"/>
              <a:t> arch and avoids impingement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Scapular plane GH abduction occurs 30</a:t>
            </a:r>
            <a:r>
              <a:rPr lang="en-US" baseline="30000" dirty="0" smtClean="0"/>
              <a:t>0</a:t>
            </a:r>
            <a:r>
              <a:rPr lang="en-US" dirty="0" smtClean="0"/>
              <a:t> to 40</a:t>
            </a:r>
            <a:r>
              <a:rPr lang="en-US" baseline="30000" dirty="0" smtClean="0"/>
              <a:t>0</a:t>
            </a:r>
            <a:r>
              <a:rPr lang="en-US" dirty="0" smtClean="0"/>
              <a:t> anterior to the frontal plane, called SCAPTION.</a:t>
            </a:r>
          </a:p>
          <a:p>
            <a:r>
              <a:rPr lang="en-US" dirty="0" smtClean="0"/>
              <a:t>This position is recommended for examination of GH elevation as the capsule is in a loose packed position and there is less likelihood of impingement.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CLOSE-PACKED &amp; LOOSE-PACKED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CLOSE-PACKED position</a:t>
            </a:r>
          </a:p>
          <a:p>
            <a:r>
              <a:rPr lang="en-US" dirty="0" smtClean="0"/>
              <a:t>Surfaces of a joint’s segments usually match each other perfectly in only one position of the joint.</a:t>
            </a:r>
          </a:p>
          <a:p>
            <a:r>
              <a:rPr lang="en-US" dirty="0" smtClean="0"/>
              <a:t>This point of congruency is called close-packed position.</a:t>
            </a:r>
          </a:p>
          <a:p>
            <a:r>
              <a:rPr lang="en-US" dirty="0" smtClean="0"/>
              <a:t>When in this position: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Maximum area of surface contact occurs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Ligament attachments are farthest apart and under 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Capsular structures are taut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Joint is mechanically compressed and difficult to distract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OPEN-PACKED or LOOSE-PACKED position:</a:t>
            </a:r>
          </a:p>
          <a:p>
            <a:r>
              <a:rPr lang="en-US" dirty="0" smtClean="0"/>
              <a:t>In all other positions, the joint surfaces do not fit perfectly and are incongruent.</a:t>
            </a:r>
          </a:p>
          <a:p>
            <a:r>
              <a:rPr lang="en-US" dirty="0" smtClean="0"/>
              <a:t>In this: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Ligament and capsular structures are slack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Joint surfaces can be distracted several mm.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allow necessary motions of spin, roll and slide with an increase in accessory motions and decreased friction 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RESTING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position in which there is least congruency and at which capsule and ligaments are loosest or most slack</a:t>
            </a:r>
          </a:p>
          <a:p>
            <a:r>
              <a:rPr lang="en-US" dirty="0" smtClean="0"/>
              <a:t>It is unique for each joint type but usually occurs when joint is positioned near its midrange.</a:t>
            </a:r>
          </a:p>
          <a:p>
            <a:r>
              <a:rPr lang="en-US" dirty="0" smtClean="0"/>
              <a:t>It is the preferred joint position for Mobilizations to a joint.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2"/>
          <a:ext cx="8504238" cy="388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75"/>
                <a:gridCol w="2971800"/>
                <a:gridCol w="3548063"/>
              </a:tblGrid>
              <a:tr h="821626">
                <a:tc>
                  <a:txBody>
                    <a:bodyPr/>
                    <a:lstStyle/>
                    <a:p>
                      <a:r>
                        <a:rPr lang="en-US" dirty="0" smtClean="0"/>
                        <a:t>Joint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Close-packed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Resting position</a:t>
                      </a:r>
                      <a:endParaRPr lang="en-US" dirty="0"/>
                    </a:p>
                  </a:txBody>
                  <a:tcPr/>
                </a:tc>
              </a:tr>
              <a:tr h="141814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Glenohumeral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abduction with full lateral rotation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shoulder is abducted 55, horizontally adducted 30</a:t>
                      </a:r>
                    </a:p>
                  </a:txBody>
                  <a:tcPr/>
                </a:tc>
              </a:tr>
              <a:tr h="821626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 is fully 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 resting by the side</a:t>
                      </a:r>
                      <a:endParaRPr lang="en-US" dirty="0"/>
                    </a:p>
                  </a:txBody>
                  <a:tcPr/>
                </a:tc>
              </a:tr>
              <a:tr h="821626"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 is abducted to 90</a:t>
                      </a:r>
                      <a:r>
                        <a:rPr lang="en-US" baseline="30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undetermined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SCAPULOHUMERAL RHYTHM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82500"/>
            <a:ext cx="5562599" cy="542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SCAPULOHUMERAL RHYTHM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10376"/>
            <a:ext cx="5486400" cy="56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SCAPULOHUMERAL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Joints of the shoulder complex move together to provide greater motion of the shoulder than any one of them could by itself.</a:t>
            </a:r>
          </a:p>
          <a:p>
            <a:r>
              <a:rPr lang="en-US" dirty="0" smtClean="0"/>
              <a:t>As the </a:t>
            </a:r>
            <a:r>
              <a:rPr lang="en-US" dirty="0" err="1" smtClean="0"/>
              <a:t>glenohumeral</a:t>
            </a:r>
            <a:r>
              <a:rPr lang="en-US" dirty="0" smtClean="0"/>
              <a:t> joint moves into flexion or abduction, the scapula and </a:t>
            </a:r>
            <a:r>
              <a:rPr lang="en-US" dirty="0" err="1" smtClean="0"/>
              <a:t>humerus</a:t>
            </a:r>
            <a:r>
              <a:rPr lang="en-US" dirty="0" smtClean="0"/>
              <a:t> each move throughout elevation to provide maximal reach. This relationship between scapula and </a:t>
            </a:r>
            <a:r>
              <a:rPr lang="en-US" dirty="0" err="1" smtClean="0"/>
              <a:t>humerus</a:t>
            </a:r>
            <a:r>
              <a:rPr lang="en-US" dirty="0" smtClean="0"/>
              <a:t> movement is called </a:t>
            </a:r>
            <a:r>
              <a:rPr lang="en-US" dirty="0" err="1" smtClean="0"/>
              <a:t>scapulohumeral</a:t>
            </a:r>
            <a:r>
              <a:rPr lang="en-US" dirty="0" smtClean="0"/>
              <a:t> rhythm.</a:t>
            </a:r>
          </a:p>
          <a:p>
            <a:r>
              <a:rPr lang="en-US" dirty="0" smtClean="0"/>
              <a:t>Both scapular and humeral segments participate throughout the motion.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SCAPULOHUMERAL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early phase of abduction was termed as ‘SETTING PHASE’.</a:t>
            </a:r>
          </a:p>
          <a:p>
            <a:r>
              <a:rPr lang="en-US" dirty="0" smtClean="0"/>
              <a:t>After about 30 degree of abduction a 2:1 ratio occurred.</a:t>
            </a:r>
          </a:p>
          <a:p>
            <a:r>
              <a:rPr lang="en-US" dirty="0" smtClean="0"/>
              <a:t>For every 2</a:t>
            </a:r>
            <a:r>
              <a:rPr lang="en-US" baseline="30000" dirty="0" smtClean="0"/>
              <a:t>0</a:t>
            </a:r>
            <a:r>
              <a:rPr lang="en-US" dirty="0" smtClean="0"/>
              <a:t> of GH motion, 1</a:t>
            </a:r>
            <a:r>
              <a:rPr lang="en-US" baseline="30000" dirty="0" smtClean="0"/>
              <a:t>0</a:t>
            </a:r>
            <a:r>
              <a:rPr lang="en-US" dirty="0" smtClean="0"/>
              <a:t> occurred at the ST joint. There are variations in pattern to this.</a:t>
            </a:r>
          </a:p>
          <a:p>
            <a:r>
              <a:rPr lang="en-US" dirty="0" smtClean="0"/>
              <a:t>The most common pattern showed greater GH motion at the beginning and end of the range and more scapular motion between 80-140 degree of abduction.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GLENOHUMERAL (GH)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914400"/>
            <a:ext cx="8503920" cy="51846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It’s a ball-and-socket joint with three degrees of freedom.</a:t>
            </a:r>
          </a:p>
          <a:p>
            <a:r>
              <a:rPr lang="en-US" dirty="0" smtClean="0"/>
              <a:t>Humeral head is more than twice the size of </a:t>
            </a:r>
            <a:r>
              <a:rPr lang="en-US" dirty="0" err="1" smtClean="0"/>
              <a:t>glenoid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r>
              <a:rPr lang="en-US" dirty="0" smtClean="0"/>
              <a:t>, so it has less bony stability.</a:t>
            </a:r>
          </a:p>
          <a:p>
            <a:r>
              <a:rPr lang="en-US" dirty="0" smtClean="0"/>
              <a:t>Surrounding the rim of the </a:t>
            </a:r>
            <a:r>
              <a:rPr lang="en-US" dirty="0" err="1" smtClean="0"/>
              <a:t>glenoid</a:t>
            </a:r>
            <a:r>
              <a:rPr lang="en-US" dirty="0" smtClean="0"/>
              <a:t> is a cartilaginous labrum. </a:t>
            </a:r>
          </a:p>
          <a:p>
            <a:r>
              <a:rPr lang="en-US" dirty="0" smtClean="0"/>
              <a:t>A loose and thin fibrous capsule covers the joint from the neck of the </a:t>
            </a:r>
            <a:r>
              <a:rPr lang="en-US" dirty="0" err="1" smtClean="0"/>
              <a:t>glenoid</a:t>
            </a:r>
            <a:r>
              <a:rPr lang="en-US" dirty="0" smtClean="0"/>
              <a:t> to the anatomic neck of the </a:t>
            </a:r>
            <a:r>
              <a:rPr lang="en-US" dirty="0" err="1" smtClean="0"/>
              <a:t>humerus</a:t>
            </a:r>
            <a:r>
              <a:rPr lang="en-US" dirty="0" smtClean="0"/>
              <a:t> and is lined by a synovial membrane.</a:t>
            </a:r>
          </a:p>
          <a:p>
            <a:r>
              <a:rPr lang="en-US" dirty="0" smtClean="0"/>
              <a:t>The capsule permits injection of 10-15 ml of fluid.</a:t>
            </a:r>
          </a:p>
          <a:p>
            <a:r>
              <a:rPr lang="en-US" dirty="0" smtClean="0"/>
              <a:t>There is an area in the inferior capsule called as </a:t>
            </a:r>
            <a:r>
              <a:rPr lang="en-US" dirty="0" err="1" smtClean="0"/>
              <a:t>axillary</a:t>
            </a:r>
            <a:r>
              <a:rPr lang="en-US" dirty="0" smtClean="0"/>
              <a:t> pouch which allows humeral head mobility during shoulder elevation.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case still remains that 60</a:t>
            </a:r>
            <a:r>
              <a:rPr lang="en-US" baseline="30000" dirty="0" smtClean="0"/>
              <a:t>0</a:t>
            </a:r>
            <a:r>
              <a:rPr lang="en-US" dirty="0" smtClean="0"/>
              <a:t> of elevation is contributed by the ST joint and 120</a:t>
            </a:r>
            <a:r>
              <a:rPr lang="en-US" baseline="30000" dirty="0" smtClean="0"/>
              <a:t>0</a:t>
            </a:r>
            <a:r>
              <a:rPr lang="en-US" dirty="0" smtClean="0"/>
              <a:t> by the GH joint.</a:t>
            </a:r>
          </a:p>
          <a:p>
            <a:r>
              <a:rPr lang="en-US" dirty="0" smtClean="0"/>
              <a:t>As the scapula rotates during normal </a:t>
            </a:r>
            <a:r>
              <a:rPr lang="en-US" dirty="0" err="1" smtClean="0"/>
              <a:t>scapulohumeral</a:t>
            </a:r>
            <a:r>
              <a:rPr lang="en-US" dirty="0" smtClean="0"/>
              <a:t> motion, the axis of rotation of the scapula migrates from the medial root of the spine of the scapula to the region of the AC joint during elevation.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Ligaments and capsule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716" y="1527175"/>
            <a:ext cx="564405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04800"/>
          </a:xfrm>
        </p:spPr>
        <p:txBody>
          <a:bodyPr>
            <a:normAutofit fontScale="90000"/>
          </a:bodyPr>
          <a:lstStyle/>
          <a:p>
            <a:r>
              <a:rPr lang="en-US" sz="1800" b="1" u="sng" dirty="0" smtClean="0"/>
              <a:t/>
            </a:r>
            <a:br>
              <a:rPr lang="en-US" sz="1800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90275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3836855" cy="317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81400"/>
            <a:ext cx="3581400" cy="294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1898034"/>
            <a:ext cx="8504238" cy="38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Ligaments and capsule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Ligaments and tendons blend with and reinforce the capsule for added stability.</a:t>
            </a:r>
          </a:p>
          <a:p>
            <a:r>
              <a:rPr lang="en-US" dirty="0" err="1" smtClean="0"/>
              <a:t>Coracohumeral</a:t>
            </a:r>
            <a:r>
              <a:rPr lang="en-US" dirty="0" smtClean="0"/>
              <a:t> ligament crosses from the </a:t>
            </a:r>
            <a:r>
              <a:rPr lang="en-US" dirty="0" err="1" smtClean="0"/>
              <a:t>coracoid</a:t>
            </a:r>
            <a:r>
              <a:rPr lang="en-US" dirty="0" smtClean="0"/>
              <a:t> process of the scapula to the greater and lesser tubercles of the </a:t>
            </a:r>
            <a:r>
              <a:rPr lang="en-US" dirty="0" err="1" smtClean="0"/>
              <a:t>humerus</a:t>
            </a:r>
            <a:r>
              <a:rPr lang="en-US" dirty="0" smtClean="0"/>
              <a:t>, where it forms a tunnel for the tendon of the long head of biceps.</a:t>
            </a:r>
          </a:p>
          <a:p>
            <a:r>
              <a:rPr lang="en-US" dirty="0" smtClean="0"/>
              <a:t>The superior, middle and inferior </a:t>
            </a:r>
            <a:r>
              <a:rPr lang="en-US" dirty="0" err="1" smtClean="0"/>
              <a:t>glenohumeral</a:t>
            </a:r>
            <a:r>
              <a:rPr lang="en-US" dirty="0" smtClean="0"/>
              <a:t> ligaments arise from the </a:t>
            </a:r>
            <a:r>
              <a:rPr lang="en-US" dirty="0" err="1" smtClean="0"/>
              <a:t>glenoid</a:t>
            </a:r>
            <a:r>
              <a:rPr lang="en-US" dirty="0" smtClean="0"/>
              <a:t> and its labrum and attach to humeral neck and lesser tubercle.</a:t>
            </a:r>
          </a:p>
          <a:p>
            <a:r>
              <a:rPr lang="en-US" dirty="0" smtClean="0"/>
              <a:t>There is a weakness in the capsule between the superior and middle GH ligaments, called foramen of </a:t>
            </a:r>
            <a:r>
              <a:rPr lang="en-US" dirty="0" err="1" smtClean="0"/>
              <a:t>Weitbrecht</a:t>
            </a:r>
            <a:r>
              <a:rPr lang="en-US" dirty="0" smtClean="0"/>
              <a:t>, a frequent site of anterior dislocations of the joint.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Coracohumeral</a:t>
            </a:r>
            <a:r>
              <a:rPr lang="en-US" dirty="0" smtClean="0"/>
              <a:t>, superior and middle </a:t>
            </a:r>
            <a:r>
              <a:rPr lang="en-US" dirty="0" err="1" smtClean="0"/>
              <a:t>glenohumeral</a:t>
            </a:r>
            <a:r>
              <a:rPr lang="en-US" dirty="0" smtClean="0"/>
              <a:t> ligaments support the dependent arm and limit lateral rotation in the lower ranges of abduction.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inferior GH ligament (anterior, inferior and posterior bands) is the main stabilizer of the abducted arm and limits medial and lateral rotation in the abducted position.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Coracohumeral</a:t>
            </a:r>
            <a:r>
              <a:rPr lang="en-US" dirty="0" smtClean="0"/>
              <a:t> ligament serves as the primary force against gravity’s downward pull on the joint in a resting position.</a:t>
            </a:r>
          </a:p>
          <a:p>
            <a:r>
              <a:rPr lang="en-US" dirty="0" smtClean="0"/>
              <a:t>It prevents superior humeral head translation when the rotator cuff fails to do this</a:t>
            </a:r>
          </a:p>
          <a:p>
            <a:r>
              <a:rPr lang="en-US" dirty="0" smtClean="0"/>
              <a:t>It limits lateral rotation with the arm resting at the side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1712</TotalTime>
  <Words>1438</Words>
  <Application>Microsoft Office PowerPoint</Application>
  <PresentationFormat>On-screen Show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Glenohumeral joint biomechanics</vt:lpstr>
      <vt:lpstr>    GLENOHUMERAL (GH) JOINT</vt:lpstr>
      <vt:lpstr> GLENOHUMERAL (GH) JOINT</vt:lpstr>
      <vt:lpstr>Ligaments and capsule</vt:lpstr>
      <vt:lpstr>  </vt:lpstr>
      <vt:lpstr>Slide 6</vt:lpstr>
      <vt:lpstr>Ligaments and capsule</vt:lpstr>
      <vt:lpstr>Slide 8</vt:lpstr>
      <vt:lpstr>Slide 9</vt:lpstr>
      <vt:lpstr>Coracoacromial Arch</vt:lpstr>
      <vt:lpstr>Coracoacromial Arch</vt:lpstr>
      <vt:lpstr>Bursa</vt:lpstr>
      <vt:lpstr>Slide 13</vt:lpstr>
      <vt:lpstr>Glenohumeral joint kinematics</vt:lpstr>
      <vt:lpstr>Abduction</vt:lpstr>
      <vt:lpstr>Rotations</vt:lpstr>
      <vt:lpstr>Elevation</vt:lpstr>
      <vt:lpstr>Slide 18</vt:lpstr>
      <vt:lpstr>Slide 19</vt:lpstr>
      <vt:lpstr>Glenohumeral arthrokinematic motions</vt:lpstr>
      <vt:lpstr>Scaption</vt:lpstr>
      <vt:lpstr>CLOSE-PACKED &amp; LOOSE-PACKED POSITION</vt:lpstr>
      <vt:lpstr>Slide 23</vt:lpstr>
      <vt:lpstr>RESTING POSITION</vt:lpstr>
      <vt:lpstr>Slide 25</vt:lpstr>
      <vt:lpstr>SCAPULOHUMERAL RHYTHM</vt:lpstr>
      <vt:lpstr>SCAPULOHUMERAL RHYTHM</vt:lpstr>
      <vt:lpstr>SCAPULOHUMERAL RHYTHM</vt:lpstr>
      <vt:lpstr>SCAPULOHUMERAL RHYTHM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 COMPLEX BIOMECHANICS</dc:title>
  <dc:creator>Neha</dc:creator>
  <cp:lastModifiedBy>Neha</cp:lastModifiedBy>
  <cp:revision>250</cp:revision>
  <dcterms:created xsi:type="dcterms:W3CDTF">2012-08-07T16:08:34Z</dcterms:created>
  <dcterms:modified xsi:type="dcterms:W3CDTF">2020-08-17T07:22:09Z</dcterms:modified>
</cp:coreProperties>
</file>