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82" r:id="rId4"/>
    <p:sldId id="281" r:id="rId5"/>
    <p:sldId id="259" r:id="rId6"/>
    <p:sldId id="283" r:id="rId7"/>
    <p:sldId id="260" r:id="rId8"/>
    <p:sldId id="261" r:id="rId9"/>
    <p:sldId id="284" r:id="rId10"/>
    <p:sldId id="262" r:id="rId11"/>
    <p:sldId id="288" r:id="rId12"/>
    <p:sldId id="285" r:id="rId13"/>
    <p:sldId id="286" r:id="rId14"/>
    <p:sldId id="263" r:id="rId15"/>
    <p:sldId id="287" r:id="rId16"/>
    <p:sldId id="289" r:id="rId17"/>
    <p:sldId id="290" r:id="rId18"/>
    <p:sldId id="264" r:id="rId19"/>
    <p:sldId id="265" r:id="rId20"/>
    <p:sldId id="266" r:id="rId21"/>
    <p:sldId id="294" r:id="rId22"/>
    <p:sldId id="291" r:id="rId23"/>
    <p:sldId id="267" r:id="rId24"/>
    <p:sldId id="268" r:id="rId25"/>
    <p:sldId id="301" r:id="rId26"/>
    <p:sldId id="302" r:id="rId27"/>
    <p:sldId id="303" r:id="rId28"/>
    <p:sldId id="298" r:id="rId29"/>
    <p:sldId id="304" r:id="rId30"/>
    <p:sldId id="299" r:id="rId31"/>
    <p:sldId id="269" r:id="rId32"/>
    <p:sldId id="270" r:id="rId33"/>
    <p:sldId id="271" r:id="rId34"/>
    <p:sldId id="272" r:id="rId35"/>
    <p:sldId id="292" r:id="rId36"/>
    <p:sldId id="295" r:id="rId37"/>
    <p:sldId id="296" r:id="rId38"/>
    <p:sldId id="297" r:id="rId39"/>
    <p:sldId id="293" r:id="rId40"/>
    <p:sldId id="273" r:id="rId41"/>
    <p:sldId id="274" r:id="rId42"/>
    <p:sldId id="275" r:id="rId43"/>
    <p:sldId id="27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7" d="100"/>
          <a:sy n="57" d="100"/>
        </p:scale>
        <p:origin x="-5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7E2E0-BBEE-4DCD-868F-7D5E45DE5F5F}" type="datetimeFigureOut">
              <a:rPr lang="en-US" smtClean="0"/>
              <a:pPr/>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C088C-159B-4853-A585-2B3A905E6F50}" type="slidenum">
              <a:rPr lang="en-US" smtClean="0"/>
              <a:pPr/>
              <a:t>‹#›</a:t>
            </a:fld>
            <a:endParaRPr lang="en-US"/>
          </a:p>
        </p:txBody>
      </p:sp>
    </p:spTree>
    <p:extLst>
      <p:ext uri="{BB962C8B-B14F-4D97-AF65-F5344CB8AC3E}">
        <p14:creationId xmlns:p14="http://schemas.microsoft.com/office/powerpoint/2010/main" xmlns="" val="89460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731F3-4D03-4639-B063-B069C51512ED}" type="slidenum">
              <a:rPr lang="en-US" smtClean="0"/>
              <a:pPr/>
              <a:t>43</a:t>
            </a:fld>
            <a:endParaRPr lang="en-US"/>
          </a:p>
        </p:txBody>
      </p:sp>
    </p:spTree>
    <p:extLst>
      <p:ext uri="{BB962C8B-B14F-4D97-AF65-F5344CB8AC3E}">
        <p14:creationId xmlns:p14="http://schemas.microsoft.com/office/powerpoint/2010/main" xmlns="" val="260216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Ankle and foot complex</a:t>
            </a:r>
            <a:endParaRPr lang="en-US" dirty="0"/>
          </a:p>
        </p:txBody>
      </p:sp>
      <p:sp>
        <p:nvSpPr>
          <p:cNvPr id="3" name="Subtitle 2"/>
          <p:cNvSpPr>
            <a:spLocks noGrp="1"/>
          </p:cNvSpPr>
          <p:nvPr>
            <p:ph type="subTitle" idx="1"/>
          </p:nvPr>
        </p:nvSpPr>
        <p:spPr/>
        <p:txBody>
          <a:bodyPr/>
          <a:lstStyle/>
          <a:p>
            <a:r>
              <a:rPr lang="en-US" dirty="0" smtClean="0"/>
              <a:t>By Dr Krina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Ligaments</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271490" y="1095388"/>
            <a:ext cx="8229600" cy="419100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78110" y="4643446"/>
            <a:ext cx="3594484" cy="2216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Axis of ankle joint</a:t>
            </a:r>
            <a:endParaRPr lang="en-IN"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 y="2708921"/>
            <a:ext cx="5181835" cy="32918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68139" y="1484784"/>
            <a:ext cx="4104455" cy="4896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US" sz="2600" b="1" i="1" dirty="0" err="1" smtClean="0"/>
              <a:t>Arthrokinematics</a:t>
            </a:r>
            <a:r>
              <a:rPr lang="en-US" sz="2600" b="1" i="1" dirty="0" smtClean="0"/>
              <a:t>. </a:t>
            </a:r>
            <a:r>
              <a:rPr lang="en-US" sz="2600" dirty="0" smtClean="0"/>
              <a:t>The concave articulating surface is the mortise; the convex articulating surface is the body of the talus. With physiological motions of the foot, the articulating surface of the talus slides in the opposite direction.</a:t>
            </a:r>
          </a:p>
          <a:p>
            <a:pPr algn="just"/>
            <a:r>
              <a:rPr lang="en-US" sz="2600" dirty="0" smtClean="0"/>
              <a:t>In non-weight bearing, During DF </a:t>
            </a:r>
            <a:r>
              <a:rPr lang="en-US" sz="2600" dirty="0" smtClean="0">
                <a:sym typeface="Wingdings" pitchFamily="2" charset="2"/>
              </a:rPr>
              <a:t> </a:t>
            </a:r>
            <a:r>
              <a:rPr lang="en-US" sz="2600" dirty="0" smtClean="0"/>
              <a:t>TALUS ROLLS - ANTERIORLY AND GLIDES – POSTERIORLY &amp; v/v IN PF.</a:t>
            </a:r>
          </a:p>
          <a:p>
            <a:pPr>
              <a:buFont typeface="Wingdings" pitchFamily="2" charset="2"/>
              <a:buChar char="q"/>
            </a:pPr>
            <a:r>
              <a:rPr lang="en-US" sz="2800" dirty="0" smtClean="0"/>
              <a:t>Normal ROM </a:t>
            </a:r>
          </a:p>
          <a:p>
            <a:pPr>
              <a:buFont typeface="Courier New" pitchFamily="49" charset="0"/>
              <a:buChar char="o"/>
            </a:pPr>
            <a:r>
              <a:rPr lang="en-US" sz="2800" dirty="0" smtClean="0"/>
              <a:t>DF : 0</a:t>
            </a:r>
            <a:r>
              <a:rPr lang="en-US" sz="2800" baseline="30000" dirty="0" smtClean="0"/>
              <a:t>0</a:t>
            </a:r>
            <a:r>
              <a:rPr lang="en-US" sz="2800" dirty="0" smtClean="0"/>
              <a:t>-10</a:t>
            </a:r>
            <a:r>
              <a:rPr lang="en-US" sz="2800" baseline="30000" dirty="0" smtClean="0"/>
              <a:t>0</a:t>
            </a:r>
            <a:r>
              <a:rPr lang="en-US" sz="2800" dirty="0" smtClean="0"/>
              <a:t> to 20</a:t>
            </a:r>
            <a:r>
              <a:rPr lang="en-US" sz="2800" baseline="30000" dirty="0" smtClean="0"/>
              <a:t>0</a:t>
            </a:r>
          </a:p>
          <a:p>
            <a:pPr>
              <a:buFont typeface="Courier New" pitchFamily="49" charset="0"/>
              <a:buChar char="o"/>
            </a:pPr>
            <a:r>
              <a:rPr lang="en-US" sz="2800" dirty="0" smtClean="0"/>
              <a:t>PF :  0</a:t>
            </a:r>
            <a:r>
              <a:rPr lang="en-US" sz="2800" baseline="30000" dirty="0" smtClean="0"/>
              <a:t>0</a:t>
            </a:r>
            <a:r>
              <a:rPr lang="en-US" sz="2800" dirty="0" smtClean="0"/>
              <a:t>-20</a:t>
            </a:r>
            <a:r>
              <a:rPr lang="en-US" sz="2800" baseline="30000" dirty="0" smtClean="0"/>
              <a:t>0</a:t>
            </a:r>
            <a:r>
              <a:rPr lang="en-US" sz="2800" dirty="0" smtClean="0"/>
              <a:t> to 50</a:t>
            </a:r>
            <a:r>
              <a:rPr lang="en-US" sz="2800" baseline="30000" dirty="0" smtClean="0"/>
              <a:t>0</a:t>
            </a:r>
            <a:endParaRPr lang="en-IN"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cstate="print"/>
          <a:srcRect/>
          <a:stretch>
            <a:fillRect/>
          </a:stretch>
        </p:blipFill>
        <p:spPr bwMode="auto">
          <a:xfrm>
            <a:off x="1643042" y="1"/>
            <a:ext cx="5715039"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Subtalar</a:t>
            </a:r>
            <a:r>
              <a:rPr lang="en-US" u="sng" dirty="0" smtClean="0"/>
              <a:t> joint</a:t>
            </a:r>
            <a:endParaRPr lang="en-US" u="sng" dirty="0"/>
          </a:p>
        </p:txBody>
      </p:sp>
      <p:sp>
        <p:nvSpPr>
          <p:cNvPr id="3" name="Content Placeholder 2"/>
          <p:cNvSpPr>
            <a:spLocks noGrp="1"/>
          </p:cNvSpPr>
          <p:nvPr>
            <p:ph idx="1"/>
          </p:nvPr>
        </p:nvSpPr>
        <p:spPr/>
        <p:txBody>
          <a:bodyPr>
            <a:normAutofit/>
          </a:bodyPr>
          <a:lstStyle/>
          <a:p>
            <a:pPr algn="just"/>
            <a:endParaRPr lang="en-US" sz="2600" dirty="0" smtClean="0"/>
          </a:p>
          <a:p>
            <a:pPr algn="just"/>
            <a:endParaRPr lang="en-US" sz="2600" dirty="0" smtClean="0"/>
          </a:p>
          <a:p>
            <a:pPr algn="just"/>
            <a:endParaRPr lang="en-US" sz="2600" dirty="0" smtClean="0"/>
          </a:p>
          <a:p>
            <a:pPr algn="just"/>
            <a:r>
              <a:rPr lang="en-US" sz="2600" dirty="0" smtClean="0"/>
              <a:t>The </a:t>
            </a:r>
            <a:r>
              <a:rPr lang="en-US" sz="2600" dirty="0" err="1" smtClean="0"/>
              <a:t>subtalar</a:t>
            </a:r>
            <a:r>
              <a:rPr lang="en-US" sz="2600" dirty="0" smtClean="0"/>
              <a:t> (</a:t>
            </a:r>
            <a:r>
              <a:rPr lang="en-US" sz="2600" dirty="0" err="1" smtClean="0"/>
              <a:t>talocalcaneal</a:t>
            </a:r>
            <a:r>
              <a:rPr lang="en-US" sz="2600" dirty="0" smtClean="0"/>
              <a:t>) joint is a complex joint with three articulations between the talus and </a:t>
            </a:r>
            <a:r>
              <a:rPr lang="en-US" sz="2600" dirty="0" err="1" smtClean="0"/>
              <a:t>calcaneus</a:t>
            </a:r>
            <a:r>
              <a:rPr lang="en-US" sz="2600" dirty="0" smtClean="0"/>
              <a:t>. The </a:t>
            </a:r>
            <a:r>
              <a:rPr lang="en-US" sz="2600" dirty="0" err="1" smtClean="0"/>
              <a:t>subtalar</a:t>
            </a:r>
            <a:r>
              <a:rPr lang="en-US" sz="2600" dirty="0" smtClean="0"/>
              <a:t> joint is also supported by the medial and lateral collateral ligaments</a:t>
            </a:r>
          </a:p>
          <a:p>
            <a:pPr algn="just"/>
            <a:endParaRPr lang="en-US" sz="2600"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4826" y="71414"/>
            <a:ext cx="2947768" cy="3039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600200"/>
          <a:ext cx="8229600" cy="41452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IN" dirty="0" err="1" smtClean="0"/>
                        <a:t>Osteokinematics</a:t>
                      </a:r>
                      <a:r>
                        <a:rPr lang="en-IN" dirty="0" smtClean="0"/>
                        <a:t> </a:t>
                      </a:r>
                      <a:endParaRPr lang="en-IN" dirty="0"/>
                    </a:p>
                  </a:txBody>
                  <a:tcPr/>
                </a:tc>
                <a:tc>
                  <a:txBody>
                    <a:bodyPr/>
                    <a:lstStyle/>
                    <a:p>
                      <a:endParaRPr lang="en-IN"/>
                    </a:p>
                  </a:txBody>
                  <a:tcPr/>
                </a:tc>
              </a:tr>
              <a:tr h="370840">
                <a:tc>
                  <a:txBody>
                    <a:bodyPr/>
                    <a:lstStyle/>
                    <a:p>
                      <a:r>
                        <a:rPr lang="en-IN" dirty="0" smtClean="0"/>
                        <a:t>Talus component</a:t>
                      </a:r>
                      <a:endParaRPr lang="en-IN" dirty="0"/>
                    </a:p>
                  </a:txBody>
                  <a:tcPr/>
                </a:tc>
                <a:tc>
                  <a:txBody>
                    <a:bodyPr/>
                    <a:lstStyle/>
                    <a:p>
                      <a:r>
                        <a:rPr lang="en-IN" dirty="0" err="1" smtClean="0"/>
                        <a:t>Calcaneal</a:t>
                      </a:r>
                      <a:r>
                        <a:rPr lang="en-IN" baseline="0" dirty="0" smtClean="0"/>
                        <a:t> component</a:t>
                      </a:r>
                      <a:endParaRPr lang="en-IN" dirty="0"/>
                    </a:p>
                  </a:txBody>
                  <a:tcPr/>
                </a:tc>
              </a:tr>
              <a:tr h="370840">
                <a:tc>
                  <a:txBody>
                    <a:bodyPr/>
                    <a:lstStyle/>
                    <a:p>
                      <a:r>
                        <a:rPr lang="en-IN" dirty="0" smtClean="0"/>
                        <a:t>Proximal</a:t>
                      </a:r>
                      <a:r>
                        <a:rPr lang="en-IN" baseline="0" dirty="0" smtClean="0"/>
                        <a:t> articulating surfaces (3 – Ant, Medial &amp; Post) (inferior surface)</a:t>
                      </a:r>
                      <a:endParaRPr lang="en-IN" dirty="0"/>
                    </a:p>
                  </a:txBody>
                  <a:tcPr/>
                </a:tc>
                <a:tc>
                  <a:txBody>
                    <a:bodyPr/>
                    <a:lstStyle/>
                    <a:p>
                      <a:r>
                        <a:rPr lang="en-IN" dirty="0" smtClean="0"/>
                        <a:t>Distal articulating surface</a:t>
                      </a:r>
                    </a:p>
                    <a:p>
                      <a:r>
                        <a:rPr lang="en-IN" baseline="0" dirty="0" smtClean="0"/>
                        <a:t>(superior surface)</a:t>
                      </a:r>
                      <a:endParaRPr lang="en-IN" dirty="0"/>
                    </a:p>
                  </a:txBody>
                  <a:tcPr/>
                </a:tc>
              </a:tr>
              <a:tr h="370840">
                <a:tc>
                  <a:txBody>
                    <a:bodyPr/>
                    <a:lstStyle/>
                    <a:p>
                      <a:r>
                        <a:rPr lang="en-IN" b="1" dirty="0" err="1" smtClean="0"/>
                        <a:t>Arthrokinematics</a:t>
                      </a:r>
                      <a:r>
                        <a:rPr lang="en-IN" b="1" dirty="0" smtClean="0"/>
                        <a:t> </a:t>
                      </a:r>
                      <a:endParaRPr lang="en-IN" b="1" dirty="0"/>
                    </a:p>
                  </a:txBody>
                  <a:tcPr/>
                </a:tc>
                <a:tc>
                  <a:txBody>
                    <a:bodyPr/>
                    <a:lstStyle/>
                    <a:p>
                      <a:endParaRPr lang="en-IN" dirty="0"/>
                    </a:p>
                  </a:txBody>
                  <a:tcPr/>
                </a:tc>
              </a:tr>
              <a:tr h="370840">
                <a:tc>
                  <a:txBody>
                    <a:bodyPr/>
                    <a:lstStyle/>
                    <a:p>
                      <a:r>
                        <a:rPr lang="en-IN" dirty="0" smtClean="0"/>
                        <a:t>Posterior -  concave</a:t>
                      </a:r>
                      <a:r>
                        <a:rPr lang="en-IN" baseline="0" dirty="0" smtClean="0"/>
                        <a:t> surface (in non weight bearing)</a:t>
                      </a:r>
                      <a:endParaRPr lang="en-IN" dirty="0"/>
                    </a:p>
                  </a:txBody>
                  <a:tcPr/>
                </a:tc>
                <a:tc>
                  <a:txBody>
                    <a:bodyPr/>
                    <a:lstStyle/>
                    <a:p>
                      <a:r>
                        <a:rPr lang="en-IN" dirty="0" smtClean="0"/>
                        <a:t>Posterior</a:t>
                      </a:r>
                      <a:r>
                        <a:rPr lang="en-IN" baseline="0" dirty="0" smtClean="0"/>
                        <a:t> -  convex surface (in non weight bearing)</a:t>
                      </a:r>
                      <a:endParaRPr lang="en-IN" dirty="0"/>
                    </a:p>
                  </a:txBody>
                  <a:tcPr/>
                </a:tc>
              </a:tr>
              <a:tr h="370840">
                <a:tc gridSpan="2">
                  <a:txBody>
                    <a:bodyPr/>
                    <a:lstStyle/>
                    <a:p>
                      <a:r>
                        <a:rPr lang="en-IN" dirty="0" smtClean="0"/>
                        <a:t>Concave moves over convex</a:t>
                      </a:r>
                      <a:r>
                        <a:rPr lang="en-IN" baseline="0" dirty="0" smtClean="0"/>
                        <a:t> surface, Slides in same direction of movement</a:t>
                      </a:r>
                      <a:endParaRPr lang="en-IN" dirty="0" smtClean="0"/>
                    </a:p>
                  </a:txBody>
                  <a:tcPr/>
                </a:tc>
                <a:tc hMerge="1">
                  <a:txBody>
                    <a:bodyPr/>
                    <a:lstStyle/>
                    <a:p>
                      <a:endParaRPr lang="en-IN"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Anterior</a:t>
                      </a:r>
                      <a:r>
                        <a:rPr lang="en-IN" baseline="0" dirty="0" smtClean="0"/>
                        <a:t> &amp; medial – convex surface (in non weight bearing)</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Anterior</a:t>
                      </a:r>
                      <a:r>
                        <a:rPr lang="en-IN" baseline="0" dirty="0" smtClean="0"/>
                        <a:t> &amp; medial – con</a:t>
                      </a:r>
                      <a:r>
                        <a:rPr lang="en-IN" dirty="0" smtClean="0"/>
                        <a:t>cave</a:t>
                      </a:r>
                      <a:r>
                        <a:rPr lang="en-IN" baseline="0" dirty="0" smtClean="0"/>
                        <a:t> surface (in non weight bearing)</a:t>
                      </a:r>
                      <a:endParaRPr lang="en-IN" dirty="0" smtClean="0"/>
                    </a:p>
                  </a:txBody>
                  <a:tcPr/>
                </a:tc>
              </a:tr>
              <a:tr h="370840">
                <a:tc gridSpan="2">
                  <a:txBody>
                    <a:bodyPr/>
                    <a:lstStyle/>
                    <a:p>
                      <a:r>
                        <a:rPr lang="en-IN" dirty="0" smtClean="0"/>
                        <a:t>Convex moves over concave</a:t>
                      </a:r>
                      <a:r>
                        <a:rPr lang="en-IN" baseline="0" dirty="0" smtClean="0"/>
                        <a:t> surface, Slides in opposite direction of movement</a:t>
                      </a:r>
                      <a:endParaRPr lang="en-IN"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u="sng" dirty="0" smtClean="0"/>
                        <a:t>Twisting or </a:t>
                      </a:r>
                      <a:r>
                        <a:rPr lang="en-US" u="sng" dirty="0" smtClean="0">
                          <a:solidFill>
                            <a:schemeClr val="tx1"/>
                          </a:solidFill>
                        </a:rPr>
                        <a:t>screw like motion, and results in a </a:t>
                      </a:r>
                      <a:r>
                        <a:rPr lang="en-US" u="sng" dirty="0" err="1" smtClean="0">
                          <a:solidFill>
                            <a:schemeClr val="tx1"/>
                          </a:solidFill>
                        </a:rPr>
                        <a:t>triplanar</a:t>
                      </a:r>
                      <a:r>
                        <a:rPr lang="en-US" u="sng" dirty="0" smtClean="0">
                          <a:solidFill>
                            <a:schemeClr val="tx1"/>
                          </a:solidFill>
                        </a:rPr>
                        <a:t> </a:t>
                      </a:r>
                      <a:r>
                        <a:rPr lang="en-US" u="sng" dirty="0" err="1" smtClean="0">
                          <a:solidFill>
                            <a:schemeClr val="tx1"/>
                          </a:solidFill>
                        </a:rPr>
                        <a:t>supination</a:t>
                      </a:r>
                      <a:r>
                        <a:rPr lang="en-US" u="sng" dirty="0" smtClean="0">
                          <a:solidFill>
                            <a:schemeClr val="tx1"/>
                          </a:solidFill>
                        </a:rPr>
                        <a:t>/</a:t>
                      </a:r>
                      <a:r>
                        <a:rPr lang="en-US" u="sng" dirty="0" err="1" smtClean="0">
                          <a:solidFill>
                            <a:schemeClr val="tx1"/>
                          </a:solidFill>
                        </a:rPr>
                        <a:t>pronation</a:t>
                      </a:r>
                      <a:r>
                        <a:rPr lang="en-US" u="sng" dirty="0" smtClean="0">
                          <a:solidFill>
                            <a:schemeClr val="tx1"/>
                          </a:solidFill>
                        </a:rPr>
                        <a:t>. </a:t>
                      </a:r>
                      <a:endParaRPr lang="en-IN" u="sng"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406" y="2928934"/>
            <a:ext cx="5943600" cy="39755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5857884" y="207431"/>
            <a:ext cx="3286148" cy="6007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a:stretch>
            <a:fillRect/>
          </a:stretch>
        </p:blipFill>
        <p:spPr bwMode="auto">
          <a:xfrm>
            <a:off x="-32" y="-24"/>
            <a:ext cx="4500561" cy="383178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7224" y="428604"/>
            <a:ext cx="7513219" cy="61687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err="1" smtClean="0"/>
              <a:t>Talonavicular</a:t>
            </a:r>
            <a:r>
              <a:rPr lang="en-US" u="sng" dirty="0" smtClean="0"/>
              <a:t> Joint</a:t>
            </a:r>
            <a:endParaRPr lang="en-US" dirty="0"/>
          </a:p>
        </p:txBody>
      </p:sp>
      <p:sp>
        <p:nvSpPr>
          <p:cNvPr id="3" name="Content Placeholder 2"/>
          <p:cNvSpPr>
            <a:spLocks noGrp="1"/>
          </p:cNvSpPr>
          <p:nvPr>
            <p:ph idx="1"/>
          </p:nvPr>
        </p:nvSpPr>
        <p:spPr/>
        <p:txBody>
          <a:bodyPr>
            <a:normAutofit/>
          </a:bodyPr>
          <a:lstStyle/>
          <a:p>
            <a:pPr algn="just"/>
            <a:r>
              <a:rPr lang="en-US" sz="2600" dirty="0" smtClean="0"/>
              <a:t>It is the articulation between the talus and </a:t>
            </a:r>
            <a:r>
              <a:rPr lang="en-US" sz="2600" dirty="0" err="1" smtClean="0"/>
              <a:t>navicular</a:t>
            </a:r>
            <a:r>
              <a:rPr lang="en-US" sz="2600" dirty="0" smtClean="0"/>
              <a:t>. It is supported by the spring, the deltoid, and the dorsal </a:t>
            </a:r>
            <a:r>
              <a:rPr lang="en-US" sz="2600" dirty="0" err="1" smtClean="0"/>
              <a:t>talonavicular</a:t>
            </a:r>
            <a:r>
              <a:rPr lang="en-US" sz="2600" dirty="0" smtClean="0"/>
              <a:t> ligaments. It is a modified ball and socket joint. The </a:t>
            </a:r>
            <a:r>
              <a:rPr lang="en-US" sz="2600" dirty="0" err="1" smtClean="0"/>
              <a:t>triplanar</a:t>
            </a:r>
            <a:r>
              <a:rPr lang="en-US" sz="2600" dirty="0" smtClean="0"/>
              <a:t> motions of the </a:t>
            </a:r>
            <a:r>
              <a:rPr lang="en-US" sz="2600" dirty="0" err="1" smtClean="0"/>
              <a:t>navicular</a:t>
            </a:r>
            <a:r>
              <a:rPr lang="en-US" sz="2600" dirty="0" smtClean="0"/>
              <a:t> on the talus function with the </a:t>
            </a:r>
            <a:r>
              <a:rPr lang="en-US" sz="2600" dirty="0" err="1" smtClean="0"/>
              <a:t>subtalar</a:t>
            </a:r>
            <a:r>
              <a:rPr lang="en-US" sz="2600" dirty="0" smtClean="0"/>
              <a:t> joint, resulting in </a:t>
            </a:r>
            <a:r>
              <a:rPr lang="en-US" sz="2600" dirty="0" err="1" smtClean="0"/>
              <a:t>pronation</a:t>
            </a:r>
            <a:r>
              <a:rPr lang="en-US" sz="2600" dirty="0" smtClean="0"/>
              <a:t> and </a:t>
            </a:r>
            <a:r>
              <a:rPr lang="en-US" sz="2600" dirty="0" err="1" smtClean="0"/>
              <a:t>supination</a:t>
            </a:r>
            <a:r>
              <a:rPr lang="en-US" sz="26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85794"/>
            <a:ext cx="8472518" cy="5340369"/>
          </a:xfrm>
        </p:spPr>
        <p:txBody>
          <a:bodyPr>
            <a:normAutofit fontScale="55000" lnSpcReduction="20000"/>
          </a:bodyPr>
          <a:lstStyle/>
          <a:p>
            <a:pPr algn="ctr">
              <a:buNone/>
            </a:pPr>
            <a:r>
              <a:rPr lang="en-US" b="1" u="sng" dirty="0" smtClean="0"/>
              <a:t>ARTHROKINEMATICS OF THE ANKLE AND FOOT JOINTS</a:t>
            </a:r>
          </a:p>
          <a:p>
            <a:r>
              <a:rPr lang="en-US" b="1" dirty="0" smtClean="0"/>
              <a:t>Physiologic motion                                             Roll                                    Slide</a:t>
            </a:r>
            <a:endParaRPr lang="en-US" dirty="0" smtClean="0"/>
          </a:p>
          <a:p>
            <a:pPr>
              <a:buNone/>
            </a:pPr>
            <a:r>
              <a:rPr lang="en-US" b="1" dirty="0" err="1" smtClean="0"/>
              <a:t>Talocrural</a:t>
            </a:r>
            <a:r>
              <a:rPr lang="en-US" b="1" dirty="0" smtClean="0"/>
              <a:t> joint: motion of talus</a:t>
            </a:r>
            <a:endParaRPr lang="en-US" dirty="0" smtClean="0"/>
          </a:p>
          <a:p>
            <a:r>
              <a:rPr lang="en-US" dirty="0" err="1" smtClean="0"/>
              <a:t>Dorsiflexion</a:t>
            </a:r>
            <a:r>
              <a:rPr lang="en-US" dirty="0" smtClean="0"/>
              <a:t>                                                         Anterior                              Posterior</a:t>
            </a:r>
          </a:p>
          <a:p>
            <a:r>
              <a:rPr lang="en-US" dirty="0" err="1" smtClean="0"/>
              <a:t>Plantarflexion</a:t>
            </a:r>
            <a:r>
              <a:rPr lang="en-US" dirty="0" smtClean="0"/>
              <a:t>                                               </a:t>
            </a:r>
            <a:r>
              <a:rPr lang="en-US" b="1" dirty="0" smtClean="0"/>
              <a:t>       </a:t>
            </a:r>
            <a:r>
              <a:rPr lang="en-US" dirty="0" smtClean="0"/>
              <a:t>Posterior                             Anterior</a:t>
            </a:r>
          </a:p>
          <a:p>
            <a:pPr>
              <a:buNone/>
            </a:pPr>
            <a:r>
              <a:rPr lang="en-US" b="1" dirty="0" smtClean="0"/>
              <a:t>	</a:t>
            </a:r>
            <a:endParaRPr lang="en-US" dirty="0" smtClean="0"/>
          </a:p>
          <a:p>
            <a:pPr>
              <a:buNone/>
            </a:pPr>
            <a:r>
              <a:rPr lang="en-US" b="1" dirty="0" err="1" smtClean="0"/>
              <a:t>Subtalar</a:t>
            </a:r>
            <a:r>
              <a:rPr lang="en-US" b="1" dirty="0" smtClean="0"/>
              <a:t> joint: motion of </a:t>
            </a:r>
            <a:r>
              <a:rPr lang="en-US" b="1" dirty="0" err="1" smtClean="0"/>
              <a:t>calcaneus</a:t>
            </a:r>
            <a:r>
              <a:rPr lang="en-US" b="1" dirty="0" smtClean="0"/>
              <a:t> (posterior articulating surface)</a:t>
            </a:r>
            <a:endParaRPr lang="en-US" dirty="0" smtClean="0"/>
          </a:p>
          <a:p>
            <a:r>
              <a:rPr lang="en-US" dirty="0" err="1" smtClean="0"/>
              <a:t>Supination</a:t>
            </a:r>
            <a:r>
              <a:rPr lang="en-US" dirty="0" smtClean="0"/>
              <a:t> with inversion                                    Medial                                Lateral</a:t>
            </a:r>
          </a:p>
          <a:p>
            <a:r>
              <a:rPr lang="en-US" dirty="0" err="1" smtClean="0"/>
              <a:t>Pronation</a:t>
            </a:r>
            <a:r>
              <a:rPr lang="en-US" dirty="0" smtClean="0"/>
              <a:t> with </a:t>
            </a:r>
            <a:r>
              <a:rPr lang="en-US" dirty="0" err="1" smtClean="0"/>
              <a:t>eversion</a:t>
            </a:r>
            <a:r>
              <a:rPr lang="en-US" dirty="0" smtClean="0"/>
              <a:t>                                       Lateral                                Medial</a:t>
            </a:r>
          </a:p>
          <a:p>
            <a:pPr>
              <a:buNone/>
            </a:pPr>
            <a:r>
              <a:rPr lang="en-US" b="1" dirty="0" err="1" smtClean="0"/>
              <a:t>Talonavicular</a:t>
            </a:r>
            <a:r>
              <a:rPr lang="en-US" b="1" dirty="0" smtClean="0"/>
              <a:t> joint: motion of </a:t>
            </a:r>
            <a:r>
              <a:rPr lang="en-US" b="1" dirty="0" err="1" smtClean="0"/>
              <a:t>navicular</a:t>
            </a:r>
            <a:r>
              <a:rPr lang="en-US" b="1" dirty="0" smtClean="0"/>
              <a:t> (open-chain)</a:t>
            </a:r>
            <a:endParaRPr lang="en-US" dirty="0" smtClean="0"/>
          </a:p>
          <a:p>
            <a:r>
              <a:rPr lang="en-US" dirty="0" err="1" smtClean="0"/>
              <a:t>Supination</a:t>
            </a:r>
            <a:r>
              <a:rPr lang="en-US" dirty="0" smtClean="0"/>
              <a:t>                                                          Plantar and                          Plantar and</a:t>
            </a:r>
          </a:p>
          <a:p>
            <a:pPr>
              <a:buNone/>
            </a:pPr>
            <a:r>
              <a:rPr lang="en-US" dirty="0" smtClean="0"/>
              <a:t>                                                                                      medial                                  </a:t>
            </a:r>
            <a:r>
              <a:rPr lang="en-US" dirty="0" err="1" smtClean="0"/>
              <a:t>medial</a:t>
            </a:r>
            <a:endParaRPr lang="en-US" dirty="0" smtClean="0"/>
          </a:p>
          <a:p>
            <a:r>
              <a:rPr lang="en-US" dirty="0" err="1" smtClean="0"/>
              <a:t>Pronation</a:t>
            </a:r>
            <a:r>
              <a:rPr lang="en-US" dirty="0" smtClean="0"/>
              <a:t>                                                            Dorsal and                            Dorsal and</a:t>
            </a:r>
          </a:p>
          <a:p>
            <a:pPr>
              <a:buNone/>
            </a:pPr>
            <a:r>
              <a:rPr lang="en-US" dirty="0" smtClean="0"/>
              <a:t>                                                                                       lateral                                    </a:t>
            </a:r>
            <a:r>
              <a:rPr lang="en-US" dirty="0" err="1" smtClean="0"/>
              <a:t>lateral</a:t>
            </a:r>
            <a:endParaRPr lang="en-US" dirty="0" smtClean="0"/>
          </a:p>
          <a:p>
            <a:pPr>
              <a:buNone/>
            </a:pPr>
            <a:r>
              <a:rPr lang="en-US" b="1" dirty="0" err="1" smtClean="0"/>
              <a:t>Metatarsophalangeal</a:t>
            </a:r>
            <a:r>
              <a:rPr lang="en-US" b="1" dirty="0" smtClean="0"/>
              <a:t> and interphalangeal joints: motion of the phalanges</a:t>
            </a:r>
            <a:endParaRPr lang="en-US" dirty="0" smtClean="0"/>
          </a:p>
          <a:p>
            <a:r>
              <a:rPr lang="en-US" dirty="0" smtClean="0"/>
              <a:t>Flexion                                                                 Plantar                                 </a:t>
            </a:r>
            <a:r>
              <a:rPr lang="en-US" dirty="0" err="1" smtClean="0"/>
              <a:t>Plantar</a:t>
            </a:r>
            <a:endParaRPr lang="en-US" dirty="0" smtClean="0"/>
          </a:p>
          <a:p>
            <a:r>
              <a:rPr lang="en-US" dirty="0" smtClean="0"/>
              <a:t>Extension                                                             Dorsal                                  </a:t>
            </a:r>
            <a:r>
              <a:rPr lang="en-US" dirty="0" err="1" smtClean="0"/>
              <a:t>Dorsal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600200"/>
            <a:ext cx="8229600" cy="5043510"/>
          </a:xfrm>
        </p:spPr>
        <p:txBody>
          <a:bodyPr>
            <a:normAutofit/>
          </a:bodyPr>
          <a:lstStyle/>
          <a:p>
            <a:pPr lvl="0"/>
            <a:r>
              <a:rPr lang="en-US" sz="2600" dirty="0" smtClean="0"/>
              <a:t>The structure and function of the ankle joint</a:t>
            </a:r>
          </a:p>
          <a:p>
            <a:pPr lvl="0"/>
            <a:r>
              <a:rPr lang="en-US" sz="2600" dirty="0" smtClean="0"/>
              <a:t>The segments of the foot</a:t>
            </a:r>
          </a:p>
          <a:p>
            <a:pPr lvl="0"/>
            <a:r>
              <a:rPr lang="en-US" sz="2600" dirty="0" err="1" smtClean="0"/>
              <a:t>Osteokinematics</a:t>
            </a:r>
            <a:r>
              <a:rPr lang="en-US" sz="2600" dirty="0" smtClean="0"/>
              <a:t> and </a:t>
            </a:r>
            <a:r>
              <a:rPr lang="en-US" sz="2600" dirty="0" err="1" smtClean="0"/>
              <a:t>arthrokinematics</a:t>
            </a:r>
            <a:r>
              <a:rPr lang="en-US" sz="2600" dirty="0" smtClean="0"/>
              <a:t> of the ankle joint</a:t>
            </a:r>
          </a:p>
          <a:p>
            <a:pPr lvl="0"/>
            <a:r>
              <a:rPr lang="en-US" sz="2600" dirty="0" err="1" smtClean="0"/>
              <a:t>Osteokinematics</a:t>
            </a:r>
            <a:r>
              <a:rPr lang="en-US" sz="2600" dirty="0" smtClean="0"/>
              <a:t> and </a:t>
            </a:r>
            <a:r>
              <a:rPr lang="en-US" sz="2600" dirty="0" err="1" smtClean="0"/>
              <a:t>arthrokinematics</a:t>
            </a:r>
            <a:r>
              <a:rPr lang="en-US" sz="2600" dirty="0" smtClean="0"/>
              <a:t> of the </a:t>
            </a:r>
            <a:r>
              <a:rPr lang="en-US" sz="2600" dirty="0" err="1" smtClean="0"/>
              <a:t>subtalar</a:t>
            </a:r>
            <a:r>
              <a:rPr lang="en-US" sz="2600" dirty="0" smtClean="0"/>
              <a:t> joint</a:t>
            </a:r>
          </a:p>
          <a:p>
            <a:pPr lvl="0"/>
            <a:r>
              <a:rPr lang="en-US" sz="2600" dirty="0" smtClean="0"/>
              <a:t>Ligaments of the ankle joint</a:t>
            </a:r>
          </a:p>
          <a:p>
            <a:r>
              <a:rPr lang="en-US" sz="2600" dirty="0" smtClean="0"/>
              <a:t>Arches of foot</a:t>
            </a:r>
          </a:p>
          <a:p>
            <a:r>
              <a:rPr lang="en-US" sz="2600" dirty="0" err="1" smtClean="0"/>
              <a:t>Pathomechanics</a:t>
            </a:r>
            <a:r>
              <a:rPr lang="en-US" sz="2600" dirty="0" smtClean="0"/>
              <a:t> of the ankle joint</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Transverse Tarsal Joint/ </a:t>
            </a:r>
            <a:br>
              <a:rPr lang="en-US" u="sng" dirty="0" smtClean="0"/>
            </a:br>
            <a:r>
              <a:rPr lang="en-US" u="sng" dirty="0" err="1" smtClean="0"/>
              <a:t>Midtarsal</a:t>
            </a:r>
            <a:r>
              <a:rPr lang="en-US" u="sng" dirty="0" smtClean="0"/>
              <a:t> joint/ </a:t>
            </a:r>
            <a:r>
              <a:rPr lang="en-US" u="sng" dirty="0" err="1" smtClean="0"/>
              <a:t>Chopart’s</a:t>
            </a:r>
            <a:r>
              <a:rPr lang="en-US" u="sng" dirty="0" smtClean="0"/>
              <a:t> joints</a:t>
            </a:r>
            <a:endParaRPr lang="en-US" u="sng" dirty="0"/>
          </a:p>
        </p:txBody>
      </p:sp>
      <p:sp>
        <p:nvSpPr>
          <p:cNvPr id="3" name="Content Placeholder 2"/>
          <p:cNvSpPr>
            <a:spLocks noGrp="1"/>
          </p:cNvSpPr>
          <p:nvPr>
            <p:ph idx="1"/>
          </p:nvPr>
        </p:nvSpPr>
        <p:spPr/>
        <p:txBody>
          <a:bodyPr>
            <a:normAutofit/>
          </a:bodyPr>
          <a:lstStyle/>
          <a:p>
            <a:pPr algn="just"/>
            <a:r>
              <a:rPr lang="en-US" sz="2600" dirty="0" smtClean="0"/>
              <a:t>It is the joint between the hind- and </a:t>
            </a:r>
            <a:r>
              <a:rPr lang="en-US" sz="2600" dirty="0" err="1" smtClean="0"/>
              <a:t>midfoot</a:t>
            </a:r>
            <a:r>
              <a:rPr lang="en-US" sz="2600" dirty="0" smtClean="0"/>
              <a:t> includes the </a:t>
            </a:r>
            <a:r>
              <a:rPr lang="en-US" sz="2600" dirty="0" err="1" smtClean="0"/>
              <a:t>talonavicular</a:t>
            </a:r>
            <a:r>
              <a:rPr lang="en-US" sz="2600" dirty="0" smtClean="0"/>
              <a:t> and </a:t>
            </a:r>
            <a:r>
              <a:rPr lang="en-US" sz="2600" dirty="0" err="1" smtClean="0"/>
              <a:t>calcaneocuboid</a:t>
            </a:r>
            <a:r>
              <a:rPr lang="en-US" sz="2600" dirty="0" smtClean="0"/>
              <a:t> joints. </a:t>
            </a:r>
            <a:endParaRPr lang="en-US" sz="2600" dirty="0" smtClean="0"/>
          </a:p>
          <a:p>
            <a:pPr algn="just"/>
            <a:r>
              <a:rPr lang="en-US" sz="2600" dirty="0" smtClean="0"/>
              <a:t>The </a:t>
            </a:r>
            <a:r>
              <a:rPr lang="en-US" sz="2600" i="1" dirty="0" err="1" smtClean="0"/>
              <a:t>calcaneocuboid</a:t>
            </a:r>
            <a:r>
              <a:rPr lang="en-US" sz="2600" dirty="0" smtClean="0"/>
              <a:t> </a:t>
            </a:r>
            <a:r>
              <a:rPr lang="en-US" sz="2600" i="1" dirty="0" smtClean="0"/>
              <a:t>joint </a:t>
            </a:r>
            <a:r>
              <a:rPr lang="en-US" sz="2600" dirty="0" smtClean="0"/>
              <a:t>is saddle-shaped. It permits gliding motions. The transverse tarsal joint participates in the </a:t>
            </a:r>
            <a:r>
              <a:rPr lang="en-US" sz="2600" dirty="0" err="1" smtClean="0"/>
              <a:t>triplanar</a:t>
            </a:r>
            <a:r>
              <a:rPr lang="en-US" sz="2600" dirty="0" smtClean="0"/>
              <a:t> </a:t>
            </a:r>
            <a:r>
              <a:rPr lang="en-US" sz="2600" dirty="0" err="1" smtClean="0"/>
              <a:t>pronation</a:t>
            </a:r>
            <a:r>
              <a:rPr lang="en-US" sz="2600" dirty="0" smtClean="0"/>
              <a:t>/</a:t>
            </a:r>
            <a:r>
              <a:rPr lang="en-US" sz="2600" dirty="0" err="1" smtClean="0"/>
              <a:t>supination</a:t>
            </a:r>
            <a:r>
              <a:rPr lang="en-US" sz="2600" dirty="0" smtClean="0"/>
              <a:t> motions of the foot and makes compensatory movements to accommodate variations in the ground. </a:t>
            </a: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29486" y="4000528"/>
            <a:ext cx="2214546" cy="2857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07635" y="4357694"/>
            <a:ext cx="3922169" cy="2519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a:srcRect/>
          <a:stretch>
            <a:fillRect/>
          </a:stretch>
        </p:blipFill>
        <p:spPr bwMode="auto">
          <a:xfrm>
            <a:off x="457200" y="609600"/>
            <a:ext cx="8229600" cy="5867400"/>
          </a:xfrm>
          <a:prstGeom prst="rect">
            <a:avLst/>
          </a:prstGeom>
          <a:noFill/>
          <a:ln w="9525">
            <a:solidFill>
              <a:schemeClr val="tx1"/>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cstate="print"/>
          <a:srcRect/>
          <a:stretch>
            <a:fillRect/>
          </a:stretch>
        </p:blipFill>
        <p:spPr bwMode="auto">
          <a:xfrm>
            <a:off x="492157" y="0"/>
            <a:ext cx="8127996" cy="6858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600" b="1" dirty="0" err="1" smtClean="0"/>
              <a:t>Intertarsal</a:t>
            </a:r>
            <a:r>
              <a:rPr lang="en-US" sz="2600" b="1" dirty="0" smtClean="0"/>
              <a:t> and </a:t>
            </a:r>
            <a:r>
              <a:rPr lang="en-US" sz="2600" b="1" dirty="0" err="1" smtClean="0"/>
              <a:t>Tarsometatarsal</a:t>
            </a:r>
            <a:r>
              <a:rPr lang="en-US" sz="2600" b="1" dirty="0" smtClean="0"/>
              <a:t> Joints</a:t>
            </a:r>
            <a:endParaRPr lang="en-US" sz="2600" dirty="0" smtClean="0"/>
          </a:p>
          <a:p>
            <a:r>
              <a:rPr lang="en-US" sz="2600" dirty="0" smtClean="0"/>
              <a:t>The remaining </a:t>
            </a:r>
            <a:r>
              <a:rPr lang="en-US" sz="2600" dirty="0" err="1" smtClean="0"/>
              <a:t>intertarsal</a:t>
            </a:r>
            <a:r>
              <a:rPr lang="en-US" sz="2600" dirty="0" smtClean="0"/>
              <a:t> and </a:t>
            </a:r>
            <a:r>
              <a:rPr lang="en-US" sz="2600" dirty="0" err="1" smtClean="0"/>
              <a:t>tarsometatarsal</a:t>
            </a:r>
            <a:r>
              <a:rPr lang="en-US" sz="2600" dirty="0" smtClean="0"/>
              <a:t> joints are plane joints that during weight bearing, help regulate the position of the forefoot on the ground and permit gliding motion.</a:t>
            </a:r>
          </a:p>
          <a:p>
            <a:endParaRPr lang="en-US" sz="2600" dirty="0" smtClean="0"/>
          </a:p>
          <a:p>
            <a:r>
              <a:rPr lang="en-US" sz="2600" b="1" dirty="0" err="1" smtClean="0"/>
              <a:t>Metatarsophalangeal</a:t>
            </a:r>
            <a:r>
              <a:rPr lang="en-US" sz="2600" b="1" dirty="0" smtClean="0"/>
              <a:t> </a:t>
            </a:r>
            <a:r>
              <a:rPr lang="en-IN" sz="2600" dirty="0" smtClean="0"/>
              <a:t>(</a:t>
            </a:r>
            <a:r>
              <a:rPr lang="en-IN" sz="2600" dirty="0" err="1" smtClean="0"/>
              <a:t>Lisfranc’s</a:t>
            </a:r>
            <a:r>
              <a:rPr lang="en-IN" sz="2600" dirty="0" smtClean="0"/>
              <a:t> joint) </a:t>
            </a:r>
            <a:r>
              <a:rPr lang="en-IN" sz="2600" b="1" dirty="0" smtClean="0"/>
              <a:t>a</a:t>
            </a:r>
            <a:r>
              <a:rPr lang="en-US" sz="2600" b="1" dirty="0" err="1" smtClean="0"/>
              <a:t>nd</a:t>
            </a:r>
            <a:r>
              <a:rPr lang="en-US" sz="2600" b="1" dirty="0" smtClean="0"/>
              <a:t> Interphalangeal Joints of the Toes</a:t>
            </a:r>
            <a:endParaRPr lang="en-US" sz="2600" dirty="0" smtClean="0"/>
          </a:p>
          <a:p>
            <a:r>
              <a:rPr lang="en-US" sz="2600" dirty="0" smtClean="0"/>
              <a:t>MTP joints are modified </a:t>
            </a:r>
            <a:r>
              <a:rPr lang="en-US" sz="2600" dirty="0" err="1" smtClean="0"/>
              <a:t>condyloid</a:t>
            </a:r>
            <a:r>
              <a:rPr lang="en-US" sz="2600" dirty="0" smtClean="0"/>
              <a:t> joints. IP joints are hinge joints</a:t>
            </a:r>
            <a:endParaRPr lang="en-US" sz="2600"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72199" y="-24"/>
            <a:ext cx="3071834" cy="2214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Arches of the foot</a:t>
            </a:r>
            <a:endParaRPr lang="en-US" dirty="0"/>
          </a:p>
        </p:txBody>
      </p:sp>
      <p:sp>
        <p:nvSpPr>
          <p:cNvPr id="3" name="Content Placeholder 2"/>
          <p:cNvSpPr>
            <a:spLocks noGrp="1"/>
          </p:cNvSpPr>
          <p:nvPr>
            <p:ph idx="1"/>
          </p:nvPr>
        </p:nvSpPr>
        <p:spPr/>
        <p:txBody>
          <a:bodyPr>
            <a:normAutofit/>
          </a:bodyPr>
          <a:lstStyle/>
          <a:p>
            <a:r>
              <a:rPr lang="en-US" sz="2600" dirty="0" smtClean="0"/>
              <a:t>The foot typically is characterized as having three arches: medial and lateral longitudinal arches and a transverse arch, of which the medial longitudinal arch is the largest. The longitudinal arch extends from the heel to the heads of the five metatarsals. It is adapted to support the foot and to absorb shock. </a:t>
            </a:r>
            <a:endParaRPr lang="en-US" sz="2600" dirty="0" smtClean="0"/>
          </a:p>
          <a:p>
            <a:r>
              <a:rPr lang="en-US" sz="2600" dirty="0" smtClean="0"/>
              <a:t>The arches are not present at birth but evolve with the progression of weight-bearing</a:t>
            </a:r>
            <a:r>
              <a:rPr lang="en-US" sz="2600" dirty="0" smtClean="0"/>
              <a:t>.</a:t>
            </a:r>
            <a:endParaRPr lang="en-US" sz="2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Structure of the Arches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longitudinal arches are anchored </a:t>
            </a:r>
          </a:p>
          <a:p>
            <a:pPr lvl="1"/>
            <a:r>
              <a:rPr lang="en-US" dirty="0" smtClean="0"/>
              <a:t>posteriorly at the calcaneus </a:t>
            </a:r>
          </a:p>
          <a:p>
            <a:pPr lvl="1"/>
            <a:r>
              <a:rPr lang="en-US" dirty="0" smtClean="0"/>
              <a:t>anteriorly at the metatarsal heads. </a:t>
            </a:r>
          </a:p>
          <a:p>
            <a:r>
              <a:rPr lang="en-US" dirty="0" smtClean="0"/>
              <a:t>The longitudinal arch is continuous both medially and laterally through the foot, but because the arch is higher medially, the medial side usually is the side of reference.</a:t>
            </a:r>
          </a:p>
          <a:p>
            <a:r>
              <a:rPr lang="en-US" dirty="0" smtClean="0"/>
              <a:t>The lateral arch is lower than the medial arch. </a:t>
            </a:r>
          </a:p>
          <a:p>
            <a:r>
              <a:rPr lang="en-US" dirty="0" smtClean="0"/>
              <a:t>The talus rests at the top of the vault of the foot and is considered to be the “keystone” of the arch. </a:t>
            </a:r>
          </a:p>
          <a:p>
            <a:r>
              <a:rPr lang="en-US" dirty="0" smtClean="0"/>
              <a:t>All weight transferred from the body to the heel or the forefoot must pass through the talus.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dirty="0" smtClean="0"/>
              <a:t>The transverse arch is a continuous structure. It is easiest to visualize in the midfoot at the level of the TMT joints. </a:t>
            </a:r>
          </a:p>
          <a:p>
            <a:pPr algn="just"/>
            <a:r>
              <a:rPr lang="en-US" dirty="0" smtClean="0"/>
              <a:t>At the anterior tarsals, the middle cuneiform bone forms the keystone of the arch. The transverse arch still can be visualized at the distal metatarsals but with less curvature. </a:t>
            </a:r>
          </a:p>
          <a:p>
            <a:pPr algn="just"/>
            <a:r>
              <a:rPr lang="en-US" dirty="0" smtClean="0"/>
              <a:t>The second metatarsal, recessed into its mortise, is at the apex of this part of the arch. </a:t>
            </a:r>
          </a:p>
          <a:p>
            <a:pPr algn="just"/>
            <a:r>
              <a:rPr lang="en-US" dirty="0" smtClean="0"/>
              <a:t>The transverse arch is completely reduced at the level of the metatarsal heads, with all metatarsal heads parallel to the weight-bearing surface.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258204" cy="5043478"/>
          </a:xfrm>
        </p:spPr>
        <p:txBody>
          <a:bodyPr>
            <a:noAutofit/>
          </a:bodyPr>
          <a:lstStyle/>
          <a:p>
            <a:pPr algn="just"/>
            <a:r>
              <a:rPr lang="en-US" sz="2700" dirty="0" smtClean="0">
                <a:cs typeface="Times New Roman" pitchFamily="18" charset="0"/>
              </a:rPr>
              <a:t>The </a:t>
            </a:r>
            <a:r>
              <a:rPr lang="en-US" sz="2700" dirty="0" smtClean="0">
                <a:cs typeface="Times New Roman" pitchFamily="18" charset="0"/>
              </a:rPr>
              <a:t>shape and arrangement of the bones are partially responsible for stability of the plantar arches. </a:t>
            </a:r>
          </a:p>
          <a:p>
            <a:pPr algn="just"/>
            <a:r>
              <a:rPr lang="en-US" sz="2700" dirty="0" smtClean="0">
                <a:cs typeface="Times New Roman" pitchFamily="18" charset="0"/>
              </a:rPr>
              <a:t>The </a:t>
            </a:r>
            <a:r>
              <a:rPr lang="en-US" sz="2700" dirty="0" err="1" smtClean="0">
                <a:cs typeface="Times New Roman" pitchFamily="18" charset="0"/>
              </a:rPr>
              <a:t>calcaneus</a:t>
            </a:r>
            <a:r>
              <a:rPr lang="en-US" sz="2700" dirty="0" smtClean="0">
                <a:cs typeface="Times New Roman" pitchFamily="18" charset="0"/>
              </a:rPr>
              <a:t> </a:t>
            </a:r>
            <a:r>
              <a:rPr lang="en-US" sz="2700" dirty="0" smtClean="0">
                <a:cs typeface="Times New Roman" pitchFamily="18" charset="0"/>
              </a:rPr>
              <a:t>and first metatarsal contribute to stability of the medial longitudinal arch, particularly in standing.</a:t>
            </a:r>
          </a:p>
          <a:p>
            <a:pPr algn="just"/>
            <a:r>
              <a:rPr lang="en-US" sz="2700" dirty="0" smtClean="0">
                <a:cs typeface="Times New Roman" pitchFamily="18" charset="0"/>
              </a:rPr>
              <a:t>Although the structure of the tarsal bones provides a certain inherent stability to the arches, the arches would collapse without additional support from ligaments and muscles.</a:t>
            </a:r>
            <a:endParaRPr lang="en-US" sz="2700" dirty="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a:srcRect/>
          <a:stretch>
            <a:fillRect/>
          </a:stretch>
        </p:blipFill>
        <p:spPr bwMode="auto">
          <a:xfrm>
            <a:off x="822335" y="1600200"/>
            <a:ext cx="7499330" cy="4525963"/>
          </a:xfrm>
          <a:prstGeom prst="rect">
            <a:avLst/>
          </a:prstGeom>
          <a:noFill/>
          <a:ln w="9525">
            <a:solidFill>
              <a:schemeClr val="tx1"/>
            </a:solid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Rectangle 4"/>
          <p:cNvSpPr/>
          <p:nvPr/>
        </p:nvSpPr>
        <p:spPr>
          <a:xfrm>
            <a:off x="500034" y="1859340"/>
            <a:ext cx="8215370" cy="3539430"/>
          </a:xfrm>
          <a:prstGeom prst="rect">
            <a:avLst/>
          </a:prstGeom>
        </p:spPr>
        <p:txBody>
          <a:bodyPr wrap="square">
            <a:spAutoFit/>
          </a:bodyPr>
          <a:lstStyle/>
          <a:p>
            <a:pPr algn="just"/>
            <a:r>
              <a:rPr lang="en-US" sz="2800" dirty="0" smtClean="0"/>
              <a:t>Because the three arches can be thought of as a segmented vault or one continuous set of interdependent linkages, support at one point in the system contributes to support throughout the system. </a:t>
            </a:r>
          </a:p>
          <a:p>
            <a:pPr algn="just"/>
            <a:r>
              <a:rPr lang="en-US" sz="2800" dirty="0" smtClean="0"/>
              <a:t>key </a:t>
            </a:r>
            <a:r>
              <a:rPr lang="en-US" sz="2800" dirty="0" smtClean="0"/>
              <a:t>for passive </a:t>
            </a:r>
            <a:r>
              <a:rPr lang="en-US" sz="2800" dirty="0" smtClean="0"/>
              <a:t>support </a:t>
            </a:r>
            <a:r>
              <a:rPr lang="en-US" sz="2800" dirty="0" smtClean="0"/>
              <a:t>are:</a:t>
            </a:r>
            <a:endParaRPr lang="en-US" sz="2800" dirty="0" smtClean="0"/>
          </a:p>
          <a:p>
            <a:pPr lvl="1" algn="just">
              <a:buFont typeface="Wingdings" pitchFamily="2" charset="2"/>
              <a:buChar char="ü"/>
            </a:pPr>
            <a:r>
              <a:rPr lang="en-US" sz="2800" dirty="0" smtClean="0"/>
              <a:t>The plantar </a:t>
            </a:r>
            <a:r>
              <a:rPr lang="en-US" sz="2800" dirty="0" err="1" smtClean="0"/>
              <a:t>calcaneonavicular</a:t>
            </a:r>
            <a:r>
              <a:rPr lang="en-US" sz="2800" dirty="0" smtClean="0"/>
              <a:t> (spring) ligament,</a:t>
            </a:r>
          </a:p>
          <a:p>
            <a:pPr lvl="1" algn="just">
              <a:buFont typeface="Wingdings" pitchFamily="2" charset="2"/>
              <a:buChar char="ü"/>
            </a:pPr>
            <a:r>
              <a:rPr lang="en-US" sz="2800" dirty="0" smtClean="0"/>
              <a:t> the </a:t>
            </a:r>
            <a:r>
              <a:rPr lang="en-US" sz="2800" dirty="0" err="1" smtClean="0"/>
              <a:t>interosseous</a:t>
            </a:r>
            <a:r>
              <a:rPr lang="en-US" sz="2800" dirty="0" smtClean="0"/>
              <a:t> </a:t>
            </a:r>
            <a:r>
              <a:rPr lang="en-US" sz="2800" dirty="0" err="1" smtClean="0"/>
              <a:t>talocalcaneal</a:t>
            </a:r>
            <a:r>
              <a:rPr lang="en-US" sz="2800" dirty="0" smtClean="0"/>
              <a:t> ligament, </a:t>
            </a:r>
          </a:p>
          <a:p>
            <a:pPr lvl="1" algn="just">
              <a:buFont typeface="Wingdings" pitchFamily="2" charset="2"/>
              <a:buChar char="ü"/>
            </a:pPr>
            <a:r>
              <a:rPr lang="en-US" sz="2800" dirty="0" smtClean="0"/>
              <a:t>the plantar </a:t>
            </a:r>
            <a:r>
              <a:rPr lang="en-US" sz="2800" dirty="0" err="1" smtClean="0"/>
              <a:t>aponeurosis</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 </a:t>
            </a:r>
            <a:endParaRPr lang="en-IN" dirty="0"/>
          </a:p>
        </p:txBody>
      </p:sp>
      <p:sp>
        <p:nvSpPr>
          <p:cNvPr id="3" name="Content Placeholder 2"/>
          <p:cNvSpPr>
            <a:spLocks noGrp="1"/>
          </p:cNvSpPr>
          <p:nvPr>
            <p:ph idx="1"/>
          </p:nvPr>
        </p:nvSpPr>
        <p:spPr/>
        <p:txBody>
          <a:bodyPr>
            <a:noAutofit/>
          </a:bodyPr>
          <a:lstStyle/>
          <a:p>
            <a:r>
              <a:rPr lang="en-US" sz="2600" dirty="0" smtClean="0"/>
              <a:t>Ankle/foot complex has 26 bones  that form 35 compound joints.</a:t>
            </a:r>
          </a:p>
          <a:p>
            <a:pPr>
              <a:buFont typeface="Wingdings" pitchFamily="2" charset="2"/>
              <a:buChar char="v"/>
            </a:pPr>
            <a:r>
              <a:rPr lang="en-US" sz="2600" u="sng" dirty="0" smtClean="0"/>
              <a:t>Distal </a:t>
            </a:r>
            <a:r>
              <a:rPr lang="en-US" sz="2600" u="sng" dirty="0" err="1" smtClean="0"/>
              <a:t>tibiofibular</a:t>
            </a:r>
            <a:r>
              <a:rPr lang="en-US" sz="2600" u="sng" dirty="0" smtClean="0"/>
              <a:t> joint</a:t>
            </a:r>
          </a:p>
          <a:p>
            <a:pPr>
              <a:buFont typeface="Wingdings" pitchFamily="2" charset="2"/>
              <a:buChar char="v"/>
            </a:pPr>
            <a:r>
              <a:rPr lang="en-US" sz="2600" u="sng" dirty="0" smtClean="0"/>
              <a:t>The </a:t>
            </a:r>
            <a:r>
              <a:rPr lang="en-US" sz="2600" u="sng" dirty="0" err="1" smtClean="0"/>
              <a:t>talocrural</a:t>
            </a:r>
            <a:r>
              <a:rPr lang="en-US" sz="2600" u="sng" dirty="0" smtClean="0"/>
              <a:t> or ankle joint</a:t>
            </a:r>
          </a:p>
          <a:p>
            <a:pPr>
              <a:buFont typeface="Wingdings" pitchFamily="2" charset="2"/>
              <a:buChar char="v"/>
            </a:pPr>
            <a:r>
              <a:rPr lang="en-US" sz="2600" u="sng" dirty="0" smtClean="0"/>
              <a:t>The </a:t>
            </a:r>
            <a:r>
              <a:rPr lang="en-US" sz="2600" u="sng" dirty="0" err="1" smtClean="0"/>
              <a:t>talocalcaneal</a:t>
            </a:r>
            <a:r>
              <a:rPr lang="en-US" sz="2600" u="sng" dirty="0" smtClean="0"/>
              <a:t> or </a:t>
            </a:r>
            <a:r>
              <a:rPr lang="en-US" sz="2600" u="sng" dirty="0" err="1" smtClean="0"/>
              <a:t>sutalar</a:t>
            </a:r>
            <a:r>
              <a:rPr lang="en-US" sz="2600" u="sng" dirty="0" smtClean="0"/>
              <a:t> joint</a:t>
            </a:r>
          </a:p>
          <a:p>
            <a:pPr>
              <a:buFont typeface="Wingdings" pitchFamily="2" charset="2"/>
              <a:buChar char="v"/>
            </a:pPr>
            <a:r>
              <a:rPr lang="en-US" sz="2600" u="sng" dirty="0" smtClean="0"/>
              <a:t>Transverse tarsal joint : </a:t>
            </a:r>
            <a:r>
              <a:rPr lang="en-US" sz="2600" u="sng" dirty="0" err="1" smtClean="0"/>
              <a:t>talonavicular</a:t>
            </a:r>
            <a:r>
              <a:rPr lang="en-US" sz="2600" u="sng" dirty="0" smtClean="0"/>
              <a:t> joint &amp; </a:t>
            </a:r>
            <a:r>
              <a:rPr lang="en-US" sz="2600" u="sng" dirty="0" err="1" smtClean="0"/>
              <a:t>calcaneocuboid</a:t>
            </a:r>
            <a:r>
              <a:rPr lang="en-US" sz="2600" u="sng" dirty="0" smtClean="0"/>
              <a:t> joint</a:t>
            </a:r>
          </a:p>
          <a:p>
            <a:pPr>
              <a:buFont typeface="Wingdings" pitchFamily="2" charset="2"/>
              <a:buChar char="v"/>
            </a:pPr>
            <a:r>
              <a:rPr lang="en-US" sz="2600" u="sng" dirty="0" smtClean="0"/>
              <a:t>5 </a:t>
            </a:r>
            <a:r>
              <a:rPr lang="en-US" sz="2600" u="sng" dirty="0" err="1" smtClean="0"/>
              <a:t>tarsometatarsal</a:t>
            </a:r>
            <a:r>
              <a:rPr lang="en-US" sz="2600" u="sng" dirty="0" smtClean="0"/>
              <a:t> joints</a:t>
            </a:r>
          </a:p>
          <a:p>
            <a:pPr>
              <a:buFont typeface="Wingdings" pitchFamily="2" charset="2"/>
              <a:buChar char="v"/>
            </a:pPr>
            <a:r>
              <a:rPr lang="en-US" sz="2600" u="sng" dirty="0" smtClean="0"/>
              <a:t>5 </a:t>
            </a:r>
            <a:r>
              <a:rPr lang="en-US" sz="2600" u="sng" dirty="0" err="1" smtClean="0"/>
              <a:t>metatarsophalangeal</a:t>
            </a:r>
            <a:r>
              <a:rPr lang="en-US" sz="2600" u="sng" dirty="0" smtClean="0"/>
              <a:t> joints</a:t>
            </a:r>
          </a:p>
          <a:p>
            <a:pPr>
              <a:buFont typeface="Wingdings" pitchFamily="2" charset="2"/>
              <a:buChar char="v"/>
            </a:pPr>
            <a:r>
              <a:rPr lang="en-US" sz="2600" u="sng" dirty="0" smtClean="0"/>
              <a:t>9 </a:t>
            </a:r>
            <a:r>
              <a:rPr lang="en-US" sz="2600" u="sng" dirty="0" err="1" smtClean="0"/>
              <a:t>interphalangeal</a:t>
            </a:r>
            <a:r>
              <a:rPr lang="en-US" sz="2600" u="sng" dirty="0" smtClean="0"/>
              <a:t> joints</a:t>
            </a:r>
            <a:endParaRPr lang="en-US" sz="26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a:srcRect/>
          <a:stretch>
            <a:fillRect/>
          </a:stretch>
        </p:blipFill>
        <p:spPr bwMode="auto">
          <a:xfrm>
            <a:off x="357158" y="285728"/>
            <a:ext cx="8358246" cy="5568178"/>
          </a:xfrm>
          <a:prstGeom prst="rect">
            <a:avLst/>
          </a:prstGeom>
          <a:noFill/>
          <a:ln w="9525">
            <a:solidFill>
              <a:schemeClr val="tx1"/>
            </a:solid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 of Arches</a:t>
            </a:r>
            <a:endParaRPr lang="en-US" dirty="0"/>
          </a:p>
        </p:txBody>
      </p:sp>
      <p:sp>
        <p:nvSpPr>
          <p:cNvPr id="3" name="Content Placeholder 2"/>
          <p:cNvSpPr>
            <a:spLocks noGrp="1"/>
          </p:cNvSpPr>
          <p:nvPr>
            <p:ph idx="1"/>
          </p:nvPr>
        </p:nvSpPr>
        <p:spPr>
          <a:xfrm>
            <a:off x="457200" y="1117615"/>
            <a:ext cx="8229600" cy="4525963"/>
          </a:xfrm>
        </p:spPr>
        <p:txBody>
          <a:bodyPr>
            <a:noAutofit/>
          </a:bodyPr>
          <a:lstStyle/>
          <a:p>
            <a:pPr algn="just"/>
            <a:r>
              <a:rPr lang="en-US" sz="2400" dirty="0" smtClean="0"/>
              <a:t>The plantar arches are adapted uniquely to serve two contrasting mobility and stability weight-bearing functions. The foot must accept weight during early stance phase and adapt to various surface shapes. To accomplish this weight-bearing mobility function, the plantar arches must be flexible enough to allow the foot to </a:t>
            </a:r>
          </a:p>
          <a:p>
            <a:pPr algn="just"/>
            <a:r>
              <a:rPr lang="en-US" sz="2400" dirty="0" smtClean="0"/>
              <a:t>(1) dampen the impact of weight-bearing forces, </a:t>
            </a:r>
          </a:p>
          <a:p>
            <a:pPr algn="just"/>
            <a:r>
              <a:rPr lang="en-US" sz="2400" dirty="0" smtClean="0"/>
              <a:t>(2) dampen superimposed rotational motions, and </a:t>
            </a:r>
          </a:p>
          <a:p>
            <a:pPr algn="just"/>
            <a:r>
              <a:rPr lang="en-US" sz="2400" dirty="0" smtClean="0"/>
              <a:t>(3) adapt to changes in the supporting surface. </a:t>
            </a:r>
          </a:p>
          <a:p>
            <a:pPr algn="just"/>
            <a:r>
              <a:rPr lang="en-US" sz="2400" dirty="0" smtClean="0"/>
              <a:t>To accomplish weight-bearing stability functions, the arches must allow </a:t>
            </a:r>
          </a:p>
          <a:p>
            <a:pPr algn="just"/>
            <a:r>
              <a:rPr lang="en-US" sz="2400" dirty="0" smtClean="0"/>
              <a:t>(1) distribution of weight through the foot for proper weight-bearing and</a:t>
            </a:r>
          </a:p>
          <a:p>
            <a:pPr algn="just"/>
            <a:r>
              <a:rPr lang="en-US" sz="2400" dirty="0" smtClean="0"/>
              <a:t>(2) conversion of the flexible foot to a rigid lever.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50"/>
            <a:ext cx="8229600" cy="1143000"/>
          </a:xfrm>
        </p:spPr>
        <p:txBody>
          <a:bodyPr>
            <a:normAutofit fontScale="90000"/>
          </a:bodyPr>
          <a:lstStyle/>
          <a:p>
            <a:r>
              <a:rPr lang="en-US" b="1" dirty="0" smtClean="0"/>
              <a:t>PLANTAR FASCIA/ PLANTAR APONEUROSIS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600" dirty="0" smtClean="0"/>
              <a:t>The plantar </a:t>
            </a:r>
            <a:r>
              <a:rPr lang="en-US" sz="2600" dirty="0" err="1" smtClean="0"/>
              <a:t>aponeurosis</a:t>
            </a:r>
            <a:r>
              <a:rPr lang="en-US" sz="2600" dirty="0" smtClean="0"/>
              <a:t> is a dense fascia that runs nearly the entire length of the foot. It begins </a:t>
            </a:r>
            <a:r>
              <a:rPr lang="en-US" sz="2600" dirty="0" err="1" smtClean="0"/>
              <a:t>posteriorly</a:t>
            </a:r>
            <a:r>
              <a:rPr lang="en-US" sz="2600" dirty="0" smtClean="0"/>
              <a:t> on the medial tubercle of the </a:t>
            </a:r>
            <a:r>
              <a:rPr lang="en-US" sz="2600" dirty="0" err="1" smtClean="0"/>
              <a:t>calcaneus</a:t>
            </a:r>
            <a:r>
              <a:rPr lang="en-US" sz="2600" dirty="0" smtClean="0"/>
              <a:t> and continues </a:t>
            </a:r>
            <a:r>
              <a:rPr lang="en-US" sz="2600" dirty="0" err="1" smtClean="0"/>
              <a:t>anteriorly</a:t>
            </a:r>
            <a:r>
              <a:rPr lang="en-US" sz="2600" dirty="0" smtClean="0"/>
              <a:t> to attach by digitations to the plantar plates and then to the proximal phalanx of each toe. </a:t>
            </a:r>
          </a:p>
          <a:p>
            <a:r>
              <a:rPr lang="en-US" sz="2600" dirty="0" smtClean="0"/>
              <a:t>Tension in the plantar </a:t>
            </a:r>
            <a:r>
              <a:rPr lang="en-US" sz="2600" dirty="0" err="1" smtClean="0"/>
              <a:t>aponeurosis</a:t>
            </a:r>
            <a:r>
              <a:rPr lang="en-US" sz="2600" dirty="0" smtClean="0"/>
              <a:t> caused by MTP joint extension can draw the </a:t>
            </a:r>
            <a:r>
              <a:rPr lang="en-US" sz="2600" dirty="0" err="1" smtClean="0"/>
              <a:t>hindfoot</a:t>
            </a:r>
            <a:r>
              <a:rPr lang="en-US" sz="2600" dirty="0" smtClean="0"/>
              <a:t> and forefoot together to raise the longitudinal arch. </a:t>
            </a:r>
          </a:p>
          <a:p>
            <a:r>
              <a:rPr lang="en-US" sz="2600" dirty="0" smtClean="0"/>
              <a:t>Function: It supports the arches of the foot</a:t>
            </a:r>
            <a:endParaRPr lang="en-US" sz="2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Muscle Function in the Ankle and Foot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b="1" i="1" dirty="0" err="1" smtClean="0"/>
              <a:t>Plantarflexors</a:t>
            </a:r>
            <a:endParaRPr lang="en-US" b="1" i="1" dirty="0" smtClean="0"/>
          </a:p>
          <a:p>
            <a:pPr algn="just"/>
            <a:r>
              <a:rPr lang="en-US" b="1" dirty="0" smtClean="0"/>
              <a:t>Tibialis posterior</a:t>
            </a:r>
          </a:p>
          <a:p>
            <a:pPr algn="just"/>
            <a:r>
              <a:rPr lang="en-US" b="1" dirty="0" smtClean="0"/>
              <a:t>Flexor </a:t>
            </a:r>
            <a:r>
              <a:rPr lang="en-US" b="1" dirty="0" err="1" smtClean="0"/>
              <a:t>hallucis</a:t>
            </a:r>
            <a:r>
              <a:rPr lang="en-US" b="1" dirty="0" smtClean="0"/>
              <a:t> </a:t>
            </a:r>
            <a:r>
              <a:rPr lang="en-US" b="1" dirty="0" err="1" smtClean="0"/>
              <a:t>longus</a:t>
            </a:r>
            <a:r>
              <a:rPr lang="en-US" b="1" dirty="0" smtClean="0"/>
              <a:t> and the flexor </a:t>
            </a:r>
            <a:r>
              <a:rPr lang="en-US" b="1" dirty="0" err="1" smtClean="0"/>
              <a:t>digitorum</a:t>
            </a:r>
            <a:r>
              <a:rPr lang="en-US" b="1" dirty="0" smtClean="0"/>
              <a:t> </a:t>
            </a:r>
            <a:r>
              <a:rPr lang="en-US" b="1" dirty="0" err="1" smtClean="0"/>
              <a:t>longus</a:t>
            </a:r>
            <a:r>
              <a:rPr lang="en-US" dirty="0" smtClean="0"/>
              <a:t> </a:t>
            </a:r>
          </a:p>
          <a:p>
            <a:pPr algn="just"/>
            <a:r>
              <a:rPr lang="en-US" b="1" dirty="0" smtClean="0"/>
              <a:t>Lateral Compartment Muscles</a:t>
            </a:r>
            <a:endParaRPr lang="en-US" dirty="0" smtClean="0"/>
          </a:p>
          <a:p>
            <a:pPr algn="just"/>
            <a:r>
              <a:rPr lang="en-US" dirty="0" smtClean="0"/>
              <a:t>The </a:t>
            </a:r>
            <a:r>
              <a:rPr lang="en-US" dirty="0" err="1" smtClean="0"/>
              <a:t>peroneus</a:t>
            </a:r>
            <a:r>
              <a:rPr lang="en-US" dirty="0" smtClean="0"/>
              <a:t> </a:t>
            </a:r>
            <a:r>
              <a:rPr lang="en-US" dirty="0" err="1" smtClean="0"/>
              <a:t>longus</a:t>
            </a:r>
            <a:r>
              <a:rPr lang="en-US" dirty="0" smtClean="0"/>
              <a:t> and </a:t>
            </a:r>
            <a:r>
              <a:rPr lang="en-US" dirty="0" err="1" smtClean="0"/>
              <a:t>brevis</a:t>
            </a:r>
            <a:r>
              <a:rPr lang="en-US" dirty="0" smtClean="0"/>
              <a:t>  </a:t>
            </a:r>
          </a:p>
          <a:p>
            <a:pPr algn="just"/>
            <a:r>
              <a:rPr lang="en-US" b="1" dirty="0" smtClean="0"/>
              <a:t>Anterior Compartment Muscles</a:t>
            </a:r>
            <a:endParaRPr lang="en-US" dirty="0" smtClean="0"/>
          </a:p>
          <a:p>
            <a:pPr algn="just"/>
            <a:r>
              <a:rPr lang="en-US" dirty="0" smtClean="0"/>
              <a:t>The muscles of the anterior compartment of the leg are </a:t>
            </a:r>
            <a:r>
              <a:rPr lang="en-US" b="1" dirty="0" smtClean="0"/>
              <a:t>the </a:t>
            </a:r>
            <a:r>
              <a:rPr lang="en-US" b="1" dirty="0" err="1" smtClean="0"/>
              <a:t>tibialis</a:t>
            </a:r>
            <a:r>
              <a:rPr lang="en-US" b="1" dirty="0" smtClean="0"/>
              <a:t> anterior</a:t>
            </a:r>
            <a:r>
              <a:rPr lang="en-US" dirty="0" smtClean="0"/>
              <a:t>, the </a:t>
            </a:r>
            <a:r>
              <a:rPr lang="en-US" b="1" dirty="0" smtClean="0"/>
              <a:t>extensor </a:t>
            </a:r>
            <a:r>
              <a:rPr lang="en-US" b="1" dirty="0" err="1" smtClean="0"/>
              <a:t>hallucis</a:t>
            </a:r>
            <a:r>
              <a:rPr lang="en-US" b="1" dirty="0" smtClean="0"/>
              <a:t> </a:t>
            </a:r>
            <a:r>
              <a:rPr lang="en-US" b="1" dirty="0" err="1" smtClean="0"/>
              <a:t>longus</a:t>
            </a:r>
            <a:r>
              <a:rPr lang="en-US" b="1" dirty="0" smtClean="0"/>
              <a:t>, the extensor </a:t>
            </a:r>
            <a:r>
              <a:rPr lang="en-US" b="1" dirty="0" err="1" smtClean="0"/>
              <a:t>digitorum</a:t>
            </a:r>
            <a:r>
              <a:rPr lang="en-US" b="1" dirty="0" smtClean="0"/>
              <a:t> </a:t>
            </a:r>
            <a:r>
              <a:rPr lang="en-US" b="1" dirty="0" err="1" smtClean="0"/>
              <a:t>longus</a:t>
            </a:r>
            <a:r>
              <a:rPr lang="en-US" b="1" dirty="0" smtClean="0"/>
              <a:t>, and the </a:t>
            </a:r>
            <a:r>
              <a:rPr lang="en-US" b="1" dirty="0" err="1" smtClean="0"/>
              <a:t>peroneus</a:t>
            </a:r>
            <a:r>
              <a:rPr lang="en-US" b="1" dirty="0" smtClean="0"/>
              <a:t> </a:t>
            </a:r>
            <a:r>
              <a:rPr lang="en-US" b="1" dirty="0" err="1" smtClean="0"/>
              <a:t>tertius</a:t>
            </a:r>
            <a:r>
              <a:rPr lang="en-US" b="1" dirty="0" smtClean="0"/>
              <a:t> muscles</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PATHOMECHANICS</a:t>
            </a:r>
            <a:endParaRPr lang="en-US" dirty="0"/>
          </a:p>
        </p:txBody>
      </p:sp>
      <p:sp>
        <p:nvSpPr>
          <p:cNvPr id="3" name="Content Placeholder 2"/>
          <p:cNvSpPr>
            <a:spLocks noGrp="1"/>
          </p:cNvSpPr>
          <p:nvPr>
            <p:ph idx="1"/>
          </p:nvPr>
        </p:nvSpPr>
        <p:spPr>
          <a:xfrm>
            <a:off x="457200" y="490558"/>
            <a:ext cx="8229600" cy="5867400"/>
          </a:xfrm>
        </p:spPr>
        <p:txBody>
          <a:bodyPr>
            <a:noAutofit/>
          </a:bodyPr>
          <a:lstStyle/>
          <a:p>
            <a:pPr>
              <a:buNone/>
            </a:pPr>
            <a:r>
              <a:rPr lang="en-US" sz="2000" dirty="0" smtClean="0"/>
              <a:t>1. </a:t>
            </a:r>
            <a:r>
              <a:rPr lang="en-US" sz="2000" dirty="0" err="1" smtClean="0"/>
              <a:t>Pes</a:t>
            </a:r>
            <a:r>
              <a:rPr lang="en-US" sz="2000" dirty="0" smtClean="0"/>
              <a:t> </a:t>
            </a:r>
            <a:r>
              <a:rPr lang="en-US" sz="2000" dirty="0" err="1" smtClean="0"/>
              <a:t>Planus</a:t>
            </a:r>
            <a:r>
              <a:rPr lang="en-US" sz="2000" dirty="0" smtClean="0"/>
              <a:t>: The terms </a:t>
            </a:r>
            <a:r>
              <a:rPr lang="en-US" sz="2000" dirty="0" err="1" smtClean="0"/>
              <a:t>pes</a:t>
            </a:r>
            <a:r>
              <a:rPr lang="en-US" sz="2000" dirty="0" smtClean="0"/>
              <a:t> </a:t>
            </a:r>
            <a:r>
              <a:rPr lang="en-US" sz="2000" dirty="0" err="1" smtClean="0"/>
              <a:t>planus</a:t>
            </a:r>
            <a:r>
              <a:rPr lang="en-US" sz="2000" dirty="0" smtClean="0"/>
              <a:t>, </a:t>
            </a:r>
            <a:r>
              <a:rPr lang="en-US" sz="2000" dirty="0" err="1" smtClean="0"/>
              <a:t>pronated</a:t>
            </a:r>
            <a:r>
              <a:rPr lang="en-US" sz="2000" dirty="0" smtClean="0"/>
              <a:t> foot, and flat foot are often interchanged to mean a decreased medial longitudinal arch. </a:t>
            </a:r>
          </a:p>
          <a:p>
            <a:pPr>
              <a:buNone/>
            </a:pPr>
            <a:r>
              <a:rPr lang="en-US" sz="2000" dirty="0" smtClean="0"/>
              <a:t>2. </a:t>
            </a:r>
            <a:r>
              <a:rPr lang="en-US" sz="2000" dirty="0" err="1" smtClean="0"/>
              <a:t>Pes</a:t>
            </a:r>
            <a:r>
              <a:rPr lang="en-US" sz="2000" dirty="0" smtClean="0"/>
              <a:t> </a:t>
            </a:r>
            <a:r>
              <a:rPr lang="en-US" sz="2000" dirty="0" err="1" smtClean="0"/>
              <a:t>cavus</a:t>
            </a:r>
            <a:r>
              <a:rPr lang="en-US" sz="2000" dirty="0" smtClean="0"/>
              <a:t> and </a:t>
            </a:r>
            <a:r>
              <a:rPr lang="en-US" sz="2000" dirty="0" err="1" smtClean="0"/>
              <a:t>supinated</a:t>
            </a:r>
            <a:r>
              <a:rPr lang="en-US" sz="2000" dirty="0" smtClean="0"/>
              <a:t> foot describe a high-arched foot.</a:t>
            </a:r>
          </a:p>
          <a:p>
            <a:pPr>
              <a:buNone/>
            </a:pPr>
            <a:r>
              <a:rPr lang="en-US" sz="2000" dirty="0" smtClean="0"/>
              <a:t>3. Plantar </a:t>
            </a:r>
            <a:r>
              <a:rPr lang="en-US" sz="2000" dirty="0" err="1" smtClean="0"/>
              <a:t>Fascitis</a:t>
            </a:r>
            <a:r>
              <a:rPr lang="en-US" sz="2000" dirty="0" smtClean="0"/>
              <a:t>: Inflammation of plantar </a:t>
            </a:r>
            <a:r>
              <a:rPr lang="en-US" sz="2000" dirty="0" err="1" smtClean="0"/>
              <a:t>aponeurosis</a:t>
            </a:r>
            <a:endParaRPr lang="en-US" sz="2000" dirty="0" smtClean="0"/>
          </a:p>
          <a:p>
            <a:pPr>
              <a:buNone/>
            </a:pPr>
            <a:r>
              <a:rPr lang="en-US" sz="2000" dirty="0" smtClean="0"/>
              <a:t>4. </a:t>
            </a:r>
            <a:r>
              <a:rPr lang="en-US" sz="2000" dirty="0" err="1" smtClean="0"/>
              <a:t>Hallux</a:t>
            </a:r>
            <a:r>
              <a:rPr lang="en-US" sz="2000" dirty="0" smtClean="0"/>
              <a:t> </a:t>
            </a:r>
            <a:r>
              <a:rPr lang="en-US" sz="2000" dirty="0" err="1" smtClean="0"/>
              <a:t>Valgus</a:t>
            </a:r>
            <a:r>
              <a:rPr lang="en-US" sz="2000" dirty="0" smtClean="0"/>
              <a:t>: In the great toe the proximal phalanx shifts laterally towards the second toe.</a:t>
            </a:r>
          </a:p>
          <a:p>
            <a:pPr>
              <a:buNone/>
            </a:pPr>
            <a:r>
              <a:rPr lang="en-US" sz="2000" dirty="0" smtClean="0"/>
              <a:t>5. </a:t>
            </a:r>
            <a:r>
              <a:rPr lang="en-US" sz="2000" dirty="0" err="1" smtClean="0"/>
              <a:t>Hallux</a:t>
            </a:r>
            <a:r>
              <a:rPr lang="en-US" sz="2000" dirty="0" smtClean="0"/>
              <a:t> </a:t>
            </a:r>
            <a:r>
              <a:rPr lang="en-US" sz="2000" dirty="0" err="1" smtClean="0"/>
              <a:t>Rigidus</a:t>
            </a:r>
            <a:r>
              <a:rPr lang="en-US" sz="2000" dirty="0" smtClean="0"/>
              <a:t>: Narrowing and eventual obliteration of 1</a:t>
            </a:r>
            <a:r>
              <a:rPr lang="en-US" sz="2000" baseline="30000" dirty="0" smtClean="0"/>
              <a:t>st</a:t>
            </a:r>
            <a:r>
              <a:rPr lang="en-US" sz="2000" dirty="0" smtClean="0"/>
              <a:t> MTP space.</a:t>
            </a:r>
          </a:p>
          <a:p>
            <a:pPr>
              <a:buNone/>
            </a:pPr>
            <a:r>
              <a:rPr lang="en-US" sz="2000" dirty="0" smtClean="0"/>
              <a:t>6. Claw Toe: MTP hyperextension and IP flexion</a:t>
            </a:r>
          </a:p>
          <a:p>
            <a:pPr>
              <a:buNone/>
            </a:pPr>
            <a:r>
              <a:rPr lang="en-US" sz="2000" dirty="0" smtClean="0"/>
              <a:t>7.Hammer Toe: Due to imbalance between intrinsic and </a:t>
            </a:r>
            <a:r>
              <a:rPr lang="en-US" sz="2000" dirty="0" err="1" smtClean="0"/>
              <a:t>extrinsics</a:t>
            </a:r>
            <a:r>
              <a:rPr lang="en-US" sz="2000" dirty="0" smtClean="0"/>
              <a:t> MTP hyperextension, PIP flexion DIP hyperextension</a:t>
            </a:r>
          </a:p>
          <a:p>
            <a:pPr>
              <a:buNone/>
            </a:pPr>
            <a:r>
              <a:rPr lang="en-US" sz="2000" dirty="0" smtClean="0"/>
              <a:t>8. </a:t>
            </a:r>
            <a:r>
              <a:rPr lang="en-US" sz="2000" dirty="0" err="1" smtClean="0"/>
              <a:t>Metatarsalgia</a:t>
            </a:r>
            <a:r>
              <a:rPr lang="en-US" sz="2000" dirty="0" smtClean="0"/>
              <a:t>:  Excessive stresses contributing to pain under the metatarsal heads</a:t>
            </a:r>
          </a:p>
          <a:p>
            <a:pPr>
              <a:buNone/>
            </a:pPr>
            <a:r>
              <a:rPr lang="en-US" sz="2000" dirty="0" smtClean="0"/>
              <a:t>9. Ankle sprain – sprain or injury to ligaments either on of side lateral or medial. </a:t>
            </a:r>
            <a:endParaRPr lang="en-US" sz="2000" dirty="0" smtClean="0"/>
          </a:p>
          <a:p>
            <a:pPr>
              <a:buNone/>
            </a:pPr>
            <a:r>
              <a:rPr lang="en-US" sz="2000" dirty="0" smtClean="0"/>
              <a:t>10. </a:t>
            </a:r>
            <a:r>
              <a:rPr lang="en-US" sz="2000" dirty="0" err="1" smtClean="0"/>
              <a:t>Calcaneal</a:t>
            </a:r>
            <a:r>
              <a:rPr lang="en-US" sz="2000" dirty="0" smtClean="0"/>
              <a:t> spur - </a:t>
            </a:r>
            <a:r>
              <a:rPr lang="en-US" sz="2000" dirty="0" smtClean="0"/>
              <a:t>Spike of the bone at the anterior edge of the </a:t>
            </a:r>
            <a:r>
              <a:rPr lang="en-US" sz="2000" dirty="0" err="1" smtClean="0"/>
              <a:t>calcaneal</a:t>
            </a:r>
            <a:r>
              <a:rPr lang="en-US" sz="2000" dirty="0" smtClean="0"/>
              <a:t> </a:t>
            </a:r>
            <a:r>
              <a:rPr lang="en-US" sz="2000" dirty="0" err="1" smtClean="0"/>
              <a:t>tuberosity</a:t>
            </a:r>
            <a:r>
              <a:rPr lang="en-US" sz="2000" dirty="0" smtClean="0"/>
              <a:t>.</a:t>
            </a:r>
          </a:p>
          <a:p>
            <a:pPr>
              <a:buNone/>
            </a:pPr>
            <a:r>
              <a:rPr lang="en-US" sz="2000" dirty="0" smtClean="0"/>
              <a:t>11. </a:t>
            </a:r>
            <a:r>
              <a:rPr lang="en-US" sz="2000" dirty="0" smtClean="0"/>
              <a:t>Morton’s </a:t>
            </a:r>
            <a:r>
              <a:rPr lang="en-US" sz="2000" dirty="0" err="1" smtClean="0"/>
              <a:t>neuroma</a:t>
            </a:r>
            <a:r>
              <a:rPr lang="en-US" sz="2000" dirty="0" smtClean="0"/>
              <a:t> is the common lesion of the digital nerve that supplies 3</a:t>
            </a:r>
            <a:r>
              <a:rPr lang="en-US" sz="2000" baseline="30000" dirty="0" smtClean="0"/>
              <a:t>rd</a:t>
            </a:r>
            <a:r>
              <a:rPr lang="en-US" sz="2000" dirty="0" smtClean="0"/>
              <a:t> and 4</a:t>
            </a:r>
            <a:r>
              <a:rPr lang="en-US" sz="2000" baseline="30000" dirty="0" smtClean="0"/>
              <a:t>th</a:t>
            </a:r>
            <a:r>
              <a:rPr lang="en-US" sz="2000" dirty="0" smtClean="0"/>
              <a:t> </a:t>
            </a:r>
            <a:r>
              <a:rPr lang="en-US" sz="2000" dirty="0" smtClean="0"/>
              <a:t>toes. Mainly due to chronic </a:t>
            </a:r>
            <a:r>
              <a:rPr lang="en-US" sz="2000" dirty="0" smtClean="0"/>
              <a:t>hyperextension of the MTP </a:t>
            </a:r>
            <a:r>
              <a:rPr lang="en-US" sz="2000" dirty="0" smtClean="0"/>
              <a:t>joints. Resulting </a:t>
            </a:r>
            <a:r>
              <a:rPr lang="en-US" sz="2000" dirty="0" smtClean="0"/>
              <a:t>in the </a:t>
            </a:r>
            <a:r>
              <a:rPr lang="en-US" sz="2000" dirty="0" err="1" smtClean="0"/>
              <a:t>entrapement</a:t>
            </a:r>
            <a:r>
              <a:rPr lang="en-US" sz="2000" dirty="0" smtClean="0"/>
              <a:t> </a:t>
            </a:r>
            <a:r>
              <a:rPr lang="en-US" sz="2000" dirty="0" smtClean="0"/>
              <a:t>neuropathy</a:t>
            </a:r>
            <a:endParaRPr lang="en-US" sz="20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 name="Picture 3" descr="talipes.jpg"/>
          <p:cNvPicPr>
            <a:picLocks noChangeAspect="1"/>
          </p:cNvPicPr>
          <p:nvPr/>
        </p:nvPicPr>
        <p:blipFill>
          <a:blip r:embed="rId2" cstate="print"/>
          <a:stretch>
            <a:fillRect/>
          </a:stretch>
        </p:blipFill>
        <p:spPr>
          <a:xfrm>
            <a:off x="-32" y="-24"/>
            <a:ext cx="5941245" cy="4900866"/>
          </a:xfrm>
          <a:prstGeom prst="rect">
            <a:avLst/>
          </a:prstGeom>
        </p:spPr>
      </p:pic>
      <p:pic>
        <p:nvPicPr>
          <p:cNvPr id="5" name="Content Placeholder 3" descr="250px-Hallux_Valgus-Aspect_pré_op_décharge.JPG"/>
          <p:cNvPicPr>
            <a:picLocks noChangeAspect="1"/>
          </p:cNvPicPr>
          <p:nvPr/>
        </p:nvPicPr>
        <p:blipFill>
          <a:blip r:embed="rId3" cstate="print"/>
          <a:stretch>
            <a:fillRect/>
          </a:stretch>
        </p:blipFill>
        <p:spPr>
          <a:xfrm>
            <a:off x="6572264" y="71414"/>
            <a:ext cx="2209800" cy="2971800"/>
          </a:xfrm>
          <a:prstGeom prst="rect">
            <a:avLst/>
          </a:prstGeom>
        </p:spPr>
      </p:pic>
      <p:pic>
        <p:nvPicPr>
          <p:cNvPr id="6" name="Picture 2"/>
          <p:cNvPicPr>
            <a:picLocks noChangeAspect="1" noChangeArrowheads="1"/>
          </p:cNvPicPr>
          <p:nvPr/>
        </p:nvPicPr>
        <p:blipFill>
          <a:blip r:embed="rId4"/>
          <a:srcRect/>
          <a:stretch>
            <a:fillRect/>
          </a:stretch>
        </p:blipFill>
        <p:spPr bwMode="auto">
          <a:xfrm>
            <a:off x="6072198" y="3214686"/>
            <a:ext cx="2867327" cy="3347053"/>
          </a:xfrm>
          <a:prstGeom prst="rect">
            <a:avLst/>
          </a:prstGeom>
          <a:noFill/>
          <a:ln w="9525">
            <a:solidFill>
              <a:schemeClr val="tx1"/>
            </a:solid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a:srcRect/>
          <a:stretch>
            <a:fillRect/>
          </a:stretch>
        </p:blipFill>
        <p:spPr bwMode="auto">
          <a:xfrm>
            <a:off x="457201" y="533400"/>
            <a:ext cx="8229600" cy="5943600"/>
          </a:xfrm>
          <a:prstGeom prst="rect">
            <a:avLst/>
          </a:prstGeom>
          <a:noFill/>
          <a:ln w="9525">
            <a:solidFill>
              <a:schemeClr val="tx1"/>
            </a:solid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r7_fasciitis.jpg"/>
          <p:cNvPicPr>
            <a:picLocks noChangeAspect="1"/>
          </p:cNvPicPr>
          <p:nvPr/>
        </p:nvPicPr>
        <p:blipFill>
          <a:blip r:embed="rId2" cstate="print"/>
          <a:stretch>
            <a:fillRect/>
          </a:stretch>
        </p:blipFill>
        <p:spPr>
          <a:xfrm>
            <a:off x="357158" y="214290"/>
            <a:ext cx="4741697" cy="3864483"/>
          </a:xfrm>
          <a:prstGeom prst="rect">
            <a:avLst/>
          </a:prstGeom>
          <a:ln>
            <a:noFill/>
          </a:ln>
          <a:effectLst>
            <a:softEdge rad="112500"/>
          </a:effectLst>
        </p:spPr>
      </p:pic>
      <p:pic>
        <p:nvPicPr>
          <p:cNvPr id="5" name="Content Placeholder 3" descr="heel-spurs.jpg"/>
          <p:cNvPicPr>
            <a:picLocks noGrp="1" noChangeAspect="1"/>
          </p:cNvPicPr>
          <p:nvPr>
            <p:ph idx="1"/>
          </p:nvPr>
        </p:nvPicPr>
        <p:blipFill>
          <a:blip r:embed="rId3" cstate="print"/>
          <a:stretch>
            <a:fillRect/>
          </a:stretch>
        </p:blipFill>
        <p:spPr>
          <a:xfrm>
            <a:off x="4714886" y="3139283"/>
            <a:ext cx="4357708" cy="364730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r7_metatarsalgia.jpg"/>
          <p:cNvPicPr>
            <a:picLocks noChangeAspect="1"/>
          </p:cNvPicPr>
          <p:nvPr/>
        </p:nvPicPr>
        <p:blipFill>
          <a:blip r:embed="rId2" cstate="print"/>
          <a:stretch>
            <a:fillRect/>
          </a:stretch>
        </p:blipFill>
        <p:spPr>
          <a:xfrm>
            <a:off x="428596" y="214290"/>
            <a:ext cx="4724400" cy="3952875"/>
          </a:xfrm>
          <a:prstGeom prst="rect">
            <a:avLst/>
          </a:prstGeom>
          <a:ln>
            <a:noFill/>
          </a:ln>
          <a:effectLst>
            <a:softEdge rad="112500"/>
          </a:effectLst>
        </p:spPr>
      </p:pic>
      <p:pic>
        <p:nvPicPr>
          <p:cNvPr id="5" name="Content Placeholder 3" descr="mortons-interdigital-neuroma.jpg"/>
          <p:cNvPicPr>
            <a:picLocks noGrp="1" noChangeAspect="1"/>
          </p:cNvPicPr>
          <p:nvPr>
            <p:ph idx="1"/>
          </p:nvPr>
        </p:nvPicPr>
        <p:blipFill>
          <a:blip r:embed="rId3" cstate="print"/>
          <a:stretch>
            <a:fillRect/>
          </a:stretch>
        </p:blipFill>
        <p:spPr>
          <a:xfrm>
            <a:off x="5119718" y="2762272"/>
            <a:ext cx="3810000" cy="3810000"/>
          </a:xfrm>
          <a:prstGeom prst="rect">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Thank you</a:t>
            </a:r>
            <a:endParaRPr lang="en-IN"/>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Functions of foot</a:t>
            </a:r>
            <a:endParaRPr lang="en-IN" dirty="0"/>
          </a:p>
        </p:txBody>
      </p:sp>
      <p:sp>
        <p:nvSpPr>
          <p:cNvPr id="3" name="Content Placeholder 2"/>
          <p:cNvSpPr>
            <a:spLocks noGrp="1"/>
          </p:cNvSpPr>
          <p:nvPr>
            <p:ph idx="1"/>
          </p:nvPr>
        </p:nvSpPr>
        <p:spPr/>
        <p:txBody>
          <a:bodyPr>
            <a:normAutofit/>
          </a:bodyPr>
          <a:lstStyle/>
          <a:p>
            <a:r>
              <a:rPr lang="en-US" sz="2600" dirty="0" smtClean="0"/>
              <a:t>It provide stability &amp; mobility.</a:t>
            </a:r>
          </a:p>
          <a:p>
            <a:r>
              <a:rPr lang="en-US" sz="2600" dirty="0" smtClean="0"/>
              <a:t>It also provides a stable base of support in variety of weight bearing posture.</a:t>
            </a:r>
          </a:p>
          <a:p>
            <a:r>
              <a:rPr lang="en-US" sz="2600" dirty="0" smtClean="0"/>
              <a:t>It is acting as a rigid lever for effective push-off during gait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lnSpcReduction="10000"/>
          </a:bodyPr>
          <a:lstStyle/>
          <a:p>
            <a:pPr>
              <a:buNone/>
            </a:pPr>
            <a:r>
              <a:rPr lang="en-US" dirty="0" smtClean="0"/>
              <a:t>Ankle joint is a ___ joint</a:t>
            </a:r>
          </a:p>
          <a:p>
            <a:pPr marL="514350" indent="-514350">
              <a:buAutoNum type="alphaLcPeriod"/>
            </a:pPr>
            <a:r>
              <a:rPr lang="en-US" dirty="0" err="1" smtClean="0"/>
              <a:t>Condyloid</a:t>
            </a:r>
            <a:r>
              <a:rPr lang="en-US" dirty="0" smtClean="0"/>
              <a:t> </a:t>
            </a:r>
          </a:p>
          <a:p>
            <a:pPr marL="514350" indent="-514350">
              <a:buAutoNum type="alphaLcPeriod"/>
            </a:pPr>
            <a:r>
              <a:rPr lang="en-US" dirty="0" smtClean="0"/>
              <a:t>Hinge</a:t>
            </a:r>
          </a:p>
          <a:p>
            <a:pPr marL="514350" indent="-514350">
              <a:buAutoNum type="alphaLcPeriod"/>
            </a:pPr>
            <a:r>
              <a:rPr lang="en-US" dirty="0" smtClean="0"/>
              <a:t>Irregular</a:t>
            </a:r>
          </a:p>
          <a:p>
            <a:pPr marL="514350" indent="-514350">
              <a:buAutoNum type="alphaLcPeriod"/>
            </a:pPr>
            <a:r>
              <a:rPr lang="en-US" dirty="0" smtClean="0"/>
              <a:t>None</a:t>
            </a:r>
          </a:p>
          <a:p>
            <a:pPr marL="514350" indent="-514350">
              <a:buNone/>
            </a:pPr>
            <a:r>
              <a:rPr lang="en-US" dirty="0" err="1" smtClean="0"/>
              <a:t>Hindfoot</a:t>
            </a:r>
            <a:r>
              <a:rPr lang="en-US" dirty="0" smtClean="0"/>
              <a:t> is made up of</a:t>
            </a:r>
          </a:p>
          <a:p>
            <a:pPr marL="514350" indent="-514350">
              <a:buAutoNum type="alphaLcPeriod"/>
            </a:pPr>
            <a:r>
              <a:rPr lang="en-US" dirty="0" smtClean="0"/>
              <a:t>Talus and </a:t>
            </a:r>
            <a:r>
              <a:rPr lang="en-US" dirty="0" err="1" smtClean="0"/>
              <a:t>calcaneus</a:t>
            </a:r>
            <a:endParaRPr lang="en-US" dirty="0" smtClean="0"/>
          </a:p>
          <a:p>
            <a:pPr marL="514350" indent="-514350">
              <a:buAutoNum type="alphaLcPeriod"/>
            </a:pPr>
            <a:r>
              <a:rPr lang="en-US" dirty="0" smtClean="0"/>
              <a:t>Talus and </a:t>
            </a:r>
            <a:r>
              <a:rPr lang="en-US" dirty="0" err="1" smtClean="0"/>
              <a:t>navicular</a:t>
            </a:r>
            <a:endParaRPr lang="en-US" dirty="0" smtClean="0"/>
          </a:p>
          <a:p>
            <a:pPr marL="514350" indent="-514350">
              <a:buAutoNum type="alphaLcPeriod"/>
            </a:pPr>
            <a:r>
              <a:rPr lang="en-US" dirty="0" err="1" smtClean="0"/>
              <a:t>Calcaneus</a:t>
            </a:r>
            <a:r>
              <a:rPr lang="en-US" dirty="0" smtClean="0"/>
              <a:t> and </a:t>
            </a:r>
            <a:r>
              <a:rPr lang="en-US" dirty="0" err="1" smtClean="0"/>
              <a:t>navicular</a:t>
            </a:r>
            <a:endParaRPr lang="en-US" dirty="0" smtClean="0"/>
          </a:p>
          <a:p>
            <a:pPr marL="514350" indent="-514350">
              <a:buAutoNum type="alphaLcPeriod"/>
            </a:pPr>
            <a:r>
              <a:rPr lang="en-US" dirty="0" smtClean="0"/>
              <a:t>none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fontScale="92500" lnSpcReduction="20000"/>
          </a:bodyPr>
          <a:lstStyle/>
          <a:p>
            <a:pPr>
              <a:buNone/>
            </a:pPr>
            <a:r>
              <a:rPr lang="en-US" dirty="0" smtClean="0"/>
              <a:t>The medial collateral ligament in the ankle is known as ___ ligament</a:t>
            </a:r>
          </a:p>
          <a:p>
            <a:pPr marL="514350" indent="-514350">
              <a:buAutoNum type="alphaLcPeriod"/>
            </a:pPr>
            <a:r>
              <a:rPr lang="en-US" dirty="0" smtClean="0"/>
              <a:t>Spring </a:t>
            </a:r>
          </a:p>
          <a:p>
            <a:pPr marL="514350" indent="-514350">
              <a:buAutoNum type="alphaLcPeriod"/>
            </a:pPr>
            <a:r>
              <a:rPr lang="en-US" dirty="0" smtClean="0"/>
              <a:t>Planter</a:t>
            </a:r>
          </a:p>
          <a:p>
            <a:pPr marL="514350" indent="-514350">
              <a:buAutoNum type="alphaLcPeriod"/>
            </a:pPr>
            <a:r>
              <a:rPr lang="en-US" dirty="0" smtClean="0"/>
              <a:t>Deltoid</a:t>
            </a:r>
          </a:p>
          <a:p>
            <a:pPr marL="514350" indent="-514350">
              <a:buAutoNum type="alphaLcPeriod"/>
            </a:pPr>
            <a:r>
              <a:rPr lang="en-US" dirty="0" smtClean="0"/>
              <a:t>None</a:t>
            </a:r>
          </a:p>
          <a:p>
            <a:pPr marL="514350" indent="-514350">
              <a:buNone/>
            </a:pPr>
            <a:r>
              <a:rPr lang="en-US" dirty="0" smtClean="0"/>
              <a:t>4. </a:t>
            </a:r>
            <a:r>
              <a:rPr lang="en-US" dirty="0" err="1" smtClean="0"/>
              <a:t>Subtalar</a:t>
            </a:r>
            <a:r>
              <a:rPr lang="en-US" dirty="0" smtClean="0"/>
              <a:t> joint is made up of</a:t>
            </a:r>
          </a:p>
          <a:p>
            <a:pPr marL="514350" indent="-514350">
              <a:buAutoNum type="alphaLcPeriod"/>
            </a:pPr>
            <a:r>
              <a:rPr lang="en-US" dirty="0" smtClean="0"/>
              <a:t>Talus and </a:t>
            </a:r>
            <a:r>
              <a:rPr lang="en-US" dirty="0" err="1" smtClean="0"/>
              <a:t>calcaneus</a:t>
            </a:r>
            <a:endParaRPr lang="en-US" dirty="0" smtClean="0"/>
          </a:p>
          <a:p>
            <a:pPr marL="514350" indent="-514350">
              <a:buAutoNum type="alphaLcPeriod"/>
            </a:pPr>
            <a:r>
              <a:rPr lang="en-US" dirty="0" smtClean="0"/>
              <a:t>Talus and </a:t>
            </a:r>
            <a:r>
              <a:rPr lang="en-US" dirty="0" err="1" smtClean="0"/>
              <a:t>navicular</a:t>
            </a:r>
            <a:endParaRPr lang="en-US" dirty="0" smtClean="0"/>
          </a:p>
          <a:p>
            <a:pPr marL="514350" indent="-514350">
              <a:buAutoNum type="alphaLcPeriod"/>
            </a:pPr>
            <a:r>
              <a:rPr lang="en-US" dirty="0" err="1" smtClean="0"/>
              <a:t>Calcaneus</a:t>
            </a:r>
            <a:r>
              <a:rPr lang="en-US" dirty="0" smtClean="0"/>
              <a:t> and </a:t>
            </a:r>
            <a:r>
              <a:rPr lang="en-US" dirty="0" err="1" smtClean="0"/>
              <a:t>navicular</a:t>
            </a:r>
            <a:endParaRPr lang="en-US" dirty="0" smtClean="0"/>
          </a:p>
          <a:p>
            <a:pPr marL="514350" indent="-514350">
              <a:buAutoNum type="alphaLcPeriod"/>
            </a:pPr>
            <a:r>
              <a:rPr lang="en-US" dirty="0" smtClean="0"/>
              <a:t>none</a:t>
            </a:r>
          </a:p>
          <a:p>
            <a:pPr marL="514350" indent="-514350">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fontScale="92500" lnSpcReduction="10000"/>
          </a:bodyPr>
          <a:lstStyle/>
          <a:p>
            <a:pPr>
              <a:buNone/>
            </a:pPr>
            <a:r>
              <a:rPr lang="en-US" dirty="0" smtClean="0"/>
              <a:t>5. Planter fascia is attached to</a:t>
            </a:r>
          </a:p>
          <a:p>
            <a:pPr marL="514350" indent="-514350">
              <a:buAutoNum type="alphaLcPeriod"/>
            </a:pPr>
            <a:r>
              <a:rPr lang="en-US" dirty="0" err="1" smtClean="0"/>
              <a:t>Calcaneus</a:t>
            </a:r>
            <a:r>
              <a:rPr lang="en-US" dirty="0" smtClean="0"/>
              <a:t> and Metatarsals</a:t>
            </a:r>
          </a:p>
          <a:p>
            <a:pPr marL="514350" indent="-514350">
              <a:buAutoNum type="alphaLcPeriod"/>
            </a:pPr>
            <a:r>
              <a:rPr lang="en-US" dirty="0" err="1" smtClean="0"/>
              <a:t>Calcaneus</a:t>
            </a:r>
            <a:r>
              <a:rPr lang="en-US" dirty="0" smtClean="0"/>
              <a:t> and cuneiform</a:t>
            </a:r>
          </a:p>
          <a:p>
            <a:pPr marL="514350" indent="-514350">
              <a:buAutoNum type="alphaLcPeriod"/>
            </a:pPr>
            <a:r>
              <a:rPr lang="en-US" dirty="0" err="1" smtClean="0"/>
              <a:t>Calcaneus</a:t>
            </a:r>
            <a:r>
              <a:rPr lang="en-US" dirty="0" smtClean="0"/>
              <a:t> and Proximal phalanx</a:t>
            </a:r>
          </a:p>
          <a:p>
            <a:pPr marL="514350" indent="-514350">
              <a:buAutoNum type="alphaLcPeriod"/>
            </a:pPr>
            <a:r>
              <a:rPr lang="en-US" dirty="0" smtClean="0"/>
              <a:t>None</a:t>
            </a:r>
          </a:p>
          <a:p>
            <a:pPr marL="514350" indent="-514350">
              <a:buNone/>
            </a:pPr>
            <a:r>
              <a:rPr lang="en-US" dirty="0" smtClean="0"/>
              <a:t>Key</a:t>
            </a:r>
          </a:p>
          <a:p>
            <a:pPr marL="514350" indent="-514350">
              <a:buNone/>
            </a:pPr>
            <a:r>
              <a:rPr lang="en-US" dirty="0" smtClean="0"/>
              <a:t>1- b</a:t>
            </a:r>
          </a:p>
          <a:p>
            <a:pPr marL="514350" indent="-514350">
              <a:buNone/>
            </a:pPr>
            <a:r>
              <a:rPr lang="en-US" dirty="0" smtClean="0"/>
              <a:t>2-a</a:t>
            </a:r>
          </a:p>
          <a:p>
            <a:pPr marL="514350" indent="-514350">
              <a:buNone/>
            </a:pPr>
            <a:r>
              <a:rPr lang="en-US" dirty="0" smtClean="0"/>
              <a:t>3- c</a:t>
            </a:r>
          </a:p>
          <a:p>
            <a:pPr marL="514350" indent="-514350">
              <a:buNone/>
            </a:pPr>
            <a:r>
              <a:rPr lang="en-US" dirty="0" smtClean="0"/>
              <a:t>4-a</a:t>
            </a:r>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400" dirty="0" smtClean="0"/>
              <a:t>Title: Changes in passive mechanical properties of the gastrocnemius muscle at the muscle at the muscle fascicle and joint levels in stroke survivors</a:t>
            </a:r>
            <a:endParaRPr lang="en-US"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1070992525"/>
              </p:ext>
            </p:extLst>
          </p:nvPr>
        </p:nvGraphicFramePr>
        <p:xfrm>
          <a:off x="533400" y="1371600"/>
          <a:ext cx="8077200" cy="4876802"/>
        </p:xfrm>
        <a:graphic>
          <a:graphicData uri="http://schemas.openxmlformats.org/drawingml/2006/table">
            <a:tbl>
              <a:tblPr firstRow="1" bandRow="1">
                <a:tableStyleId>{5C22544A-7EE6-4342-B048-85BDC9FD1C3A}</a:tableStyleId>
              </a:tblPr>
              <a:tblGrid>
                <a:gridCol w="1713345"/>
                <a:gridCol w="6363855"/>
              </a:tblGrid>
              <a:tr h="625482">
                <a:tc>
                  <a:txBody>
                    <a:bodyPr/>
                    <a:lstStyle/>
                    <a:p>
                      <a:r>
                        <a:rPr lang="en-US" dirty="0" smtClean="0"/>
                        <a:t>Type of study</a:t>
                      </a:r>
                      <a:endParaRPr lang="en-US" dirty="0"/>
                    </a:p>
                  </a:txBody>
                  <a:tcPr/>
                </a:tc>
                <a:tc>
                  <a:txBody>
                    <a:bodyPr/>
                    <a:lstStyle/>
                    <a:p>
                      <a:r>
                        <a:rPr lang="en-US" dirty="0" smtClean="0"/>
                        <a:t>Comparative study</a:t>
                      </a:r>
                      <a:endParaRPr lang="en-US" dirty="0"/>
                    </a:p>
                  </a:txBody>
                  <a:tcPr/>
                </a:tc>
              </a:tr>
              <a:tr h="6254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Year of publication</a:t>
                      </a:r>
                      <a:endParaRPr lang="en-IN" sz="1400" dirty="0" smtClean="0">
                        <a:latin typeface="Arial" pitchFamily="34" charset="0"/>
                        <a:cs typeface="Arial" pitchFamily="34" charset="0"/>
                      </a:endParaRPr>
                    </a:p>
                  </a:txBody>
                  <a:tcPr/>
                </a:tc>
                <a:tc>
                  <a:txBody>
                    <a:bodyPr/>
                    <a:lstStyle/>
                    <a:p>
                      <a:r>
                        <a:rPr lang="en-US" sz="1400" dirty="0" smtClean="0"/>
                        <a:t>2008</a:t>
                      </a:r>
                      <a:endParaRPr lang="en-US" sz="1400" dirty="0"/>
                    </a:p>
                  </a:txBody>
                  <a:tcPr/>
                </a:tc>
              </a:tr>
              <a:tr h="420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Level of evidence</a:t>
                      </a:r>
                      <a:endParaRPr lang="en-IN" sz="1400" dirty="0" smtClean="0">
                        <a:latin typeface="Arial" pitchFamily="34" charset="0"/>
                        <a:cs typeface="Arial" pitchFamily="34" charset="0"/>
                      </a:endParaRPr>
                    </a:p>
                  </a:txBody>
                  <a:tcPr/>
                </a:tc>
                <a:tc>
                  <a:txBody>
                    <a:bodyPr/>
                    <a:lstStyle/>
                    <a:p>
                      <a:r>
                        <a:rPr lang="en-US" sz="1400" dirty="0" smtClean="0"/>
                        <a:t>3b</a:t>
                      </a:r>
                      <a:endParaRPr lang="en-US" sz="1400" dirty="0"/>
                    </a:p>
                  </a:txBody>
                  <a:tcPr/>
                </a:tc>
              </a:tr>
              <a:tr h="351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Authors</a:t>
                      </a:r>
                      <a:endParaRPr lang="en-IN" sz="1400" dirty="0" smtClean="0">
                        <a:latin typeface="Arial" pitchFamily="34" charset="0"/>
                        <a:cs typeface="Arial" pitchFamily="34" charset="0"/>
                      </a:endParaRPr>
                    </a:p>
                  </a:txBody>
                  <a:tcPr/>
                </a:tc>
                <a:tc>
                  <a:txBody>
                    <a:bodyPr/>
                    <a:lstStyle/>
                    <a:p>
                      <a:r>
                        <a:rPr lang="en-US" sz="1400" dirty="0" err="1" smtClean="0"/>
                        <a:t>Gao</a:t>
                      </a:r>
                      <a:r>
                        <a:rPr lang="en-US" sz="1400" dirty="0" smtClean="0"/>
                        <a:t> et al</a:t>
                      </a:r>
                      <a:endParaRPr lang="en-US" sz="1400" dirty="0"/>
                    </a:p>
                  </a:txBody>
                  <a:tcPr/>
                </a:tc>
              </a:tr>
              <a:tr h="351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Citation </a:t>
                      </a:r>
                      <a:endParaRPr lang="en-IN" sz="1400" dirty="0" smtClean="0">
                        <a:latin typeface="Arial" pitchFamily="34" charset="0"/>
                        <a:cs typeface="Arial" pitchFamily="34" charset="0"/>
                      </a:endParaRPr>
                    </a:p>
                  </a:txBody>
                  <a:tcPr/>
                </a:tc>
                <a:tc>
                  <a:txBody>
                    <a:bodyPr/>
                    <a:lstStyle/>
                    <a:p>
                      <a:r>
                        <a:rPr lang="en-IN" sz="1400" kern="1200" baseline="0" dirty="0" smtClean="0">
                          <a:solidFill>
                            <a:schemeClr val="dk1"/>
                          </a:solidFill>
                          <a:latin typeface="Arial" pitchFamily="34" charset="0"/>
                          <a:ea typeface="+mn-ea"/>
                          <a:cs typeface="Arial" pitchFamily="34" charset="0"/>
                        </a:rPr>
                        <a:t>Arch </a:t>
                      </a:r>
                      <a:r>
                        <a:rPr lang="en-IN" sz="1400" kern="1200" baseline="0" dirty="0" err="1" smtClean="0">
                          <a:solidFill>
                            <a:schemeClr val="dk1"/>
                          </a:solidFill>
                          <a:latin typeface="Arial" pitchFamily="34" charset="0"/>
                          <a:ea typeface="+mn-ea"/>
                          <a:cs typeface="Arial" pitchFamily="34" charset="0"/>
                        </a:rPr>
                        <a:t>Phys</a:t>
                      </a:r>
                      <a:r>
                        <a:rPr lang="en-IN" sz="1400" kern="1200" baseline="0" dirty="0" smtClean="0">
                          <a:solidFill>
                            <a:schemeClr val="dk1"/>
                          </a:solidFill>
                          <a:latin typeface="Arial" pitchFamily="34" charset="0"/>
                          <a:ea typeface="+mn-ea"/>
                          <a:cs typeface="Arial" pitchFamily="34" charset="0"/>
                        </a:rPr>
                        <a:t> Med </a:t>
                      </a:r>
                      <a:r>
                        <a:rPr lang="en-IN" sz="1400" kern="1200" baseline="0" dirty="0" err="1" smtClean="0">
                          <a:solidFill>
                            <a:schemeClr val="dk1"/>
                          </a:solidFill>
                          <a:latin typeface="Arial" pitchFamily="34" charset="0"/>
                          <a:ea typeface="+mn-ea"/>
                          <a:cs typeface="Arial" pitchFamily="34" charset="0"/>
                        </a:rPr>
                        <a:t>Rehabil</a:t>
                      </a:r>
                      <a:r>
                        <a:rPr lang="en-IN" sz="1400" kern="1200" baseline="0" dirty="0" smtClean="0">
                          <a:solidFill>
                            <a:schemeClr val="dk1"/>
                          </a:solidFill>
                          <a:latin typeface="Arial" pitchFamily="34" charset="0"/>
                          <a:ea typeface="+mn-ea"/>
                          <a:cs typeface="Arial" pitchFamily="34" charset="0"/>
                        </a:rPr>
                        <a:t>, 2008;90:819-26</a:t>
                      </a:r>
                      <a:endParaRPr lang="en-US" sz="1400" dirty="0"/>
                    </a:p>
                  </a:txBody>
                  <a:tcPr/>
                </a:tc>
              </a:tr>
              <a:tr h="6254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Aim </a:t>
                      </a:r>
                      <a:endParaRPr lang="en-IN" sz="1400" dirty="0" smtClean="0">
                        <a:latin typeface="Arial" pitchFamily="34" charset="0"/>
                        <a:cs typeface="Arial" pitchFamily="34" charset="0"/>
                      </a:endParaRPr>
                    </a:p>
                  </a:txBody>
                  <a:tcPr/>
                </a:tc>
                <a:tc>
                  <a:txBody>
                    <a:bodyPr/>
                    <a:lstStyle/>
                    <a:p>
                      <a:r>
                        <a:rPr lang="en-US" sz="1400" dirty="0" smtClean="0"/>
                        <a:t>To investigate</a:t>
                      </a:r>
                      <a:r>
                        <a:rPr lang="en-US" sz="1400" baseline="0" dirty="0" smtClean="0"/>
                        <a:t> ankle joint level and muscle fascicle level changes and their correlations in stroke survivors with spasticity, contracture &amp; muscle weakness</a:t>
                      </a:r>
                      <a:endParaRPr lang="en-US" sz="1400" dirty="0"/>
                    </a:p>
                  </a:txBody>
                  <a:tcPr/>
                </a:tc>
              </a:tr>
              <a:tr h="625482">
                <a:tc>
                  <a:txBody>
                    <a:bodyPr/>
                    <a:lstStyle/>
                    <a:p>
                      <a:r>
                        <a:rPr lang="en-US" sz="1400" dirty="0" smtClean="0">
                          <a:latin typeface="Arial" pitchFamily="34" charset="0"/>
                          <a:cs typeface="Arial" pitchFamily="34" charset="0"/>
                        </a:rPr>
                        <a:t>Method</a:t>
                      </a:r>
                      <a:r>
                        <a:rPr lang="en-US" sz="1400" baseline="0" dirty="0" smtClean="0">
                          <a:latin typeface="Arial" pitchFamily="34" charset="0"/>
                          <a:cs typeface="Arial" pitchFamily="34" charset="0"/>
                        </a:rPr>
                        <a:t> </a:t>
                      </a:r>
                      <a:endParaRPr lang="en-IN" sz="1400" dirty="0">
                        <a:latin typeface="Arial" pitchFamily="34" charset="0"/>
                        <a:cs typeface="Arial" pitchFamily="34" charset="0"/>
                      </a:endParaRPr>
                    </a:p>
                  </a:txBody>
                  <a:tcPr/>
                </a:tc>
                <a:tc>
                  <a:txBody>
                    <a:bodyPr/>
                    <a:lstStyle/>
                    <a:p>
                      <a:r>
                        <a:rPr lang="en-US" sz="1400" dirty="0" smtClean="0"/>
                        <a:t>Fascicular changes of medial gastrocnemius using ultrasonography</a:t>
                      </a:r>
                      <a:r>
                        <a:rPr lang="en-US" sz="1400" baseline="0" dirty="0" smtClean="0"/>
                        <a:t> &amp; biomechanical changes at ankle joint in 10 stroke patients</a:t>
                      </a:r>
                      <a:endParaRPr lang="en-US" sz="1400" dirty="0"/>
                    </a:p>
                  </a:txBody>
                  <a:tcPr/>
                </a:tc>
              </a:tr>
              <a:tr h="625482">
                <a:tc>
                  <a:txBody>
                    <a:bodyPr/>
                    <a:lstStyle/>
                    <a:p>
                      <a:r>
                        <a:rPr lang="en-IN" sz="1400" dirty="0" smtClean="0">
                          <a:latin typeface="Arial" pitchFamily="34" charset="0"/>
                          <a:cs typeface="Arial" pitchFamily="34" charset="0"/>
                        </a:rPr>
                        <a:t>Results</a:t>
                      </a:r>
                      <a:endParaRPr lang="en-IN" sz="1400" dirty="0">
                        <a:latin typeface="Arial" pitchFamily="34" charset="0"/>
                        <a:cs typeface="Arial" pitchFamily="34" charset="0"/>
                      </a:endParaRPr>
                    </a:p>
                  </a:txBody>
                  <a:tcPr/>
                </a:tc>
                <a:tc>
                  <a:txBody>
                    <a:bodyPr/>
                    <a:lstStyle/>
                    <a:p>
                      <a:r>
                        <a:rPr lang="en-US" sz="1400" dirty="0" smtClean="0"/>
                        <a:t>These</a:t>
                      </a:r>
                      <a:r>
                        <a:rPr lang="en-US" sz="1400" baseline="0" dirty="0" smtClean="0"/>
                        <a:t> patients showed decreased fascicular length, smaller </a:t>
                      </a:r>
                      <a:r>
                        <a:rPr lang="en-US" sz="1400" baseline="0" dirty="0" err="1" smtClean="0"/>
                        <a:t>pennation</a:t>
                      </a:r>
                      <a:r>
                        <a:rPr lang="en-US" sz="1400" baseline="0" dirty="0" smtClean="0"/>
                        <a:t> angle, increased stiffness &amp; reduced ROM at ankle</a:t>
                      </a:r>
                      <a:endParaRPr lang="en-US" sz="1400" dirty="0"/>
                    </a:p>
                  </a:txBody>
                  <a:tcPr/>
                </a:tc>
              </a:tr>
              <a:tr h="625482">
                <a:tc>
                  <a:txBody>
                    <a:bodyPr/>
                    <a:lstStyle/>
                    <a:p>
                      <a:r>
                        <a:rPr lang="en-US" sz="1400" dirty="0" smtClean="0">
                          <a:latin typeface="Arial" pitchFamily="34" charset="0"/>
                          <a:cs typeface="Arial" pitchFamily="34" charset="0"/>
                        </a:rPr>
                        <a:t>Conclusion </a:t>
                      </a:r>
                      <a:endParaRPr lang="en-IN" sz="1400" dirty="0">
                        <a:latin typeface="Arial" pitchFamily="34" charset="0"/>
                        <a:cs typeface="Arial" pitchFamily="34" charset="0"/>
                      </a:endParaRPr>
                    </a:p>
                  </a:txBody>
                  <a:tcPr/>
                </a:tc>
                <a:tc>
                  <a:txBody>
                    <a:bodyPr/>
                    <a:lstStyle/>
                    <a:p>
                      <a:r>
                        <a:rPr lang="en-US" sz="1400" dirty="0" smtClean="0"/>
                        <a:t>Results</a:t>
                      </a:r>
                      <a:r>
                        <a:rPr lang="en-US" sz="1400" baseline="0" dirty="0" smtClean="0"/>
                        <a:t> would help improve stroke rehabilitation</a:t>
                      </a:r>
                      <a:endParaRPr lang="en-US" sz="1400" dirty="0"/>
                    </a:p>
                  </a:txBody>
                  <a:tcPr/>
                </a:tc>
              </a:tr>
            </a:tbl>
          </a:graphicData>
        </a:graphic>
      </p:graphicFrame>
    </p:spTree>
    <p:extLst>
      <p:ext uri="{BB962C8B-B14F-4D97-AF65-F5344CB8AC3E}">
        <p14:creationId xmlns:p14="http://schemas.microsoft.com/office/powerpoint/2010/main" xmlns="" val="1394822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600" dirty="0" smtClean="0"/>
              <a:t>The foot is divided into three segments: the </a:t>
            </a:r>
            <a:r>
              <a:rPr lang="en-US" sz="2600" dirty="0" err="1" smtClean="0"/>
              <a:t>hindfoot</a:t>
            </a:r>
            <a:r>
              <a:rPr lang="en-US" sz="2600" dirty="0" smtClean="0"/>
              <a:t>, </a:t>
            </a:r>
            <a:r>
              <a:rPr lang="en-US" sz="2600" dirty="0" err="1" smtClean="0"/>
              <a:t>midfoot</a:t>
            </a:r>
            <a:r>
              <a:rPr lang="en-US" sz="2600" dirty="0" smtClean="0"/>
              <a:t>, and forefoot.</a:t>
            </a:r>
          </a:p>
          <a:p>
            <a:pPr algn="just"/>
            <a:r>
              <a:rPr lang="en-US" sz="2600" b="1" i="1" dirty="0" err="1" smtClean="0"/>
              <a:t>Hindfoot</a:t>
            </a:r>
            <a:r>
              <a:rPr lang="en-US" sz="2600" b="1" i="1" dirty="0" smtClean="0"/>
              <a:t>. </a:t>
            </a:r>
            <a:r>
              <a:rPr lang="en-US" sz="2600" dirty="0" smtClean="0"/>
              <a:t>The talus and </a:t>
            </a:r>
            <a:r>
              <a:rPr lang="en-US" sz="2600" dirty="0" err="1" smtClean="0"/>
              <a:t>calcaneus</a:t>
            </a:r>
            <a:r>
              <a:rPr lang="en-US" sz="2600" dirty="0" smtClean="0"/>
              <a:t> make up the posterior segment.</a:t>
            </a:r>
          </a:p>
          <a:p>
            <a:pPr algn="just"/>
            <a:r>
              <a:rPr lang="en-US" sz="2600" b="1" i="1" dirty="0" err="1" smtClean="0"/>
              <a:t>Midfoot</a:t>
            </a:r>
            <a:r>
              <a:rPr lang="en-US" sz="2600" b="1" i="1" dirty="0" smtClean="0"/>
              <a:t>. </a:t>
            </a:r>
            <a:r>
              <a:rPr lang="en-US" sz="2600" dirty="0" smtClean="0"/>
              <a:t>The </a:t>
            </a:r>
            <a:r>
              <a:rPr lang="en-US" sz="2600" dirty="0" err="1" smtClean="0"/>
              <a:t>navicular</a:t>
            </a:r>
            <a:r>
              <a:rPr lang="en-US" sz="2600" dirty="0" smtClean="0"/>
              <a:t>, </a:t>
            </a:r>
            <a:r>
              <a:rPr lang="en-US" sz="2600" dirty="0" err="1" smtClean="0"/>
              <a:t>cuboid</a:t>
            </a:r>
            <a:r>
              <a:rPr lang="en-US" sz="2600" dirty="0" smtClean="0"/>
              <a:t>, and three cuneiforms make up the middle segment.</a:t>
            </a:r>
          </a:p>
          <a:p>
            <a:pPr algn="just"/>
            <a:r>
              <a:rPr lang="en-US" sz="2600" b="1" i="1" dirty="0" smtClean="0"/>
              <a:t>Forefoot. </a:t>
            </a:r>
            <a:r>
              <a:rPr lang="en-US" sz="2600" dirty="0" smtClean="0"/>
              <a:t>Five metatarsals and 14 phalanges make up the anterior segment. Each toe has three phalanges except for the large toe, which has two.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2976" y="116632"/>
            <a:ext cx="6984776" cy="6624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Distal </a:t>
            </a:r>
            <a:r>
              <a:rPr lang="en-US" u="sng" dirty="0" err="1" smtClean="0"/>
              <a:t>tibiofibular</a:t>
            </a:r>
            <a:r>
              <a:rPr lang="en-US" u="sng" dirty="0" smtClean="0"/>
              <a:t> joint</a:t>
            </a:r>
            <a:endParaRPr lang="en-US" dirty="0"/>
          </a:p>
        </p:txBody>
      </p:sp>
      <p:sp>
        <p:nvSpPr>
          <p:cNvPr id="3" name="Content Placeholder 2"/>
          <p:cNvSpPr>
            <a:spLocks noGrp="1"/>
          </p:cNvSpPr>
          <p:nvPr>
            <p:ph idx="1"/>
          </p:nvPr>
        </p:nvSpPr>
        <p:spPr>
          <a:xfrm>
            <a:off x="457200" y="1600200"/>
            <a:ext cx="8229600" cy="5043510"/>
          </a:xfrm>
        </p:spPr>
        <p:txBody>
          <a:bodyPr>
            <a:normAutofit fontScale="77500" lnSpcReduction="20000"/>
          </a:bodyPr>
          <a:lstStyle/>
          <a:p>
            <a:pPr algn="just"/>
            <a:r>
              <a:rPr lang="en-US" b="1" dirty="0" err="1" smtClean="0"/>
              <a:t>Tibiofibular</a:t>
            </a:r>
            <a:r>
              <a:rPr lang="en-US" b="1" dirty="0" smtClean="0"/>
              <a:t> Joints</a:t>
            </a:r>
            <a:endParaRPr lang="en-US" dirty="0" smtClean="0"/>
          </a:p>
          <a:p>
            <a:pPr algn="just"/>
            <a:r>
              <a:rPr lang="en-US" dirty="0" smtClean="0"/>
              <a:t>Anatomically, the superior and inferior </a:t>
            </a:r>
            <a:r>
              <a:rPr lang="en-US" dirty="0" err="1" smtClean="0"/>
              <a:t>tibiofibular</a:t>
            </a:r>
            <a:r>
              <a:rPr lang="en-US" dirty="0" smtClean="0"/>
              <a:t> joints are separate from the ankle but provide accessory motions that allow greater movement at the ankle. Fusion or immobility in these joints impairs ankle function.</a:t>
            </a:r>
          </a:p>
          <a:p>
            <a:pPr algn="just">
              <a:buNone/>
            </a:pPr>
            <a:endParaRPr lang="en-US" dirty="0" smtClean="0"/>
          </a:p>
          <a:p>
            <a:pPr algn="just"/>
            <a:r>
              <a:rPr lang="en-US" b="1" i="1" dirty="0" smtClean="0"/>
              <a:t>Inferior </a:t>
            </a:r>
            <a:r>
              <a:rPr lang="en-US" b="1" i="1" dirty="0" err="1" smtClean="0"/>
              <a:t>tibiofibular</a:t>
            </a:r>
            <a:r>
              <a:rPr lang="en-US" b="1" i="1" dirty="0" smtClean="0"/>
              <a:t> joint : </a:t>
            </a:r>
            <a:r>
              <a:rPr lang="en-US" dirty="0" smtClean="0"/>
              <a:t>The inferior </a:t>
            </a:r>
            <a:r>
              <a:rPr lang="en-US" dirty="0" err="1" smtClean="0"/>
              <a:t>tibiofibular</a:t>
            </a:r>
            <a:r>
              <a:rPr lang="en-US" dirty="0" smtClean="0"/>
              <a:t> joint is a </a:t>
            </a:r>
            <a:r>
              <a:rPr lang="en-US" dirty="0" err="1" smtClean="0"/>
              <a:t>syndesmosis</a:t>
            </a:r>
            <a:r>
              <a:rPr lang="en-US" dirty="0" smtClean="0"/>
              <a:t> with </a:t>
            </a:r>
            <a:r>
              <a:rPr lang="en-US" dirty="0" err="1" smtClean="0"/>
              <a:t>fibroadipose</a:t>
            </a:r>
            <a:r>
              <a:rPr lang="en-US" dirty="0" smtClean="0"/>
              <a:t> tissue between the two bony surfaces (Medial tibia and lateral fibula). </a:t>
            </a:r>
          </a:p>
          <a:p>
            <a:pPr algn="just"/>
            <a:r>
              <a:rPr lang="en-US" dirty="0" smtClean="0"/>
              <a:t>Superior &amp; inferior sliding of the fibula. (with </a:t>
            </a:r>
            <a:r>
              <a:rPr lang="en-US" dirty="0" err="1" smtClean="0"/>
              <a:t>dosiflexion</a:t>
            </a:r>
            <a:r>
              <a:rPr lang="en-US" dirty="0" smtClean="0"/>
              <a:t> of ankle joint)</a:t>
            </a:r>
          </a:p>
          <a:p>
            <a:pPr algn="just"/>
            <a:r>
              <a:rPr lang="en-US" dirty="0" smtClean="0"/>
              <a:t>This strong articulation is supported by the </a:t>
            </a:r>
            <a:r>
              <a:rPr lang="en-US" dirty="0" err="1" smtClean="0"/>
              <a:t>tibiofibular</a:t>
            </a:r>
            <a:r>
              <a:rPr lang="en-US" dirty="0" smtClean="0"/>
              <a:t> </a:t>
            </a:r>
            <a:r>
              <a:rPr lang="en-US" dirty="0" err="1" smtClean="0"/>
              <a:t>interosseous</a:t>
            </a:r>
            <a:r>
              <a:rPr lang="en-US" dirty="0" smtClean="0"/>
              <a:t> ligament and the anterior and posterior </a:t>
            </a:r>
            <a:r>
              <a:rPr lang="en-US" dirty="0" err="1" smtClean="0"/>
              <a:t>tibiofibular</a:t>
            </a:r>
            <a:r>
              <a:rPr lang="en-US" dirty="0" smtClean="0"/>
              <a:t> ligaments.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Ankle joint</a:t>
            </a:r>
            <a:endParaRPr lang="en-US" dirty="0"/>
          </a:p>
        </p:txBody>
      </p:sp>
      <p:sp>
        <p:nvSpPr>
          <p:cNvPr id="3" name="Content Placeholder 2"/>
          <p:cNvSpPr>
            <a:spLocks noGrp="1"/>
          </p:cNvSpPr>
          <p:nvPr>
            <p:ph idx="1"/>
          </p:nvPr>
        </p:nvSpPr>
        <p:spPr/>
        <p:txBody>
          <a:bodyPr>
            <a:noAutofit/>
          </a:bodyPr>
          <a:lstStyle/>
          <a:p>
            <a:pPr algn="just"/>
            <a:endParaRPr lang="en-US" sz="2600" b="1" i="1" dirty="0" smtClean="0"/>
          </a:p>
          <a:p>
            <a:pPr algn="just"/>
            <a:endParaRPr lang="en-US" sz="2600" b="1" i="1" dirty="0" smtClean="0"/>
          </a:p>
          <a:p>
            <a:pPr algn="just"/>
            <a:r>
              <a:rPr lang="en-US" sz="2600" b="1" i="1" dirty="0" smtClean="0"/>
              <a:t>Characteristics. </a:t>
            </a:r>
            <a:r>
              <a:rPr lang="en-US" sz="2600" dirty="0" smtClean="0"/>
              <a:t>The ankle (</a:t>
            </a:r>
            <a:r>
              <a:rPr lang="en-US" sz="2600" dirty="0" err="1" smtClean="0"/>
              <a:t>talocrural</a:t>
            </a:r>
            <a:r>
              <a:rPr lang="en-US" sz="2600" dirty="0" smtClean="0"/>
              <a:t>) joint is a synovial hinge joint formed by the mortise and the talus.</a:t>
            </a:r>
          </a:p>
          <a:p>
            <a:pPr algn="just"/>
            <a:r>
              <a:rPr lang="en-US" sz="2600" dirty="0" smtClean="0"/>
              <a:t>It is supported </a:t>
            </a:r>
            <a:r>
              <a:rPr lang="en-US" sz="2600" b="1" dirty="0" smtClean="0"/>
              <a:t>medially</a:t>
            </a:r>
            <a:r>
              <a:rPr lang="en-US" sz="2600" dirty="0" smtClean="0"/>
              <a:t> by the medial collateral (deltoid) ligament and </a:t>
            </a:r>
            <a:r>
              <a:rPr lang="en-US" sz="2600" b="1" dirty="0" smtClean="0"/>
              <a:t>laterally</a:t>
            </a:r>
            <a:r>
              <a:rPr lang="en-US" sz="2600" dirty="0" smtClean="0"/>
              <a:t> by the lateral collateral (anterior and posterior </a:t>
            </a:r>
            <a:r>
              <a:rPr lang="en-US" sz="2600" dirty="0" err="1" smtClean="0"/>
              <a:t>talofibular</a:t>
            </a:r>
            <a:r>
              <a:rPr lang="en-US" sz="2600" dirty="0" smtClean="0"/>
              <a:t> and </a:t>
            </a:r>
            <a:r>
              <a:rPr lang="en-US" sz="2600" dirty="0" err="1" smtClean="0"/>
              <a:t>calcaneofibular</a:t>
            </a:r>
            <a:r>
              <a:rPr lang="en-US" sz="2600" dirty="0" smtClean="0"/>
              <a:t>) ligaments.  </a:t>
            </a:r>
          </a:p>
          <a:p>
            <a:pPr algn="just"/>
            <a:r>
              <a:rPr lang="en-US" sz="2600" dirty="0" err="1" smtClean="0"/>
              <a:t>Dorsiflexion</a:t>
            </a:r>
            <a:r>
              <a:rPr lang="en-US" sz="2600" dirty="0" smtClean="0"/>
              <a:t> is the close-packed, stable position of the </a:t>
            </a:r>
            <a:r>
              <a:rPr lang="en-US" sz="2600" dirty="0" err="1" smtClean="0"/>
              <a:t>talocrural</a:t>
            </a:r>
            <a:r>
              <a:rPr lang="en-US" sz="2600" dirty="0" smtClean="0"/>
              <a:t> joint. </a:t>
            </a:r>
            <a:r>
              <a:rPr lang="en-US" sz="2600" dirty="0" err="1" smtClean="0"/>
              <a:t>Plantarflexion</a:t>
            </a:r>
            <a:r>
              <a:rPr lang="en-US" sz="2600" dirty="0" smtClean="0"/>
              <a:t> is the </a:t>
            </a:r>
            <a:r>
              <a:rPr lang="en-US" sz="2600" dirty="0" err="1" smtClean="0"/>
              <a:t>loosepacked</a:t>
            </a:r>
            <a:r>
              <a:rPr lang="en-US" sz="2600" dirty="0" smtClean="0"/>
              <a:t> position.</a:t>
            </a: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t="5001" b="5001"/>
          <a:stretch>
            <a:fillRect/>
          </a:stretch>
        </p:blipFill>
        <p:spPr bwMode="auto">
          <a:xfrm>
            <a:off x="5854914" y="214290"/>
            <a:ext cx="3289086" cy="2454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Ankle joint</a:t>
            </a:r>
            <a:endParaRPr lang="en-IN" dirty="0"/>
          </a:p>
        </p:txBody>
      </p:sp>
      <p:graphicFrame>
        <p:nvGraphicFramePr>
          <p:cNvPr id="4" name="Content Placeholder 3"/>
          <p:cNvGraphicFramePr>
            <a:graphicFrameLocks noGrp="1"/>
          </p:cNvGraphicFramePr>
          <p:nvPr>
            <p:ph idx="1"/>
          </p:nvPr>
        </p:nvGraphicFramePr>
        <p:xfrm>
          <a:off x="357158" y="1214424"/>
          <a:ext cx="4114800" cy="5357849"/>
        </p:xfrm>
        <a:graphic>
          <a:graphicData uri="http://schemas.openxmlformats.org/drawingml/2006/table">
            <a:tbl>
              <a:tblPr firstRow="1" bandRow="1">
                <a:tableStyleId>{5C22544A-7EE6-4342-B048-85BDC9FD1C3A}</a:tableStyleId>
              </a:tblPr>
              <a:tblGrid>
                <a:gridCol w="2057400"/>
                <a:gridCol w="2057400"/>
              </a:tblGrid>
              <a:tr h="441947">
                <a:tc>
                  <a:txBody>
                    <a:bodyPr/>
                    <a:lstStyle/>
                    <a:p>
                      <a:r>
                        <a:rPr lang="en-IN" dirty="0" err="1" smtClean="0"/>
                        <a:t>Osteokinematics</a:t>
                      </a:r>
                      <a:endParaRPr lang="en-IN" dirty="0"/>
                    </a:p>
                  </a:txBody>
                  <a:tcPr/>
                </a:tc>
                <a:tc>
                  <a:txBody>
                    <a:bodyPr/>
                    <a:lstStyle/>
                    <a:p>
                      <a:endParaRPr lang="en-IN" dirty="0"/>
                    </a:p>
                  </a:txBody>
                  <a:tcPr/>
                </a:tc>
              </a:tr>
              <a:tr h="441947">
                <a:tc>
                  <a:txBody>
                    <a:bodyPr/>
                    <a:lstStyle/>
                    <a:p>
                      <a:r>
                        <a:rPr lang="en-IN" dirty="0" err="1" smtClean="0"/>
                        <a:t>Tibial</a:t>
                      </a:r>
                      <a:r>
                        <a:rPr lang="en-IN" baseline="0" dirty="0" smtClean="0"/>
                        <a:t> component</a:t>
                      </a:r>
                      <a:endParaRPr lang="en-IN" dirty="0"/>
                    </a:p>
                  </a:txBody>
                  <a:tcPr/>
                </a:tc>
                <a:tc>
                  <a:txBody>
                    <a:bodyPr/>
                    <a:lstStyle/>
                    <a:p>
                      <a:r>
                        <a:rPr lang="en-IN" dirty="0" smtClean="0"/>
                        <a:t>Fibular component</a:t>
                      </a:r>
                      <a:endParaRPr lang="en-IN" dirty="0"/>
                    </a:p>
                  </a:txBody>
                  <a:tcPr/>
                </a:tc>
              </a:tr>
              <a:tr h="762812">
                <a:tc>
                  <a:txBody>
                    <a:bodyPr/>
                    <a:lstStyle/>
                    <a:p>
                      <a:r>
                        <a:rPr lang="en-IN" dirty="0" smtClean="0"/>
                        <a:t>Medial</a:t>
                      </a:r>
                      <a:r>
                        <a:rPr lang="en-IN" baseline="0" dirty="0" smtClean="0"/>
                        <a:t>  articulating surface</a:t>
                      </a:r>
                      <a:endParaRPr lang="en-IN" dirty="0"/>
                    </a:p>
                  </a:txBody>
                  <a:tcPr/>
                </a:tc>
                <a:tc>
                  <a:txBody>
                    <a:bodyPr/>
                    <a:lstStyle/>
                    <a:p>
                      <a:r>
                        <a:rPr lang="en-IN" dirty="0" smtClean="0"/>
                        <a:t>Lateral</a:t>
                      </a:r>
                      <a:r>
                        <a:rPr lang="en-IN" baseline="0" dirty="0" smtClean="0"/>
                        <a:t> articulating surface</a:t>
                      </a:r>
                      <a:endParaRPr lang="en-IN" dirty="0"/>
                    </a:p>
                  </a:txBody>
                  <a:tcPr/>
                </a:tc>
              </a:tr>
              <a:tr h="762812">
                <a:tc>
                  <a:txBody>
                    <a:bodyPr/>
                    <a:lstStyle/>
                    <a:p>
                      <a:r>
                        <a:rPr lang="en-IN" dirty="0" smtClean="0"/>
                        <a:t>Distal</a:t>
                      </a:r>
                      <a:r>
                        <a:rPr lang="en-IN" baseline="0" dirty="0" smtClean="0"/>
                        <a:t> aspect of tibia</a:t>
                      </a:r>
                      <a:endParaRPr lang="en-IN" dirty="0"/>
                    </a:p>
                  </a:txBody>
                  <a:tcPr/>
                </a:tc>
                <a:tc>
                  <a:txBody>
                    <a:bodyPr/>
                    <a:lstStyle/>
                    <a:p>
                      <a:r>
                        <a:rPr lang="en-IN" dirty="0" smtClean="0"/>
                        <a:t>Distal  </a:t>
                      </a:r>
                      <a:r>
                        <a:rPr lang="en-IN" baseline="0" dirty="0" smtClean="0"/>
                        <a:t>aspect of  fibula</a:t>
                      </a:r>
                      <a:endParaRPr lang="en-IN" dirty="0"/>
                    </a:p>
                  </a:txBody>
                  <a:tcPr/>
                </a:tc>
              </a:tr>
              <a:tr h="1089732">
                <a:tc>
                  <a:txBody>
                    <a:bodyPr/>
                    <a:lstStyle/>
                    <a:p>
                      <a:r>
                        <a:rPr lang="en-IN" dirty="0" smtClean="0"/>
                        <a:t>Medial</a:t>
                      </a:r>
                      <a:r>
                        <a:rPr lang="en-IN" baseline="0" dirty="0" smtClean="0"/>
                        <a:t> </a:t>
                      </a:r>
                      <a:r>
                        <a:rPr lang="en-IN" baseline="0" dirty="0" err="1" smtClean="0"/>
                        <a:t>styloid</a:t>
                      </a:r>
                      <a:r>
                        <a:rPr lang="en-IN" baseline="0" dirty="0" smtClean="0"/>
                        <a:t> process – Medial </a:t>
                      </a:r>
                      <a:r>
                        <a:rPr lang="en-IN" baseline="0" dirty="0" err="1" smtClean="0"/>
                        <a:t>malleolus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Lateral </a:t>
                      </a:r>
                      <a:r>
                        <a:rPr lang="en-IN" baseline="0" dirty="0" err="1" smtClean="0"/>
                        <a:t>styloid</a:t>
                      </a:r>
                      <a:r>
                        <a:rPr lang="en-IN" baseline="0" dirty="0" smtClean="0"/>
                        <a:t> process – Lateral </a:t>
                      </a:r>
                      <a:r>
                        <a:rPr lang="en-IN" baseline="0" dirty="0" err="1" smtClean="0"/>
                        <a:t>malleolus</a:t>
                      </a:r>
                      <a:endParaRPr lang="en-IN" dirty="0" smtClean="0"/>
                    </a:p>
                  </a:txBody>
                  <a:tcPr/>
                </a:tc>
              </a:tr>
              <a:tr h="441947">
                <a:tc>
                  <a:txBody>
                    <a:bodyPr/>
                    <a:lstStyle/>
                    <a:p>
                      <a:r>
                        <a:rPr lang="en-IN" b="1" dirty="0" err="1" smtClean="0"/>
                        <a:t>Arthrokinematics</a:t>
                      </a:r>
                      <a:endParaRPr lang="en-IN"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txBody>
                  <a:tcPr/>
                </a:tc>
              </a:tr>
              <a:tr h="1416652">
                <a:tc>
                  <a:txBody>
                    <a:bodyPr/>
                    <a:lstStyle/>
                    <a:p>
                      <a:r>
                        <a:rPr lang="en-IN" b="0" dirty="0" smtClean="0"/>
                        <a:t>Concave articulating</a:t>
                      </a:r>
                      <a:r>
                        <a:rPr lang="en-IN" b="0" baseline="0" dirty="0" smtClean="0"/>
                        <a:t> surface of </a:t>
                      </a:r>
                      <a:r>
                        <a:rPr lang="en-IN" b="0" dirty="0" smtClean="0"/>
                        <a:t>distal</a:t>
                      </a:r>
                      <a:r>
                        <a:rPr lang="en-IN" b="0" baseline="0" dirty="0" smtClean="0"/>
                        <a:t> </a:t>
                      </a:r>
                      <a:r>
                        <a:rPr lang="en-IN" b="0" dirty="0" err="1" smtClean="0"/>
                        <a:t>tibial</a:t>
                      </a:r>
                      <a:r>
                        <a:rPr lang="en-IN" b="0" dirty="0" smtClean="0"/>
                        <a:t> </a:t>
                      </a:r>
                      <a:r>
                        <a:rPr lang="en-IN" b="0" dirty="0" err="1" smtClean="0"/>
                        <a:t>condyle</a:t>
                      </a:r>
                      <a:endParaRPr lang="en-IN"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0" dirty="0" smtClean="0"/>
                        <a:t>Concave  articulating</a:t>
                      </a:r>
                      <a:r>
                        <a:rPr lang="en-IN" b="0" baseline="0" dirty="0" smtClean="0"/>
                        <a:t> surface of </a:t>
                      </a:r>
                      <a:r>
                        <a:rPr lang="en-IN" b="0" dirty="0" smtClean="0"/>
                        <a:t>distal</a:t>
                      </a:r>
                      <a:r>
                        <a:rPr lang="en-IN" b="0" baseline="0" dirty="0" smtClean="0"/>
                        <a:t> fibular</a:t>
                      </a:r>
                      <a:r>
                        <a:rPr lang="en-IN" b="0" dirty="0" smtClean="0"/>
                        <a:t> </a:t>
                      </a:r>
                      <a:r>
                        <a:rPr lang="en-IN" b="0" dirty="0" err="1" smtClean="0"/>
                        <a:t>condyle</a:t>
                      </a:r>
                      <a:endParaRPr lang="en-IN" b="0" dirty="0" smtClean="0"/>
                    </a:p>
                  </a:txBody>
                  <a:tcPr/>
                </a:tc>
              </a:tr>
            </a:tbl>
          </a:graphicData>
        </a:graphic>
      </p:graphicFrame>
      <p:graphicFrame>
        <p:nvGraphicFramePr>
          <p:cNvPr id="5" name="Table 4"/>
          <p:cNvGraphicFramePr>
            <a:graphicFrameLocks noGrp="1"/>
          </p:cNvGraphicFramePr>
          <p:nvPr/>
        </p:nvGraphicFramePr>
        <p:xfrm>
          <a:off x="4429124" y="1214422"/>
          <a:ext cx="2428892" cy="5357850"/>
        </p:xfrm>
        <a:graphic>
          <a:graphicData uri="http://schemas.openxmlformats.org/drawingml/2006/table">
            <a:tbl>
              <a:tblPr firstRow="1" bandRow="1">
                <a:tableStyleId>{5C22544A-7EE6-4342-B048-85BDC9FD1C3A}</a:tableStyleId>
              </a:tblPr>
              <a:tblGrid>
                <a:gridCol w="2428892"/>
              </a:tblGrid>
              <a:tr h="442809">
                <a:tc>
                  <a:txBody>
                    <a:bodyPr/>
                    <a:lstStyle/>
                    <a:p>
                      <a:r>
                        <a:rPr lang="en-IN" dirty="0" err="1" smtClean="0"/>
                        <a:t>Osteokinematics</a:t>
                      </a:r>
                      <a:r>
                        <a:rPr lang="en-IN" dirty="0" smtClean="0"/>
                        <a:t> </a:t>
                      </a:r>
                      <a:endParaRPr lang="en-IN" dirty="0"/>
                    </a:p>
                  </a:txBody>
                  <a:tcPr/>
                </a:tc>
              </a:tr>
              <a:tr h="442809">
                <a:tc>
                  <a:txBody>
                    <a:bodyPr/>
                    <a:lstStyle/>
                    <a:p>
                      <a:r>
                        <a:rPr lang="en-IN" dirty="0" smtClean="0"/>
                        <a:t>Talus component</a:t>
                      </a:r>
                      <a:endParaRPr lang="en-IN" dirty="0"/>
                    </a:p>
                  </a:txBody>
                  <a:tcPr/>
                </a:tc>
              </a:tr>
              <a:tr h="819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Proximal articulating surface</a:t>
                      </a:r>
                    </a:p>
                  </a:txBody>
                  <a:tcPr/>
                </a:tc>
              </a:tr>
              <a:tr h="1790443">
                <a:tc>
                  <a:txBody>
                    <a:bodyPr/>
                    <a:lstStyle/>
                    <a:p>
                      <a:r>
                        <a:rPr lang="en-IN" dirty="0" smtClean="0"/>
                        <a:t>Superior</a:t>
                      </a:r>
                      <a:r>
                        <a:rPr lang="en-IN" baseline="0" dirty="0" smtClean="0"/>
                        <a:t> aspect of talus bone</a:t>
                      </a:r>
                      <a:endParaRPr lang="en-IN" dirty="0"/>
                    </a:p>
                  </a:txBody>
                  <a:tcPr/>
                </a:tc>
              </a:tr>
              <a:tr h="442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err="1" smtClean="0"/>
                        <a:t>Arthrokinematics</a:t>
                      </a:r>
                      <a:endParaRPr lang="en-IN" b="1" dirty="0" smtClean="0"/>
                    </a:p>
                  </a:txBody>
                  <a:tcPr/>
                </a:tc>
              </a:tr>
              <a:tr h="1419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0" dirty="0" smtClean="0"/>
                        <a:t>Convex</a:t>
                      </a:r>
                      <a:r>
                        <a:rPr lang="en-IN" b="0" baseline="0" dirty="0" smtClean="0"/>
                        <a:t>  </a:t>
                      </a:r>
                      <a:r>
                        <a:rPr lang="en-IN" b="0" dirty="0" smtClean="0"/>
                        <a:t>articulating</a:t>
                      </a:r>
                      <a:r>
                        <a:rPr lang="en-IN" b="0" baseline="0" dirty="0" smtClean="0"/>
                        <a:t> surface of  </a:t>
                      </a:r>
                      <a:r>
                        <a:rPr lang="en-IN" baseline="0" dirty="0" smtClean="0"/>
                        <a:t>talus bone</a:t>
                      </a:r>
                      <a:endParaRPr lang="en-IN" b="0" dirty="0" smtClean="0"/>
                    </a:p>
                  </a:txBody>
                  <a:tcPr/>
                </a:tc>
              </a:tr>
            </a:tbl>
          </a:graphicData>
        </a:graphic>
      </p:graphicFrame>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72264" y="142034"/>
            <a:ext cx="2464232" cy="2929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1899</Words>
  <Application>Microsoft Office PowerPoint</Application>
  <PresentationFormat>On-screen Show (4:3)</PresentationFormat>
  <Paragraphs>218</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Ankle and foot complex</vt:lpstr>
      <vt:lpstr>Objectives</vt:lpstr>
      <vt:lpstr>Introduction </vt:lpstr>
      <vt:lpstr>Functions of foot</vt:lpstr>
      <vt:lpstr>Slide 5</vt:lpstr>
      <vt:lpstr>Slide 6</vt:lpstr>
      <vt:lpstr>Distal tibiofibular joint</vt:lpstr>
      <vt:lpstr>Ankle joint</vt:lpstr>
      <vt:lpstr>Ankle joint</vt:lpstr>
      <vt:lpstr>Ligaments</vt:lpstr>
      <vt:lpstr>Axis of ankle joint</vt:lpstr>
      <vt:lpstr>Slide 12</vt:lpstr>
      <vt:lpstr>Slide 13</vt:lpstr>
      <vt:lpstr>Subtalar joint</vt:lpstr>
      <vt:lpstr>Slide 15</vt:lpstr>
      <vt:lpstr>Slide 16</vt:lpstr>
      <vt:lpstr>Slide 17</vt:lpstr>
      <vt:lpstr>Talonavicular Joint</vt:lpstr>
      <vt:lpstr>Slide 19</vt:lpstr>
      <vt:lpstr>Transverse Tarsal Joint/  Midtarsal joint/ Chopart’s joints</vt:lpstr>
      <vt:lpstr>Slide 21</vt:lpstr>
      <vt:lpstr>Slide 22</vt:lpstr>
      <vt:lpstr>Slide 23</vt:lpstr>
      <vt:lpstr>Arches of the foot</vt:lpstr>
      <vt:lpstr>Structure of the Arches</vt:lpstr>
      <vt:lpstr>Slide 26</vt:lpstr>
      <vt:lpstr>Slide 27</vt:lpstr>
      <vt:lpstr>Slide 28</vt:lpstr>
      <vt:lpstr>Slide 29</vt:lpstr>
      <vt:lpstr>Slide 30</vt:lpstr>
      <vt:lpstr>Function of Arches</vt:lpstr>
      <vt:lpstr>PLANTAR FASCIA/ PLANTAR APONEUROSIS </vt:lpstr>
      <vt:lpstr> Muscle Function in the Ankle and Foot </vt:lpstr>
      <vt:lpstr>PATHOMECHANICS</vt:lpstr>
      <vt:lpstr>Slide 35</vt:lpstr>
      <vt:lpstr>Slide 36</vt:lpstr>
      <vt:lpstr>Slide 37</vt:lpstr>
      <vt:lpstr>Slide 38</vt:lpstr>
      <vt:lpstr>Thank you</vt:lpstr>
      <vt:lpstr>Slide 40</vt:lpstr>
      <vt:lpstr>Slide 41</vt:lpstr>
      <vt:lpstr>Slide 42</vt:lpstr>
      <vt:lpstr>Title: Changes in passive mechanical properties of the gastrocnemius muscle at the muscle at the muscle fascicle and joint levels in stroke survivors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Ankle and foot complex</dc:title>
  <dc:creator>Neha</dc:creator>
  <cp:lastModifiedBy>HP</cp:lastModifiedBy>
  <cp:revision>34</cp:revision>
  <dcterms:created xsi:type="dcterms:W3CDTF">2006-08-16T00:00:00Z</dcterms:created>
  <dcterms:modified xsi:type="dcterms:W3CDTF">2020-01-15T02:06:32Z</dcterms:modified>
</cp:coreProperties>
</file>