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8" r:id="rId15"/>
    <p:sldId id="279" r:id="rId16"/>
    <p:sldId id="280" r:id="rId17"/>
    <p:sldId id="281" r:id="rId18"/>
    <p:sldId id="282" r:id="rId19"/>
    <p:sldId id="283"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762000" y="228600"/>
            <a:ext cx="7848600" cy="6096000"/>
          </a:xfrm>
        </p:spPr>
        <p:txBody>
          <a:bodyPr>
            <a:normAutofit lnSpcReduction="10000"/>
          </a:bodyPr>
          <a:lstStyle/>
          <a:p>
            <a:endParaRPr lang="en-US" dirty="0" smtClean="0"/>
          </a:p>
          <a:p>
            <a:endParaRPr lang="en-US" b="1" dirty="0" smtClean="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r>
              <a:rPr lang="en-US" sz="3600" b="1" dirty="0" smtClean="0">
                <a:solidFill>
                  <a:schemeClr val="tx1"/>
                </a:solidFill>
                <a:latin typeface="Times New Roman" pitchFamily="18" charset="0"/>
                <a:cs typeface="Times New Roman" pitchFamily="18" charset="0"/>
              </a:rPr>
              <a:t>Food Borne Diseases and Food Toxicants  </a:t>
            </a:r>
          </a:p>
          <a:p>
            <a:endParaRPr lang="en-US" sz="2400" b="1" dirty="0" smtClean="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pPr algn="r">
              <a:spcBef>
                <a:spcPts val="0"/>
              </a:spcBef>
            </a:pPr>
            <a:r>
              <a:rPr lang="en-US" sz="2400" b="1" dirty="0" err="1" smtClean="0">
                <a:solidFill>
                  <a:schemeClr val="tx1"/>
                </a:solidFill>
                <a:latin typeface="Times New Roman" pitchFamily="18" charset="0"/>
                <a:cs typeface="Times New Roman" pitchFamily="18" charset="0"/>
              </a:rPr>
              <a:t>Dr</a:t>
            </a:r>
            <a:r>
              <a:rPr lang="en-US" sz="2400" b="1" dirty="0" smtClean="0">
                <a:solidFill>
                  <a:schemeClr val="tx1"/>
                </a:solidFill>
                <a:latin typeface="Times New Roman" pitchFamily="18" charset="0"/>
                <a:cs typeface="Times New Roman" pitchFamily="18" charset="0"/>
              </a:rPr>
              <a:t> Maharshi </a:t>
            </a:r>
            <a:r>
              <a:rPr lang="en-US" sz="2400" b="1" dirty="0" err="1" smtClean="0">
                <a:solidFill>
                  <a:schemeClr val="tx1"/>
                </a:solidFill>
                <a:latin typeface="Times New Roman" pitchFamily="18" charset="0"/>
                <a:cs typeface="Times New Roman" pitchFamily="18" charset="0"/>
              </a:rPr>
              <a:t>Vinod</a:t>
            </a:r>
            <a:r>
              <a:rPr lang="en-US" sz="2400" b="1" dirty="0" smtClean="0">
                <a:solidFill>
                  <a:schemeClr val="tx1"/>
                </a:solidFill>
                <a:latin typeface="Times New Roman" pitchFamily="18" charset="0"/>
                <a:cs typeface="Times New Roman" pitchFamily="18" charset="0"/>
              </a:rPr>
              <a:t> Patel </a:t>
            </a:r>
          </a:p>
          <a:p>
            <a:pPr algn="r">
              <a:spcBef>
                <a:spcPts val="0"/>
              </a:spcBef>
            </a:pPr>
            <a:r>
              <a:rPr lang="en-US" sz="2400" b="1" dirty="0" smtClean="0">
                <a:solidFill>
                  <a:schemeClr val="tx1"/>
                </a:solidFill>
                <a:latin typeface="Times New Roman" pitchFamily="18" charset="0"/>
                <a:cs typeface="Times New Roman" pitchFamily="18" charset="0"/>
              </a:rPr>
              <a:t>Assistant Professor </a:t>
            </a:r>
          </a:p>
          <a:p>
            <a:pPr algn="r">
              <a:spcBef>
                <a:spcPts val="0"/>
              </a:spcBef>
            </a:pPr>
            <a:r>
              <a:rPr lang="en-US" sz="2400" b="1" dirty="0" smtClean="0">
                <a:solidFill>
                  <a:schemeClr val="tx1"/>
                </a:solidFill>
                <a:latin typeface="Times New Roman" pitchFamily="18" charset="0"/>
                <a:cs typeface="Times New Roman" pitchFamily="18" charset="0"/>
              </a:rPr>
              <a:t>Department of Community Medicine</a:t>
            </a:r>
          </a:p>
          <a:p>
            <a:pPr algn="r">
              <a:spcBef>
                <a:spcPts val="0"/>
              </a:spcBef>
            </a:pPr>
            <a:r>
              <a:rPr lang="en-US" sz="2400" b="1" dirty="0" smtClean="0">
                <a:solidFill>
                  <a:schemeClr val="tx1"/>
                </a:solidFill>
                <a:latin typeface="Times New Roman" pitchFamily="18" charset="0"/>
                <a:cs typeface="Times New Roman" pitchFamily="18" charset="0"/>
              </a:rPr>
              <a:t>SBKS MI RC Piparia </a:t>
            </a:r>
            <a:endParaRPr lang="en-US" sz="2400" b="1" dirty="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30065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marL="0" indent="0">
              <a:buNone/>
            </a:pPr>
            <a:r>
              <a:rPr lang="en-US" sz="2600" b="1" dirty="0" smtClean="0">
                <a:latin typeface="Times New Roman" pitchFamily="18" charset="0"/>
                <a:cs typeface="Times New Roman" pitchFamily="18" charset="0"/>
              </a:rPr>
              <a:t>4. </a:t>
            </a:r>
            <a:r>
              <a:rPr lang="en-US" sz="2600" b="1" u="sng" dirty="0" smtClean="0">
                <a:latin typeface="Times New Roman" pitchFamily="18" charset="0"/>
                <a:cs typeface="Times New Roman" pitchFamily="18" charset="0"/>
              </a:rPr>
              <a:t>Epidemic dropsy</a:t>
            </a:r>
          </a:p>
          <a:p>
            <a:pPr algn="just">
              <a:buFont typeface="Wingdings" pitchFamily="2" charset="2"/>
              <a:buChar char="Ø"/>
            </a:pPr>
            <a:r>
              <a:rPr lang="en-US" sz="2600" dirty="0" smtClean="0">
                <a:latin typeface="Times New Roman" pitchFamily="18" charset="0"/>
                <a:cs typeface="Times New Roman" pitchFamily="18" charset="0"/>
              </a:rPr>
              <a:t>Due to contamination of mustard oil with </a:t>
            </a:r>
            <a:r>
              <a:rPr lang="en-US" sz="2600" dirty="0" err="1" smtClean="0">
                <a:latin typeface="Times New Roman" pitchFamily="18" charset="0"/>
                <a:cs typeface="Times New Roman" pitchFamily="18" charset="0"/>
              </a:rPr>
              <a:t>argemone</a:t>
            </a:r>
            <a:r>
              <a:rPr lang="en-US" sz="2600" dirty="0" smtClean="0">
                <a:latin typeface="Times New Roman" pitchFamily="18" charset="0"/>
                <a:cs typeface="Times New Roman" pitchFamily="18" charset="0"/>
              </a:rPr>
              <a:t> oil</a:t>
            </a:r>
          </a:p>
          <a:p>
            <a:pPr algn="just">
              <a:buFont typeface="Wingdings" pitchFamily="2" charset="2"/>
              <a:buChar char="Ø"/>
            </a:pPr>
            <a:r>
              <a:rPr lang="en-US" sz="2600" dirty="0" smtClean="0">
                <a:latin typeface="Times New Roman" pitchFamily="18" charset="0"/>
                <a:cs typeface="Times New Roman" pitchFamily="18" charset="0"/>
              </a:rPr>
              <a:t>The toxic alkaloid responsible is called </a:t>
            </a:r>
            <a:r>
              <a:rPr lang="en-US" sz="2600" b="1" dirty="0" err="1" smtClean="0">
                <a:latin typeface="Times New Roman" pitchFamily="18" charset="0"/>
                <a:cs typeface="Times New Roman" pitchFamily="18" charset="0"/>
              </a:rPr>
              <a:t>sanguinarine</a:t>
            </a:r>
            <a:endParaRPr lang="en-US" sz="2600" b="1"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Symptoms consist of sudden, non-inflammatory, bilateral swelling of legs, often associated with  </a:t>
            </a:r>
            <a:r>
              <a:rPr lang="en-US" sz="2600" dirty="0" err="1" smtClean="0">
                <a:latin typeface="Times New Roman" pitchFamily="18" charset="0"/>
                <a:cs typeface="Times New Roman" pitchFamily="18" charset="0"/>
              </a:rPr>
              <a:t>diarrhoea</a:t>
            </a:r>
            <a:endParaRPr lang="en-US" sz="2600"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In severe cases dyspnea, cardiac failure and death may follow </a:t>
            </a:r>
          </a:p>
          <a:p>
            <a:pPr algn="just">
              <a:buFont typeface="Wingdings" pitchFamily="2" charset="2"/>
              <a:buChar char="Ø"/>
            </a:pPr>
            <a:r>
              <a:rPr lang="en-US" sz="2600" dirty="0" smtClean="0">
                <a:latin typeface="Times New Roman" pitchFamily="18" charset="0"/>
                <a:cs typeface="Times New Roman" pitchFamily="18" charset="0"/>
              </a:rPr>
              <a:t>Some patients may develop glaucoma</a:t>
            </a:r>
          </a:p>
          <a:p>
            <a:pPr algn="just">
              <a:buFont typeface="Wingdings" pitchFamily="2" charset="2"/>
              <a:buChar char="Ø"/>
            </a:pPr>
            <a:r>
              <a:rPr lang="en-US" sz="2600" dirty="0" smtClean="0">
                <a:latin typeface="Times New Roman" pitchFamily="18" charset="0"/>
                <a:cs typeface="Times New Roman" pitchFamily="18" charset="0"/>
              </a:rPr>
              <a:t>Mortality 5 to 50 %</a:t>
            </a:r>
          </a:p>
          <a:p>
            <a:pPr algn="just">
              <a:buFont typeface="Wingdings" pitchFamily="2" charset="2"/>
              <a:buChar char="Ø"/>
            </a:pPr>
            <a:r>
              <a:rPr lang="en-US" sz="2600" dirty="0" smtClean="0">
                <a:latin typeface="Times New Roman" pitchFamily="18" charset="0"/>
                <a:cs typeface="Times New Roman" pitchFamily="18" charset="0"/>
              </a:rPr>
              <a:t>For detection of </a:t>
            </a:r>
            <a:r>
              <a:rPr lang="en-US" sz="2600" dirty="0" err="1" smtClean="0">
                <a:latin typeface="Times New Roman" pitchFamily="18" charset="0"/>
                <a:cs typeface="Times New Roman" pitchFamily="18" charset="0"/>
              </a:rPr>
              <a:t>argemone</a:t>
            </a:r>
            <a:r>
              <a:rPr lang="en-US" sz="2600" dirty="0" smtClean="0">
                <a:latin typeface="Times New Roman" pitchFamily="18" charset="0"/>
                <a:cs typeface="Times New Roman" pitchFamily="18" charset="0"/>
              </a:rPr>
              <a:t> oil Nitric acid test and Paper chromatography test are used.</a:t>
            </a:r>
          </a:p>
          <a:p>
            <a:pPr algn="just">
              <a:buFont typeface="Wingdings" pitchFamily="2" charset="2"/>
              <a:buChar char="Ø"/>
            </a:pPr>
            <a:r>
              <a:rPr lang="en-US" sz="2600" dirty="0" smtClean="0">
                <a:latin typeface="Times New Roman" pitchFamily="18" charset="0"/>
                <a:cs typeface="Times New Roman" pitchFamily="18" charset="0"/>
              </a:rPr>
              <a:t>Prevented by strict enforcement of Prevention of Food </a:t>
            </a:r>
            <a:r>
              <a:rPr lang="en-US" sz="2600" dirty="0" err="1" smtClean="0">
                <a:latin typeface="Times New Roman" pitchFamily="18" charset="0"/>
                <a:cs typeface="Times New Roman" pitchFamily="18" charset="0"/>
              </a:rPr>
              <a:t>Adultration</a:t>
            </a:r>
            <a:r>
              <a:rPr lang="en-US" sz="2600" dirty="0" smtClean="0">
                <a:latin typeface="Times New Roman" pitchFamily="18" charset="0"/>
                <a:cs typeface="Times New Roman" pitchFamily="18" charset="0"/>
              </a:rPr>
              <a:t> Act.</a:t>
            </a:r>
            <a:endParaRPr lang="en-US" sz="2200" dirty="0" smtClean="0">
              <a:latin typeface="Times New Roman" pitchFamily="18" charset="0"/>
              <a:cs typeface="Times New Roman" pitchFamily="18" charset="0"/>
            </a:endParaRPr>
          </a:p>
          <a:p>
            <a:pPr marL="0" indent="0">
              <a:buNone/>
            </a:pPr>
            <a:endParaRPr lang="en-US" sz="2600" b="1" u="sng"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342921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152400"/>
            <a:ext cx="8229600" cy="5973763"/>
          </a:xfrm>
        </p:spPr>
        <p:txBody>
          <a:bodyPr>
            <a:normAutofit/>
          </a:bodyPr>
          <a:lstStyle/>
          <a:p>
            <a:pPr marL="0" indent="0">
              <a:buNone/>
            </a:pPr>
            <a:r>
              <a:rPr lang="en-US" sz="2600" b="1" dirty="0" smtClean="0">
                <a:latin typeface="Times New Roman" pitchFamily="18" charset="0"/>
                <a:cs typeface="Times New Roman" pitchFamily="18" charset="0"/>
              </a:rPr>
              <a:t>5. </a:t>
            </a:r>
            <a:r>
              <a:rPr lang="en-US" sz="2600" b="1" u="sng" dirty="0" smtClean="0">
                <a:latin typeface="Times New Roman" pitchFamily="18" charset="0"/>
                <a:cs typeface="Times New Roman" pitchFamily="18" charset="0"/>
              </a:rPr>
              <a:t>Endemic </a:t>
            </a:r>
            <a:r>
              <a:rPr lang="en-US" sz="2600" b="1" u="sng" dirty="0" err="1" smtClean="0">
                <a:latin typeface="Times New Roman" pitchFamily="18" charset="0"/>
                <a:cs typeface="Times New Roman" pitchFamily="18" charset="0"/>
              </a:rPr>
              <a:t>Ascitis</a:t>
            </a:r>
            <a:endParaRPr lang="en-US" sz="2600" b="1" u="sng" dirty="0" smtClean="0">
              <a:latin typeface="Times New Roman" pitchFamily="18" charset="0"/>
              <a:cs typeface="Times New Roman" pitchFamily="18" charset="0"/>
            </a:endParaRPr>
          </a:p>
          <a:p>
            <a:pPr>
              <a:buFont typeface="Wingdings" pitchFamily="2" charset="2"/>
              <a:buChar char="Ø"/>
            </a:pPr>
            <a:r>
              <a:rPr lang="en-US" sz="2600" dirty="0" smtClean="0">
                <a:latin typeface="Times New Roman" pitchFamily="18" charset="0"/>
                <a:cs typeface="Times New Roman" pitchFamily="18" charset="0"/>
              </a:rPr>
              <a:t>Due the contamination of </a:t>
            </a:r>
            <a:r>
              <a:rPr lang="en-US" sz="2600" b="1" dirty="0" smtClean="0">
                <a:latin typeface="Times New Roman" pitchFamily="18" charset="0"/>
                <a:cs typeface="Times New Roman" pitchFamily="18" charset="0"/>
              </a:rPr>
              <a:t>millet</a:t>
            </a:r>
            <a:r>
              <a:rPr lang="en-US" sz="2600" dirty="0" smtClean="0">
                <a:latin typeface="Times New Roman" pitchFamily="18" charset="0"/>
                <a:cs typeface="Times New Roman" pitchFamily="18" charset="0"/>
              </a:rPr>
              <a:t> which is the staple food of the local population with seeds of </a:t>
            </a:r>
            <a:r>
              <a:rPr lang="en-US" sz="2600" b="1" dirty="0" smtClean="0">
                <a:latin typeface="Times New Roman" pitchFamily="18" charset="0"/>
                <a:cs typeface="Times New Roman" pitchFamily="18" charset="0"/>
              </a:rPr>
              <a:t>Crotalaria</a:t>
            </a:r>
            <a:r>
              <a:rPr lang="en-US" sz="2600" dirty="0" smtClean="0">
                <a:latin typeface="Times New Roman" pitchFamily="18" charset="0"/>
                <a:cs typeface="Times New Roman" pitchFamily="18" charset="0"/>
              </a:rPr>
              <a:t> locally known as </a:t>
            </a:r>
            <a:r>
              <a:rPr lang="en-US" sz="2600" b="1" dirty="0" err="1" smtClean="0">
                <a:latin typeface="Times New Roman" pitchFamily="18" charset="0"/>
                <a:cs typeface="Times New Roman" pitchFamily="18" charset="0"/>
              </a:rPr>
              <a:t>Jhunjhunia</a:t>
            </a:r>
            <a:endParaRPr lang="en-US" sz="2600" b="1"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The preventive measures comprise educating people in the affected areas about the disease, </a:t>
            </a:r>
            <a:r>
              <a:rPr lang="en-US" sz="2600" dirty="0" err="1" smtClean="0">
                <a:latin typeface="Times New Roman" pitchFamily="18" charset="0"/>
                <a:cs typeface="Times New Roman" pitchFamily="18" charset="0"/>
              </a:rPr>
              <a:t>deweeding</a:t>
            </a:r>
            <a:r>
              <a:rPr lang="en-US" sz="2600" dirty="0" smtClean="0">
                <a:latin typeface="Times New Roman" pitchFamily="18" charset="0"/>
                <a:cs typeface="Times New Roman" pitchFamily="18" charset="0"/>
              </a:rPr>
              <a:t> of the </a:t>
            </a:r>
            <a:r>
              <a:rPr lang="en-US" sz="2600" dirty="0" err="1" smtClean="0">
                <a:latin typeface="Times New Roman" pitchFamily="18" charset="0"/>
                <a:cs typeface="Times New Roman" pitchFamily="18" charset="0"/>
              </a:rPr>
              <a:t>Jhunjhunia</a:t>
            </a:r>
            <a:r>
              <a:rPr lang="en-US" sz="2600" dirty="0" smtClean="0">
                <a:latin typeface="Times New Roman" pitchFamily="18" charset="0"/>
                <a:cs typeface="Times New Roman" pitchFamily="18" charset="0"/>
              </a:rPr>
              <a:t> plants which grow along with the staple and the simple sieving of the millet at the household level to remove the seeds of </a:t>
            </a:r>
            <a:r>
              <a:rPr lang="en-US" sz="2600" dirty="0" err="1" smtClean="0">
                <a:latin typeface="Times New Roman" pitchFamily="18" charset="0"/>
                <a:cs typeface="Times New Roman" pitchFamily="18" charset="0"/>
              </a:rPr>
              <a:t>Jhunjhunia</a:t>
            </a:r>
            <a:r>
              <a:rPr lang="en-US" sz="2600" dirty="0" smtClean="0">
                <a:latin typeface="Times New Roman" pitchFamily="18" charset="0"/>
                <a:cs typeface="Times New Roman" pitchFamily="18" charset="0"/>
              </a:rPr>
              <a:t> which are considerably smaller than those of millet</a:t>
            </a:r>
          </a:p>
          <a:p>
            <a:pPr marL="0" indent="0" algn="just">
              <a:buNone/>
            </a:pPr>
            <a:r>
              <a:rPr lang="en-US" sz="2600" b="1" dirty="0" smtClean="0">
                <a:latin typeface="Times New Roman" pitchFamily="18" charset="0"/>
                <a:cs typeface="Times New Roman" pitchFamily="18" charset="0"/>
              </a:rPr>
              <a:t>6. </a:t>
            </a:r>
            <a:r>
              <a:rPr lang="en-US" sz="2600" b="1" u="sng" dirty="0" err="1" smtClean="0">
                <a:latin typeface="Times New Roman" pitchFamily="18" charset="0"/>
                <a:cs typeface="Times New Roman" pitchFamily="18" charset="0"/>
              </a:rPr>
              <a:t>Fusarium</a:t>
            </a:r>
            <a:r>
              <a:rPr lang="en-US" sz="2600" b="1" u="sng" dirty="0" smtClean="0">
                <a:latin typeface="Times New Roman" pitchFamily="18" charset="0"/>
                <a:cs typeface="Times New Roman" pitchFamily="18" charset="0"/>
              </a:rPr>
              <a:t> Toxins</a:t>
            </a:r>
          </a:p>
          <a:p>
            <a:pPr algn="just">
              <a:buFont typeface="Wingdings" pitchFamily="2" charset="2"/>
              <a:buChar char="Ø"/>
            </a:pPr>
            <a:r>
              <a:rPr lang="en-US" sz="2600" dirty="0" smtClean="0">
                <a:latin typeface="Times New Roman" pitchFamily="18" charset="0"/>
                <a:cs typeface="Times New Roman" pitchFamily="18" charset="0"/>
              </a:rPr>
              <a:t>It occurs due to contamination of food crops with </a:t>
            </a:r>
            <a:r>
              <a:rPr lang="en-US" sz="2600" dirty="0" err="1" smtClean="0">
                <a:latin typeface="Times New Roman" pitchFamily="18" charset="0"/>
                <a:cs typeface="Times New Roman" pitchFamily="18" charset="0"/>
              </a:rPr>
              <a:t>fusarium</a:t>
            </a:r>
            <a:r>
              <a:rPr lang="en-US" sz="2600" dirty="0" smtClean="0">
                <a:latin typeface="Times New Roman" pitchFamily="18" charset="0"/>
                <a:cs typeface="Times New Roman" pitchFamily="18" charset="0"/>
              </a:rPr>
              <a:t> species of field fungi.</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536947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Food Additives</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ctr">
              <a:buNone/>
            </a:pPr>
            <a:endParaRPr lang="en-US" sz="2600" b="1" u="sng" dirty="0" smtClean="0">
              <a:latin typeface="Times New Roman" pitchFamily="18" charset="0"/>
              <a:cs typeface="Times New Roman" pitchFamily="18" charset="0"/>
            </a:endParaRPr>
          </a:p>
          <a:p>
            <a:pPr marL="0" indent="0" algn="ctr">
              <a:buNone/>
            </a:pPr>
            <a:r>
              <a:rPr lang="en-US" sz="2800" b="1" u="sng" dirty="0" smtClean="0">
                <a:latin typeface="Times New Roman" pitchFamily="18" charset="0"/>
                <a:cs typeface="Times New Roman" pitchFamily="18" charset="0"/>
              </a:rPr>
              <a:t>Definition</a:t>
            </a:r>
          </a:p>
          <a:p>
            <a:pPr marL="0" indent="0" algn="ctr">
              <a:buNone/>
            </a:pPr>
            <a:endParaRPr lang="en-US" sz="2600" b="1" u="sng" dirty="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Non-nutritious substances which are added intentionally  to food, generally in small quantity, to improve appearance, </a:t>
            </a:r>
            <a:r>
              <a:rPr lang="en-US" sz="2800" dirty="0" err="1" smtClean="0">
                <a:latin typeface="Times New Roman" pitchFamily="18" charset="0"/>
                <a:cs typeface="Times New Roman" pitchFamily="18" charset="0"/>
              </a:rPr>
              <a:t>flavour</a:t>
            </a:r>
            <a:r>
              <a:rPr lang="en-US" sz="2800" dirty="0" smtClean="0">
                <a:latin typeface="Times New Roman" pitchFamily="18" charset="0"/>
                <a:cs typeface="Times New Roman" pitchFamily="18" charset="0"/>
              </a:rPr>
              <a:t>, texture or storage properties.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27778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a:buFont typeface="Wingdings" pitchFamily="2" charset="2"/>
              <a:buChar char="Ø"/>
            </a:pPr>
            <a:r>
              <a:rPr lang="en-US" sz="2600" b="1" u="sng" dirty="0" smtClean="0">
                <a:latin typeface="Times New Roman" pitchFamily="18" charset="0"/>
                <a:cs typeface="Times New Roman" pitchFamily="18" charset="0"/>
              </a:rPr>
              <a:t>First Category</a:t>
            </a:r>
          </a:p>
          <a:p>
            <a:pPr algn="just">
              <a:buFont typeface="Wingdings" pitchFamily="2" charset="2"/>
              <a:buChar char="§"/>
            </a:pPr>
            <a:r>
              <a:rPr lang="en-US" sz="2600" dirty="0" smtClean="0">
                <a:latin typeface="Times New Roman" pitchFamily="18" charset="0"/>
                <a:cs typeface="Times New Roman" pitchFamily="18" charset="0"/>
              </a:rPr>
              <a:t>Include </a:t>
            </a:r>
            <a:r>
              <a:rPr lang="en-US" sz="2600" dirty="0" err="1" smtClean="0">
                <a:latin typeface="Times New Roman" pitchFamily="18" charset="0"/>
                <a:cs typeface="Times New Roman" pitchFamily="18" charset="0"/>
              </a:rPr>
              <a:t>colouring</a:t>
            </a:r>
            <a:r>
              <a:rPr lang="en-US" sz="2600" dirty="0" smtClean="0">
                <a:latin typeface="Times New Roman" pitchFamily="18" charset="0"/>
                <a:cs typeface="Times New Roman" pitchFamily="18" charset="0"/>
              </a:rPr>
              <a:t> agents (saffron, turmeric), </a:t>
            </a:r>
            <a:r>
              <a:rPr lang="en-US" sz="2600" dirty="0" err="1" smtClean="0">
                <a:latin typeface="Times New Roman" pitchFamily="18" charset="0"/>
                <a:cs typeface="Times New Roman" pitchFamily="18" charset="0"/>
              </a:rPr>
              <a:t>flavouring</a:t>
            </a:r>
            <a:r>
              <a:rPr lang="en-US" sz="2600" dirty="0" smtClean="0">
                <a:latin typeface="Times New Roman" pitchFamily="18" charset="0"/>
                <a:cs typeface="Times New Roman" pitchFamily="18" charset="0"/>
              </a:rPr>
              <a:t> agents(vanilla essence), </a:t>
            </a:r>
            <a:r>
              <a:rPr lang="en-US" sz="2600" dirty="0" err="1" smtClean="0">
                <a:latin typeface="Times New Roman" pitchFamily="18" charset="0"/>
                <a:cs typeface="Times New Roman" pitchFamily="18" charset="0"/>
              </a:rPr>
              <a:t>sweetners</a:t>
            </a:r>
            <a:r>
              <a:rPr lang="en-US" sz="2600" dirty="0" smtClean="0">
                <a:latin typeface="Times New Roman" pitchFamily="18" charset="0"/>
                <a:cs typeface="Times New Roman" pitchFamily="18" charset="0"/>
              </a:rPr>
              <a:t> (saccharin), preservatives (</a:t>
            </a:r>
            <a:r>
              <a:rPr lang="en-US" sz="2600" dirty="0" err="1" smtClean="0">
                <a:latin typeface="Times New Roman" pitchFamily="18" charset="0"/>
                <a:cs typeface="Times New Roman" pitchFamily="18" charset="0"/>
              </a:rPr>
              <a:t>sorbic</a:t>
            </a:r>
            <a:r>
              <a:rPr lang="en-US" sz="2600" dirty="0" smtClean="0">
                <a:latin typeface="Times New Roman" pitchFamily="18" charset="0"/>
                <a:cs typeface="Times New Roman" pitchFamily="18" charset="0"/>
              </a:rPr>
              <a:t> acid, sodium benzoate), acidity imparting agents(citric acid, acetic  acid)</a:t>
            </a:r>
          </a:p>
          <a:p>
            <a:pPr algn="just">
              <a:buFont typeface="Wingdings" pitchFamily="2" charset="2"/>
              <a:buChar char="§"/>
            </a:pPr>
            <a:r>
              <a:rPr lang="en-US" sz="2600" dirty="0" smtClean="0">
                <a:latin typeface="Times New Roman" pitchFamily="18" charset="0"/>
                <a:cs typeface="Times New Roman" pitchFamily="18" charset="0"/>
              </a:rPr>
              <a:t>These agents are generally considered safe for human consumption </a:t>
            </a:r>
          </a:p>
          <a:p>
            <a:pPr algn="just">
              <a:buFont typeface="Wingdings" pitchFamily="2" charset="2"/>
              <a:buChar char="Ø"/>
            </a:pPr>
            <a:r>
              <a:rPr lang="en-US" sz="2600" b="1" u="sng" dirty="0" smtClean="0">
                <a:latin typeface="Times New Roman" pitchFamily="18" charset="0"/>
                <a:cs typeface="Times New Roman" pitchFamily="18" charset="0"/>
              </a:rPr>
              <a:t>Second Category</a:t>
            </a:r>
          </a:p>
          <a:p>
            <a:pPr algn="just">
              <a:buFont typeface="Wingdings" pitchFamily="2" charset="2"/>
              <a:buChar char="§"/>
            </a:pPr>
            <a:r>
              <a:rPr lang="en-US" sz="2600" dirty="0">
                <a:latin typeface="Times New Roman" pitchFamily="18" charset="0"/>
                <a:cs typeface="Times New Roman" pitchFamily="18" charset="0"/>
              </a:rPr>
              <a:t>S</a:t>
            </a:r>
            <a:r>
              <a:rPr lang="en-US" sz="2600" dirty="0" smtClean="0">
                <a:latin typeface="Times New Roman" pitchFamily="18" charset="0"/>
                <a:cs typeface="Times New Roman" pitchFamily="18" charset="0"/>
              </a:rPr>
              <a:t>trictly speaking are contaminants incidental through packing, processing  steps, farming practices(insecticides) or other environmental conditions</a:t>
            </a:r>
          </a:p>
          <a:p>
            <a:pPr algn="just">
              <a:buFont typeface="Wingdings" pitchFamily="2" charset="2"/>
              <a:buChar char="Ø"/>
            </a:pPr>
            <a:r>
              <a:rPr lang="en-US" sz="2600" dirty="0" smtClean="0">
                <a:latin typeface="Times New Roman" pitchFamily="18" charset="0"/>
                <a:cs typeface="Times New Roman" pitchFamily="18" charset="0"/>
              </a:rPr>
              <a:t>In India two regulations </a:t>
            </a:r>
            <a:r>
              <a:rPr lang="en-US" sz="2600" b="1" dirty="0" smtClean="0">
                <a:latin typeface="Times New Roman" pitchFamily="18" charset="0"/>
                <a:cs typeface="Times New Roman" pitchFamily="18" charset="0"/>
              </a:rPr>
              <a:t>Prevention of Food </a:t>
            </a:r>
            <a:r>
              <a:rPr lang="en-US" sz="2600" b="1" dirty="0" err="1" smtClean="0">
                <a:latin typeface="Times New Roman" pitchFamily="18" charset="0"/>
                <a:cs typeface="Times New Roman" pitchFamily="18" charset="0"/>
              </a:rPr>
              <a:t>Aduteration</a:t>
            </a:r>
            <a:r>
              <a:rPr lang="en-US" sz="2600" b="1" dirty="0" smtClean="0">
                <a:latin typeface="Times New Roman" pitchFamily="18" charset="0"/>
                <a:cs typeface="Times New Roman" pitchFamily="18" charset="0"/>
              </a:rPr>
              <a:t> Act</a:t>
            </a:r>
            <a:r>
              <a:rPr lang="en-US" sz="2600" dirty="0" smtClean="0">
                <a:latin typeface="Times New Roman" pitchFamily="18" charset="0"/>
                <a:cs typeface="Times New Roman" pitchFamily="18" charset="0"/>
              </a:rPr>
              <a:t> and the </a:t>
            </a:r>
            <a:r>
              <a:rPr lang="en-US" sz="2600" b="1" dirty="0" smtClean="0">
                <a:latin typeface="Times New Roman" pitchFamily="18" charset="0"/>
                <a:cs typeface="Times New Roman" pitchFamily="18" charset="0"/>
              </a:rPr>
              <a:t>Food Products Order</a:t>
            </a:r>
            <a:r>
              <a:rPr lang="en-US" sz="2600" dirty="0" smtClean="0">
                <a:latin typeface="Times New Roman" pitchFamily="18" charset="0"/>
                <a:cs typeface="Times New Roman" pitchFamily="18" charset="0"/>
              </a:rPr>
              <a:t> govern the rules and regulations of food additives</a:t>
            </a:r>
          </a:p>
          <a:p>
            <a:pPr marL="0" indent="0" algn="just">
              <a:buNone/>
            </a:pPr>
            <a:endParaRPr lang="en-US" sz="2600" b="1" u="sng" dirty="0">
              <a:latin typeface="Times New Roman" pitchFamily="18" charset="0"/>
              <a:cs typeface="Times New Roman" pitchFamily="18" charset="0"/>
            </a:endParaRPr>
          </a:p>
          <a:p>
            <a:pPr marL="0" indent="0" algn="just">
              <a:buNone/>
            </a:pPr>
            <a:endParaRPr lang="en-US" sz="2600" dirty="0" smtClean="0">
              <a:latin typeface="Times New Roman" pitchFamily="18" charset="0"/>
              <a:cs typeface="Times New Roman" pitchFamily="18" charset="0"/>
            </a:endParaRPr>
          </a:p>
          <a:p>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1739745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3624291"/>
              </p:ext>
            </p:extLst>
          </p:nvPr>
        </p:nvGraphicFramePr>
        <p:xfrm>
          <a:off x="457200" y="228600"/>
          <a:ext cx="8229600" cy="6035040"/>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60198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err="1" smtClean="0">
                          <a:solidFill>
                            <a:schemeClr val="tx1"/>
                          </a:solidFill>
                          <a:latin typeface="Times New Roman" pitchFamily="18" charset="0"/>
                          <a:ea typeface="+mn-ea"/>
                          <a:cs typeface="Times New Roman" pitchFamily="18" charset="0"/>
                        </a:rPr>
                        <a:t>Abidfaheem</a:t>
                      </a:r>
                      <a:r>
                        <a:rPr lang="en-US" sz="1800" b="0" i="0" u="none" strike="noStrike" kern="1200" baseline="0" dirty="0" smtClean="0">
                          <a:solidFill>
                            <a:schemeClr val="tx1"/>
                          </a:solidFill>
                          <a:latin typeface="Times New Roman" pitchFamily="18" charset="0"/>
                          <a:ea typeface="+mn-ea"/>
                          <a:cs typeface="Times New Roman" pitchFamily="18" charset="0"/>
                        </a:rPr>
                        <a:t> T.K., </a:t>
                      </a:r>
                      <a:r>
                        <a:rPr lang="en-US" sz="1800" b="0" i="0" u="none" strike="noStrike" kern="1200" baseline="0" dirty="0" err="1" smtClean="0">
                          <a:solidFill>
                            <a:schemeClr val="tx1"/>
                          </a:solidFill>
                          <a:latin typeface="Times New Roman" pitchFamily="18" charset="0"/>
                          <a:ea typeface="+mn-ea"/>
                          <a:cs typeface="Times New Roman" pitchFamily="18" charset="0"/>
                        </a:rPr>
                        <a:t>Nayak</a:t>
                      </a:r>
                      <a:r>
                        <a:rPr lang="en-US" sz="1800" b="0" i="0" u="none" strike="noStrike" kern="1200" baseline="0" dirty="0" smtClean="0">
                          <a:solidFill>
                            <a:schemeClr val="tx1"/>
                          </a:solidFill>
                          <a:latin typeface="Times New Roman" pitchFamily="18" charset="0"/>
                          <a:ea typeface="+mn-ea"/>
                          <a:cs typeface="Times New Roman" pitchFamily="18" charset="0"/>
                        </a:rPr>
                        <a:t> S. </a:t>
                      </a:r>
                      <a:r>
                        <a:rPr lang="en-US" sz="1800" b="0" i="0" u="none" strike="noStrike" kern="1200" baseline="0" dirty="0" err="1" smtClean="0">
                          <a:solidFill>
                            <a:schemeClr val="tx1"/>
                          </a:solidFill>
                          <a:latin typeface="Times New Roman" pitchFamily="18" charset="0"/>
                          <a:ea typeface="+mn-ea"/>
                          <a:cs typeface="Times New Roman" pitchFamily="18" charset="0"/>
                        </a:rPr>
                        <a:t>B,Maxie</a:t>
                      </a:r>
                      <a:r>
                        <a:rPr lang="en-US" sz="1800" b="0" i="0" u="none" strike="noStrike" kern="1200" baseline="0" dirty="0" smtClean="0">
                          <a:solidFill>
                            <a:schemeClr val="tx1"/>
                          </a:solidFill>
                          <a:latin typeface="Times New Roman" pitchFamily="18" charset="0"/>
                          <a:ea typeface="+mn-ea"/>
                          <a:cs typeface="Times New Roman" pitchFamily="18" charset="0"/>
                        </a:rPr>
                        <a:t> A.</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Food Adulteration and Family's Knowledge on Food</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Adulteration in Selected Village of </a:t>
                      </a:r>
                      <a:r>
                        <a:rPr lang="en-US" sz="1800" b="0" i="0" u="none" strike="noStrike" kern="1200" baseline="0" dirty="0" err="1" smtClean="0">
                          <a:solidFill>
                            <a:schemeClr val="tx1"/>
                          </a:solidFill>
                          <a:latin typeface="Times New Roman" pitchFamily="18" charset="0"/>
                          <a:ea typeface="+mn-ea"/>
                          <a:cs typeface="Times New Roman" pitchFamily="18" charset="0"/>
                        </a:rPr>
                        <a:t>Udupi</a:t>
                      </a:r>
                      <a:r>
                        <a:rPr lang="en-US" sz="1800" b="0" i="0" u="none" strike="noStrike" kern="1200" baseline="0" dirty="0" smtClean="0">
                          <a:solidFill>
                            <a:schemeClr val="tx1"/>
                          </a:solidFill>
                          <a:latin typeface="Times New Roman" pitchFamily="18" charset="0"/>
                          <a:ea typeface="+mn-ea"/>
                          <a:cs typeface="Times New Roman" pitchFamily="18" charset="0"/>
                        </a:rPr>
                        <a:t> </a:t>
                      </a:r>
                      <a:r>
                        <a:rPr lang="en-US" sz="1800" b="0" i="0" u="none" strike="noStrike" kern="1200" baseline="0" dirty="0" err="1" smtClean="0">
                          <a:solidFill>
                            <a:schemeClr val="tx1"/>
                          </a:solidFill>
                          <a:latin typeface="Times New Roman" pitchFamily="18" charset="0"/>
                          <a:ea typeface="+mn-ea"/>
                          <a:cs typeface="Times New Roman" pitchFamily="18" charset="0"/>
                        </a:rPr>
                        <a:t>Taluk</a:t>
                      </a:r>
                      <a:r>
                        <a:rPr lang="en-US" sz="1800" b="0" i="0" u="none" strike="noStrike" kern="1200" baseline="0" dirty="0" smtClean="0">
                          <a:solidFill>
                            <a:schemeClr val="tx1"/>
                          </a:solidFill>
                          <a:latin typeface="Times New Roman" pitchFamily="18" charset="0"/>
                          <a:ea typeface="+mn-ea"/>
                          <a:cs typeface="Times New Roman" pitchFamily="18" charset="0"/>
                        </a:rPr>
                        <a:t>,</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Karnataka.</a:t>
                      </a:r>
                    </a:p>
                    <a:p>
                      <a:pPr algn="just"/>
                      <a:r>
                        <a:rPr lang="en-US" sz="1800" b="0" i="0" u="none" strike="noStrike" kern="1200" baseline="0" dirty="0" err="1" smtClean="0">
                          <a:solidFill>
                            <a:schemeClr val="tx1"/>
                          </a:solidFill>
                          <a:latin typeface="Times New Roman" pitchFamily="18" charset="0"/>
                          <a:ea typeface="+mn-ea"/>
                          <a:cs typeface="Times New Roman" pitchFamily="18" charset="0"/>
                        </a:rPr>
                        <a:t>Nitte</a:t>
                      </a:r>
                      <a:r>
                        <a:rPr lang="en-US" sz="1800" b="0" i="0" u="none" strike="noStrike" kern="1200" baseline="0" dirty="0" smtClean="0">
                          <a:solidFill>
                            <a:schemeClr val="tx1"/>
                          </a:solidFill>
                          <a:latin typeface="Times New Roman" pitchFamily="18" charset="0"/>
                          <a:ea typeface="+mn-ea"/>
                          <a:cs typeface="Times New Roman" pitchFamily="18" charset="0"/>
                        </a:rPr>
                        <a:t> University Journal of Health Science 2011; 3(2): 33-37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latin typeface="Times New Roman" pitchFamily="18" charset="0"/>
                          <a:cs typeface="Times New Roman" pitchFamily="18" charset="0"/>
                        </a:rPr>
                        <a:t>Cross sectional study</a:t>
                      </a:r>
                      <a:r>
                        <a:rPr lang="en-US" baseline="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(Low</a:t>
                      </a:r>
                      <a:r>
                        <a:rPr lang="en-US" baseline="0" dirty="0" smtClean="0">
                          <a:latin typeface="Times New Roman" pitchFamily="18" charset="0"/>
                          <a:cs typeface="Times New Roman" pitchFamily="18" charset="0"/>
                        </a:rPr>
                        <a:t> level of evidence)</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b="0" i="0" u="none" strike="noStrike" kern="1200" baseline="0" dirty="0" smtClean="0">
                          <a:solidFill>
                            <a:schemeClr val="tx1"/>
                          </a:solidFill>
                          <a:latin typeface="Times New Roman" pitchFamily="18" charset="0"/>
                          <a:ea typeface="+mn-ea"/>
                          <a:cs typeface="Times New Roman" pitchFamily="18" charset="0"/>
                        </a:rPr>
                        <a:t>A cross sectional survey was under taken among 75 families using structured knowledge questionnaire and observation technique. The</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collected data was </a:t>
                      </a:r>
                      <a:r>
                        <a:rPr lang="en-US" sz="1800" b="0" i="0" u="none" strike="noStrike" kern="1200" baseline="0" dirty="0" err="1" smtClean="0">
                          <a:solidFill>
                            <a:schemeClr val="tx1"/>
                          </a:solidFill>
                          <a:latin typeface="Times New Roman" pitchFamily="18" charset="0"/>
                          <a:ea typeface="+mn-ea"/>
                          <a:cs typeface="Times New Roman" pitchFamily="18" charset="0"/>
                        </a:rPr>
                        <a:t>analysed</a:t>
                      </a:r>
                      <a:r>
                        <a:rPr lang="en-US" sz="1800" b="0" i="0" u="none" strike="noStrike" kern="1200" baseline="0" dirty="0" smtClean="0">
                          <a:solidFill>
                            <a:schemeClr val="tx1"/>
                          </a:solidFill>
                          <a:latin typeface="Times New Roman" pitchFamily="18" charset="0"/>
                          <a:ea typeface="+mn-ea"/>
                          <a:cs typeface="Times New Roman" pitchFamily="18" charset="0"/>
                        </a:rPr>
                        <a:t> using SPSS version 16.</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smtClean="0">
                          <a:solidFill>
                            <a:schemeClr val="tx1"/>
                          </a:solidFill>
                          <a:latin typeface="Times New Roman" pitchFamily="18" charset="0"/>
                          <a:ea typeface="+mn-ea"/>
                          <a:cs typeface="Times New Roman" pitchFamily="18" charset="0"/>
                        </a:rPr>
                        <a:t>The study findings showed that majority (60%)of the subjects had moderate</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knowledge on food adulteration. Out of 75 samples tested, 2.7% chili powder samples were adulterated with artificial color and 10.7%</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of the common salt samples were adulterated with insoluble impurities. In tea powder 12 % were adulterated with iron fillings and 2.7%</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were adulterated with artificial color. There was significant association of knowledge score on food adulteration with age (x²=8.627 p=0.013) and educational status (x²=9.876, p= 0.043) of the respondents</a:t>
                      </a:r>
                      <a:r>
                        <a:rPr lang="en-US" sz="1300" b="0" i="0" u="none" strike="noStrike" kern="1200" baseline="0" dirty="0" smtClean="0">
                          <a:solidFill>
                            <a:schemeClr val="tx1"/>
                          </a:solidFill>
                          <a:latin typeface="+mn-lt"/>
                          <a:ea typeface="+mn-ea"/>
                          <a:cs typeface="+mn-cs"/>
                        </a:rPr>
                        <a:t>.</a:t>
                      </a:r>
                      <a:endParaRPr lang="en-US" sz="13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b="0" i="0" u="none" strike="noStrike" kern="1200" baseline="0" dirty="0" smtClean="0">
                          <a:solidFill>
                            <a:schemeClr val="tx1"/>
                          </a:solidFill>
                          <a:latin typeface="Times New Roman" pitchFamily="18" charset="0"/>
                          <a:ea typeface="+mn-ea"/>
                          <a:cs typeface="Times New Roman" pitchFamily="18" charset="0"/>
                        </a:rPr>
                        <a:t>The study concludes that the food adulteration even though </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low, still it is existing. However awareness of the public in relation to food adulteration should be ongoing especially to the general</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public with lower level of education.</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5854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514350" indent="-514350">
              <a:spcBef>
                <a:spcPts val="0"/>
              </a:spcBef>
              <a:buAutoNum type="arabicPeriod"/>
            </a:pPr>
            <a:r>
              <a:rPr lang="en-US" dirty="0" smtClean="0">
                <a:latin typeface="Times New Roman" pitchFamily="18" charset="0"/>
                <a:cs typeface="Times New Roman" pitchFamily="18" charset="0"/>
              </a:rPr>
              <a:t>Toxin responsible for </a:t>
            </a:r>
            <a:r>
              <a:rPr lang="en-US" b="1" dirty="0" err="1" smtClean="0">
                <a:latin typeface="Times New Roman" pitchFamily="18" charset="0"/>
                <a:cs typeface="Times New Roman" pitchFamily="18" charset="0"/>
              </a:rPr>
              <a:t>Neurolathyrism</a:t>
            </a:r>
            <a:r>
              <a:rPr lang="en-US" dirty="0" smtClean="0">
                <a:latin typeface="Times New Roman" pitchFamily="18" charset="0"/>
                <a:cs typeface="Times New Roman" pitchFamily="18" charset="0"/>
              </a:rPr>
              <a:t> is</a:t>
            </a:r>
          </a:p>
          <a:p>
            <a:pPr marL="0" indent="0">
              <a:spcBef>
                <a:spcPts val="0"/>
              </a:spcBef>
              <a:buNone/>
            </a:pPr>
            <a:endParaRPr lang="en-US" dirty="0" smtClean="0">
              <a:latin typeface="Times New Roman" pitchFamily="18" charset="0"/>
              <a:cs typeface="Times New Roman" pitchFamily="18" charset="0"/>
            </a:endParaRP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smtClean="0">
                <a:latin typeface="Times New Roman" pitchFamily="18" charset="0"/>
                <a:cs typeface="Times New Roman" pitchFamily="18" charset="0"/>
              </a:rPr>
              <a:t>alanine</a:t>
            </a:r>
            <a:endParaRPr lang="en-US" dirty="0">
              <a:latin typeface="Times New Roman" pitchFamily="18" charset="0"/>
              <a:cs typeface="Times New Roman" pitchFamily="18" charset="0"/>
            </a:endParaRPr>
          </a:p>
          <a:p>
            <a:pPr marL="514350" indent="-514350">
              <a:spcBef>
                <a:spcPts val="0"/>
              </a:spcBef>
              <a:buFont typeface="+mj-lt"/>
              <a:buAutoNum type="alphaLcParenR"/>
            </a:pPr>
            <a:r>
              <a:rPr lang="en-US" dirty="0" smtClean="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err="1" smtClean="0">
                <a:latin typeface="Times New Roman" pitchFamily="18" charset="0"/>
                <a:cs typeface="Times New Roman" pitchFamily="18" charset="0"/>
              </a:rPr>
              <a:t>alaline</a:t>
            </a:r>
            <a:endParaRPr lang="en-US" dirty="0" smtClean="0">
              <a:latin typeface="Times New Roman" pitchFamily="18" charset="0"/>
              <a:cs typeface="Times New Roman" pitchFamily="18" charset="0"/>
            </a:endParaRP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err="1" smtClean="0">
                <a:latin typeface="Times New Roman" pitchFamily="18" charset="0"/>
                <a:cs typeface="Times New Roman" pitchFamily="18" charset="0"/>
              </a:rPr>
              <a:t>alanyle</a:t>
            </a:r>
            <a:endParaRPr lang="en-US" dirty="0" smtClean="0">
              <a:latin typeface="Times New Roman" pitchFamily="18" charset="0"/>
              <a:cs typeface="Times New Roman" pitchFamily="18" charset="0"/>
            </a:endParaRP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err="1" smtClean="0">
                <a:latin typeface="Times New Roman" pitchFamily="18" charset="0"/>
                <a:cs typeface="Times New Roman" pitchFamily="18" charset="0"/>
              </a:rPr>
              <a:t>alalyle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70289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lgn="just">
              <a:buNone/>
            </a:pPr>
            <a:r>
              <a:rPr lang="en-US" dirty="0" smtClean="0">
                <a:latin typeface="Times New Roman" pitchFamily="18" charset="0"/>
                <a:cs typeface="Times New Roman" pitchFamily="18" charset="0"/>
              </a:rPr>
              <a:t>2. </a:t>
            </a:r>
            <a:r>
              <a:rPr lang="en-US" b="1" dirty="0" smtClean="0">
                <a:latin typeface="Times New Roman" pitchFamily="18" charset="0"/>
                <a:cs typeface="Times New Roman" pitchFamily="18" charset="0"/>
              </a:rPr>
              <a:t>Epidemic dropsy</a:t>
            </a:r>
            <a:r>
              <a:rPr lang="en-US" dirty="0" smtClean="0">
                <a:latin typeface="Times New Roman" pitchFamily="18" charset="0"/>
                <a:cs typeface="Times New Roman" pitchFamily="18" charset="0"/>
              </a:rPr>
              <a:t> occurs due to the contamination of mustard oil with</a:t>
            </a:r>
          </a:p>
          <a:p>
            <a:pPr marL="514350" indent="-514350" algn="just">
              <a:buAutoNum type="alphaLcParenR"/>
            </a:pPr>
            <a:r>
              <a:rPr lang="en-US" dirty="0" smtClean="0">
                <a:latin typeface="Times New Roman" pitchFamily="18" charset="0"/>
                <a:cs typeface="Times New Roman" pitchFamily="18" charset="0"/>
              </a:rPr>
              <a:t>Sesame Oil</a:t>
            </a:r>
          </a:p>
          <a:p>
            <a:pPr marL="514350" indent="-514350" algn="just">
              <a:buAutoNum type="alphaLcParenR"/>
            </a:pPr>
            <a:r>
              <a:rPr lang="en-US" dirty="0" smtClean="0">
                <a:latin typeface="Times New Roman" pitchFamily="18" charset="0"/>
                <a:cs typeface="Times New Roman" pitchFamily="18" charset="0"/>
              </a:rPr>
              <a:t>Cottonseed Oil</a:t>
            </a:r>
          </a:p>
          <a:p>
            <a:pPr marL="514350" indent="-514350" algn="just">
              <a:buAutoNum type="alphaLcParenR"/>
            </a:pPr>
            <a:r>
              <a:rPr lang="en-US" dirty="0" err="1" smtClean="0">
                <a:latin typeface="Times New Roman" pitchFamily="18" charset="0"/>
                <a:cs typeface="Times New Roman" pitchFamily="18" charset="0"/>
              </a:rPr>
              <a:t>Argemone</a:t>
            </a:r>
            <a:r>
              <a:rPr lang="en-US" dirty="0" smtClean="0">
                <a:latin typeface="Times New Roman" pitchFamily="18" charset="0"/>
                <a:cs typeface="Times New Roman" pitchFamily="18" charset="0"/>
              </a:rPr>
              <a:t> Oil</a:t>
            </a:r>
          </a:p>
          <a:p>
            <a:pPr marL="514350" indent="-514350" algn="just">
              <a:buAutoNum type="alphaLcParenR"/>
            </a:pPr>
            <a:r>
              <a:rPr lang="en-US" dirty="0" smtClean="0">
                <a:latin typeface="Times New Roman" pitchFamily="18" charset="0"/>
                <a:cs typeface="Times New Roman" pitchFamily="18" charset="0"/>
              </a:rPr>
              <a:t>All of the above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95634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buNone/>
            </a:pPr>
            <a:r>
              <a:rPr lang="en-US" dirty="0" smtClean="0">
                <a:latin typeface="Times New Roman" pitchFamily="18" charset="0"/>
                <a:cs typeface="Times New Roman" pitchFamily="18" charset="0"/>
              </a:rPr>
              <a:t>3. </a:t>
            </a:r>
            <a:r>
              <a:rPr lang="en-US" b="1" dirty="0" smtClean="0">
                <a:latin typeface="Times New Roman" pitchFamily="18" charset="0"/>
                <a:cs typeface="Times New Roman" pitchFamily="18" charset="0"/>
              </a:rPr>
              <a:t>Endemic </a:t>
            </a:r>
            <a:r>
              <a:rPr lang="en-US" b="1" dirty="0" err="1" smtClean="0">
                <a:latin typeface="Times New Roman" pitchFamily="18" charset="0"/>
                <a:cs typeface="Times New Roman" pitchFamily="18" charset="0"/>
              </a:rPr>
              <a:t>Ascitis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caused due contamination of</a:t>
            </a: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Millets</a:t>
            </a: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Rice</a:t>
            </a:r>
            <a:endParaRPr lang="en-US" dirty="0" smtClean="0">
              <a:latin typeface="Times New Roman" pitchFamily="18" charset="0"/>
              <a:cs typeface="Times New Roman" pitchFamily="18" charset="0"/>
            </a:endParaRPr>
          </a:p>
          <a:p>
            <a:pPr marL="514350" indent="-514350">
              <a:buAutoNum type="alphaLcParenR"/>
            </a:pPr>
            <a:r>
              <a:rPr lang="en-US" dirty="0" err="1" smtClean="0">
                <a:latin typeface="Times New Roman" pitchFamily="18" charset="0"/>
                <a:cs typeface="Times New Roman" pitchFamily="18" charset="0"/>
              </a:rPr>
              <a:t>Bajra</a:t>
            </a: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Wheat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45275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lgn="just">
              <a:buNone/>
            </a:pPr>
            <a:r>
              <a:rPr lang="en-US" dirty="0" smtClean="0">
                <a:latin typeface="Times New Roman" pitchFamily="18" charset="0"/>
                <a:cs typeface="Times New Roman" pitchFamily="18" charset="0"/>
              </a:rPr>
              <a:t>4. Which category of </a:t>
            </a:r>
            <a:r>
              <a:rPr lang="en-US" b="1" dirty="0" smtClean="0">
                <a:latin typeface="Times New Roman" pitchFamily="18" charset="0"/>
                <a:cs typeface="Times New Roman" pitchFamily="18" charset="0"/>
              </a:rPr>
              <a:t>Food Additives</a:t>
            </a:r>
            <a:r>
              <a:rPr lang="en-US" dirty="0" smtClean="0">
                <a:latin typeface="Times New Roman" pitchFamily="18" charset="0"/>
                <a:cs typeface="Times New Roman" pitchFamily="18" charset="0"/>
              </a:rPr>
              <a:t> are considered safe for human consumption</a:t>
            </a:r>
          </a:p>
          <a:p>
            <a:pPr marL="514350" indent="-514350" algn="just">
              <a:buAutoNum type="alphaLcParenR"/>
            </a:pPr>
            <a:r>
              <a:rPr lang="en-US" dirty="0" smtClean="0">
                <a:latin typeface="Times New Roman" pitchFamily="18" charset="0"/>
                <a:cs typeface="Times New Roman" pitchFamily="18" charset="0"/>
              </a:rPr>
              <a:t>Second Category</a:t>
            </a:r>
          </a:p>
          <a:p>
            <a:pPr marL="514350" indent="-514350" algn="just">
              <a:buAutoNum type="alphaLcParenR"/>
            </a:pPr>
            <a:r>
              <a:rPr lang="en-US" dirty="0" smtClean="0">
                <a:latin typeface="Times New Roman" pitchFamily="18" charset="0"/>
                <a:cs typeface="Times New Roman" pitchFamily="18" charset="0"/>
              </a:rPr>
              <a:t>First Category</a:t>
            </a:r>
          </a:p>
          <a:p>
            <a:pPr marL="514350" indent="-514350" algn="just">
              <a:buAutoNum type="alphaLcParenR"/>
            </a:pPr>
            <a:r>
              <a:rPr lang="en-US" dirty="0" smtClean="0">
                <a:latin typeface="Times New Roman" pitchFamily="18" charset="0"/>
                <a:cs typeface="Times New Roman" pitchFamily="18" charset="0"/>
              </a:rPr>
              <a:t>Both First and Second Category</a:t>
            </a:r>
          </a:p>
          <a:p>
            <a:pPr marL="514350" indent="-514350" algn="just">
              <a:buAutoNum type="alphaLcParenR"/>
            </a:pPr>
            <a:r>
              <a:rPr lang="en-US" dirty="0" smtClean="0">
                <a:latin typeface="Times New Roman" pitchFamily="18" charset="0"/>
                <a:cs typeface="Times New Roman" pitchFamily="18" charset="0"/>
              </a:rPr>
              <a:t>None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52060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lgn="just">
              <a:buNone/>
            </a:pPr>
            <a:r>
              <a:rPr lang="en-US" dirty="0" smtClean="0">
                <a:latin typeface="Times New Roman" pitchFamily="18" charset="0"/>
                <a:cs typeface="Times New Roman" pitchFamily="18" charset="0"/>
              </a:rPr>
              <a:t>5. </a:t>
            </a:r>
            <a:r>
              <a:rPr lang="en-US" b="1" dirty="0" smtClean="0">
                <a:latin typeface="Times New Roman" pitchFamily="18" charset="0"/>
                <a:cs typeface="Times New Roman" pitchFamily="18" charset="0"/>
              </a:rPr>
              <a:t>Food Borne Diseases </a:t>
            </a:r>
            <a:r>
              <a:rPr lang="en-US" dirty="0" smtClean="0">
                <a:latin typeface="Times New Roman" pitchFamily="18" charset="0"/>
                <a:cs typeface="Times New Roman" pitchFamily="18" charset="0"/>
              </a:rPr>
              <a:t>are classified into how many major types</a:t>
            </a:r>
          </a:p>
          <a:p>
            <a:pPr marL="0" indent="0" algn="just">
              <a:buNone/>
            </a:pPr>
            <a:endParaRPr lang="en-US" b="1" dirty="0" smtClean="0">
              <a:latin typeface="Times New Roman" pitchFamily="18" charset="0"/>
              <a:cs typeface="Times New Roman" pitchFamily="18" charset="0"/>
            </a:endParaRPr>
          </a:p>
          <a:p>
            <a:pPr marL="514350" indent="-514350" algn="just">
              <a:buAutoNum type="alphaLcParenR"/>
            </a:pPr>
            <a:r>
              <a:rPr lang="en-US" dirty="0">
                <a:latin typeface="Times New Roman" pitchFamily="18" charset="0"/>
                <a:cs typeface="Times New Roman" pitchFamily="18" charset="0"/>
              </a:rPr>
              <a:t>3</a:t>
            </a:r>
            <a:endParaRPr lang="en-US" dirty="0" smtClean="0">
              <a:latin typeface="Times New Roman" pitchFamily="18" charset="0"/>
              <a:cs typeface="Times New Roman" pitchFamily="18" charset="0"/>
            </a:endParaRPr>
          </a:p>
          <a:p>
            <a:pPr marL="514350" indent="-514350" algn="just">
              <a:buAutoNum type="alphaLcParenR"/>
            </a:pPr>
            <a:r>
              <a:rPr lang="en-US" dirty="0">
                <a:latin typeface="Times New Roman" pitchFamily="18" charset="0"/>
                <a:cs typeface="Times New Roman" pitchFamily="18" charset="0"/>
              </a:rPr>
              <a:t>4</a:t>
            </a:r>
            <a:endParaRPr lang="en-US" dirty="0" smtClean="0">
              <a:latin typeface="Times New Roman" pitchFamily="18" charset="0"/>
              <a:cs typeface="Times New Roman" pitchFamily="18" charset="0"/>
            </a:endParaRPr>
          </a:p>
          <a:p>
            <a:pPr marL="514350" indent="-514350" algn="just">
              <a:buAutoNum type="alphaLcParenR"/>
            </a:pPr>
            <a:r>
              <a:rPr lang="en-US" dirty="0">
                <a:latin typeface="Times New Roman" pitchFamily="18" charset="0"/>
                <a:cs typeface="Times New Roman" pitchFamily="18" charset="0"/>
              </a:rPr>
              <a:t>5</a:t>
            </a:r>
            <a:endParaRPr lang="en-US" dirty="0" smtClean="0">
              <a:latin typeface="Times New Roman" pitchFamily="18" charset="0"/>
              <a:cs typeface="Times New Roman" pitchFamily="18" charset="0"/>
            </a:endParaRPr>
          </a:p>
          <a:p>
            <a:pPr marL="514350" indent="-514350" algn="just">
              <a:buAutoNum type="alphaLcParenR"/>
            </a:pPr>
            <a:r>
              <a:rPr lang="en-US">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3483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Food Borne Diseases</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ctr">
              <a:buNone/>
            </a:pPr>
            <a:r>
              <a:rPr lang="en-US" sz="2800" b="1" u="sng" dirty="0" smtClean="0">
                <a:latin typeface="Times New Roman" pitchFamily="18" charset="0"/>
                <a:cs typeface="Times New Roman" pitchFamily="18" charset="0"/>
              </a:rPr>
              <a:t>Definition</a:t>
            </a:r>
            <a:r>
              <a:rPr lang="en-US" sz="2800" dirty="0" smtClean="0">
                <a:latin typeface="Times New Roman" pitchFamily="18" charset="0"/>
                <a:cs typeface="Times New Roman" pitchFamily="18" charset="0"/>
              </a:rPr>
              <a:t> </a:t>
            </a:r>
          </a:p>
          <a:p>
            <a:pPr marL="0" indent="0" algn="ctr">
              <a:buNone/>
            </a:pPr>
            <a:endParaRPr lang="en-US" sz="2800" dirty="0" smtClean="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A disease usually either infectious or toxic in nature, caused by agents that enter the body through  the ingestion of food.</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5896212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Answers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rabicPeriod"/>
            </a:pPr>
            <a:r>
              <a:rPr lang="en-US" dirty="0" smtClean="0">
                <a:latin typeface="Times New Roman" pitchFamily="18" charset="0"/>
                <a:cs typeface="Times New Roman" pitchFamily="18" charset="0"/>
              </a:rPr>
              <a:t>a</a:t>
            </a:r>
          </a:p>
          <a:p>
            <a:pPr marL="514350" indent="-514350">
              <a:buAutoNum type="arabicPeriod"/>
            </a:pPr>
            <a:r>
              <a:rPr lang="en-US" dirty="0" smtClean="0">
                <a:latin typeface="Times New Roman" pitchFamily="18" charset="0"/>
                <a:cs typeface="Times New Roman" pitchFamily="18" charset="0"/>
              </a:rPr>
              <a:t>c</a:t>
            </a:r>
          </a:p>
          <a:p>
            <a:pPr marL="514350" indent="-514350">
              <a:buAutoNum type="arabicPeriod"/>
            </a:pPr>
            <a:r>
              <a:rPr lang="en-US" dirty="0" smtClean="0">
                <a:latin typeface="Times New Roman" pitchFamily="18" charset="0"/>
                <a:cs typeface="Times New Roman" pitchFamily="18" charset="0"/>
              </a:rPr>
              <a:t>a</a:t>
            </a:r>
          </a:p>
          <a:p>
            <a:pPr marL="514350" indent="-514350">
              <a:buAutoNum type="arabicPeriod"/>
            </a:pPr>
            <a:r>
              <a:rPr lang="en-US" dirty="0" smtClean="0">
                <a:latin typeface="Times New Roman" pitchFamily="18" charset="0"/>
                <a:cs typeface="Times New Roman" pitchFamily="18" charset="0"/>
              </a:rPr>
              <a:t>b</a:t>
            </a:r>
          </a:p>
          <a:p>
            <a:pPr marL="514350" indent="-514350">
              <a:buAutoNum type="arabicPeriod"/>
            </a:pPr>
            <a:r>
              <a:rPr lang="en-US" dirty="0">
                <a:latin typeface="Times New Roman" pitchFamily="18" charset="0"/>
                <a:cs typeface="Times New Roman" pitchFamily="18" charset="0"/>
              </a:rPr>
              <a:t>d</a:t>
            </a:r>
            <a:endParaRPr lang="en-US" dirty="0" smtClean="0">
              <a:latin typeface="Times New Roman" pitchFamily="18" charset="0"/>
              <a:cs typeface="Times New Roman" pitchFamily="18" charset="0"/>
            </a:endParaRPr>
          </a:p>
          <a:p>
            <a:pPr marL="514350" indent="-514350">
              <a:buAutoNum type="arabicPeriod"/>
            </a:pPr>
            <a:endParaRPr lang="en-US" dirty="0" smtClean="0">
              <a:latin typeface="Times New Roman" pitchFamily="18" charset="0"/>
              <a:cs typeface="Times New Roman" pitchFamily="18" charset="0"/>
            </a:endParaRPr>
          </a:p>
          <a:p>
            <a:pPr marL="514350" indent="-514350">
              <a:buAutoNum type="arabicPeriod"/>
            </a:pPr>
            <a:endParaRPr lang="en-US" dirty="0" smtClean="0">
              <a:latin typeface="Times New Roman" pitchFamily="18" charset="0"/>
              <a:cs typeface="Times New Roman" pitchFamily="18" charset="0"/>
            </a:endParaRPr>
          </a:p>
          <a:p>
            <a:pPr marL="514350" indent="-514350">
              <a:buAutoNum type="arabicPeriod"/>
            </a:pPr>
            <a:endParaRPr lang="en-US" dirty="0" smtClean="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1860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Classification</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marL="514350" indent="-514350">
              <a:buAutoNum type="alphaUcPeriod"/>
            </a:pPr>
            <a:r>
              <a:rPr lang="en-US" sz="6000" u="sng" dirty="0" smtClean="0">
                <a:latin typeface="Times New Roman" pitchFamily="18" charset="0"/>
                <a:cs typeface="Times New Roman" pitchFamily="18" charset="0"/>
              </a:rPr>
              <a:t>Food borne Intoxications</a:t>
            </a:r>
          </a:p>
          <a:p>
            <a:pPr marL="514350" indent="-514350">
              <a:buAutoNum type="arabicPeriod"/>
            </a:pPr>
            <a:r>
              <a:rPr lang="en-US" sz="5000" u="sng" dirty="0" smtClean="0">
                <a:latin typeface="Times New Roman" pitchFamily="18" charset="0"/>
                <a:cs typeface="Times New Roman" pitchFamily="18" charset="0"/>
              </a:rPr>
              <a:t>Due to naturally occurring toxins in some foods</a:t>
            </a:r>
          </a:p>
          <a:p>
            <a:pPr marL="514350" indent="-514350">
              <a:buAutoNum type="alphaLcPeriod"/>
            </a:pPr>
            <a:r>
              <a:rPr lang="en-US" sz="3800" dirty="0" err="1" smtClean="0">
                <a:latin typeface="Times New Roman" pitchFamily="18" charset="0"/>
                <a:cs typeface="Times New Roman" pitchFamily="18" charset="0"/>
              </a:rPr>
              <a:t>Lathyrism</a:t>
            </a:r>
            <a:r>
              <a:rPr lang="en-US" sz="3800" dirty="0" smtClean="0">
                <a:latin typeface="Times New Roman" pitchFamily="18" charset="0"/>
                <a:cs typeface="Times New Roman" pitchFamily="18" charset="0"/>
              </a:rPr>
              <a:t> (beta </a:t>
            </a:r>
            <a:r>
              <a:rPr lang="en-US" sz="3800" dirty="0" err="1" smtClean="0">
                <a:latin typeface="Times New Roman" pitchFamily="18" charset="0"/>
                <a:cs typeface="Times New Roman" pitchFamily="18" charset="0"/>
              </a:rPr>
              <a:t>oxalyl</a:t>
            </a:r>
            <a:r>
              <a:rPr lang="en-US" sz="3800" dirty="0" smtClean="0">
                <a:latin typeface="Times New Roman" pitchFamily="18" charset="0"/>
                <a:cs typeface="Times New Roman" pitchFamily="18" charset="0"/>
              </a:rPr>
              <a:t> amino alanine)</a:t>
            </a:r>
          </a:p>
          <a:p>
            <a:pPr marL="514350" indent="-514350">
              <a:buAutoNum type="alphaLcPeriod"/>
            </a:pPr>
            <a:r>
              <a:rPr lang="en-US" sz="3800" dirty="0" smtClean="0">
                <a:latin typeface="Times New Roman" pitchFamily="18" charset="0"/>
                <a:cs typeface="Times New Roman" pitchFamily="18" charset="0"/>
              </a:rPr>
              <a:t>Endemic </a:t>
            </a:r>
            <a:r>
              <a:rPr lang="en-US" sz="3800" dirty="0" err="1" smtClean="0">
                <a:latin typeface="Times New Roman" pitchFamily="18" charset="0"/>
                <a:cs typeface="Times New Roman" pitchFamily="18" charset="0"/>
              </a:rPr>
              <a:t>ascitis</a:t>
            </a:r>
            <a:r>
              <a:rPr lang="en-US" sz="3800" dirty="0" smtClean="0">
                <a:latin typeface="Times New Roman" pitchFamily="18" charset="0"/>
                <a:cs typeface="Times New Roman" pitchFamily="18" charset="0"/>
              </a:rPr>
              <a:t> (</a:t>
            </a:r>
            <a:r>
              <a:rPr lang="en-US" sz="3800" dirty="0" err="1" smtClean="0">
                <a:latin typeface="Times New Roman" pitchFamily="18" charset="0"/>
                <a:cs typeface="Times New Roman" pitchFamily="18" charset="0"/>
              </a:rPr>
              <a:t>Pyrrozolidine</a:t>
            </a:r>
            <a:r>
              <a:rPr lang="en-US" sz="3800" dirty="0" smtClean="0">
                <a:latin typeface="Times New Roman" pitchFamily="18" charset="0"/>
                <a:cs typeface="Times New Roman" pitchFamily="18" charset="0"/>
              </a:rPr>
              <a:t> alkaloids)</a:t>
            </a:r>
          </a:p>
          <a:p>
            <a:pPr marL="0" indent="0">
              <a:buNone/>
            </a:pPr>
            <a:r>
              <a:rPr lang="en-US" sz="3800" dirty="0" smtClean="0">
                <a:latin typeface="Times New Roman" pitchFamily="18" charset="0"/>
                <a:cs typeface="Times New Roman" pitchFamily="18" charset="0"/>
              </a:rPr>
              <a:t>2.       </a:t>
            </a:r>
            <a:r>
              <a:rPr lang="en-US" sz="5000" u="sng" dirty="0" smtClean="0">
                <a:latin typeface="Times New Roman" pitchFamily="18" charset="0"/>
                <a:cs typeface="Times New Roman" pitchFamily="18" charset="0"/>
              </a:rPr>
              <a:t>Due to toxins produced by certain bacteria</a:t>
            </a:r>
          </a:p>
          <a:p>
            <a:pPr marL="457200" indent="-457200">
              <a:buAutoNum type="alphaLcPeriod"/>
            </a:pPr>
            <a:r>
              <a:rPr lang="en-US" sz="3800" dirty="0" smtClean="0">
                <a:latin typeface="Times New Roman" pitchFamily="18" charset="0"/>
                <a:cs typeface="Times New Roman" pitchFamily="18" charset="0"/>
              </a:rPr>
              <a:t>Botulism</a:t>
            </a:r>
          </a:p>
          <a:p>
            <a:pPr marL="457200" indent="-457200">
              <a:buAutoNum type="alphaLcPeriod"/>
            </a:pPr>
            <a:r>
              <a:rPr lang="en-US" sz="3800" dirty="0" smtClean="0">
                <a:latin typeface="Times New Roman" pitchFamily="18" charset="0"/>
                <a:cs typeface="Times New Roman" pitchFamily="18" charset="0"/>
              </a:rPr>
              <a:t>Staphylococcus poisons</a:t>
            </a:r>
          </a:p>
          <a:p>
            <a:pPr marL="457200" indent="-457200">
              <a:buAutoNum type="arabicPeriod" startAt="3"/>
            </a:pPr>
            <a:r>
              <a:rPr lang="en-US" sz="5000" u="sng" dirty="0" smtClean="0">
                <a:latin typeface="Times New Roman" pitchFamily="18" charset="0"/>
                <a:cs typeface="Times New Roman" pitchFamily="18" charset="0"/>
              </a:rPr>
              <a:t>Due to toxins produced by some fungi</a:t>
            </a:r>
          </a:p>
          <a:p>
            <a:pPr marL="457200" indent="-457200">
              <a:buAutoNum type="alphaLcPeriod"/>
            </a:pPr>
            <a:r>
              <a:rPr lang="en-US" sz="3800" dirty="0" err="1" smtClean="0">
                <a:latin typeface="Times New Roman" pitchFamily="18" charset="0"/>
                <a:cs typeface="Times New Roman" pitchFamily="18" charset="0"/>
              </a:rPr>
              <a:t>Aflatoxin</a:t>
            </a:r>
            <a:endParaRPr lang="en-US" sz="3800" dirty="0" smtClean="0">
              <a:latin typeface="Times New Roman" pitchFamily="18" charset="0"/>
              <a:cs typeface="Times New Roman" pitchFamily="18" charset="0"/>
            </a:endParaRPr>
          </a:p>
          <a:p>
            <a:pPr marL="457200" indent="-457200">
              <a:buAutoNum type="alphaLcPeriod"/>
            </a:pPr>
            <a:r>
              <a:rPr lang="en-US" sz="3800" dirty="0" smtClean="0">
                <a:latin typeface="Times New Roman" pitchFamily="18" charset="0"/>
                <a:cs typeface="Times New Roman" pitchFamily="18" charset="0"/>
              </a:rPr>
              <a:t>Ergot</a:t>
            </a:r>
          </a:p>
          <a:p>
            <a:pPr marL="457200" indent="-457200">
              <a:buAutoNum type="alphaLcPeriod"/>
            </a:pPr>
            <a:r>
              <a:rPr lang="en-US" sz="3800" dirty="0" err="1" smtClean="0">
                <a:latin typeface="Times New Roman" pitchFamily="18" charset="0"/>
                <a:cs typeface="Times New Roman" pitchFamily="18" charset="0"/>
              </a:rPr>
              <a:t>Fusarium</a:t>
            </a:r>
            <a:r>
              <a:rPr lang="en-US" sz="3800" dirty="0" smtClean="0">
                <a:latin typeface="Times New Roman" pitchFamily="18" charset="0"/>
                <a:cs typeface="Times New Roman" pitchFamily="18" charset="0"/>
              </a:rPr>
              <a:t> toxins</a:t>
            </a:r>
          </a:p>
          <a:p>
            <a:pPr marL="457200" indent="-457200">
              <a:buAutoNum type="arabicPeriod" startAt="4"/>
            </a:pPr>
            <a:r>
              <a:rPr lang="en-US" sz="5000" u="sng" dirty="0" smtClean="0">
                <a:latin typeface="Times New Roman" pitchFamily="18" charset="0"/>
                <a:cs typeface="Times New Roman" pitchFamily="18" charset="0"/>
              </a:rPr>
              <a:t>Food borne chemical poisoning</a:t>
            </a:r>
          </a:p>
          <a:p>
            <a:pPr marL="457200" indent="-457200">
              <a:buAutoNum type="alphaLcPeriod"/>
            </a:pPr>
            <a:r>
              <a:rPr lang="en-US" sz="3800" dirty="0" smtClean="0">
                <a:latin typeface="Times New Roman" pitchFamily="18" charset="0"/>
                <a:cs typeface="Times New Roman" pitchFamily="18" charset="0"/>
              </a:rPr>
              <a:t>Heavy metals (mercury, cadmium, lead)</a:t>
            </a:r>
          </a:p>
          <a:p>
            <a:pPr marL="457200" indent="-457200">
              <a:buAutoNum type="alphaLcPeriod"/>
            </a:pPr>
            <a:r>
              <a:rPr lang="en-US" sz="3800" dirty="0" smtClean="0">
                <a:latin typeface="Times New Roman" pitchFamily="18" charset="0"/>
                <a:cs typeface="Times New Roman" pitchFamily="18" charset="0"/>
              </a:rPr>
              <a:t>Oils, petroleum derivatives and solvents</a:t>
            </a:r>
          </a:p>
          <a:p>
            <a:pPr marL="457200" indent="-457200">
              <a:buAutoNum type="alphaLcPeriod"/>
            </a:pPr>
            <a:r>
              <a:rPr lang="en-US" sz="3800" dirty="0" smtClean="0">
                <a:latin typeface="Times New Roman" pitchFamily="18" charset="0"/>
                <a:cs typeface="Times New Roman" pitchFamily="18" charset="0"/>
              </a:rPr>
              <a:t>Migrant chemicals from package materials</a:t>
            </a:r>
          </a:p>
          <a:p>
            <a:pPr marL="457200" indent="-457200">
              <a:buAutoNum type="alphaLcPeriod"/>
            </a:pPr>
            <a:r>
              <a:rPr lang="en-US" sz="3800" dirty="0" smtClean="0">
                <a:latin typeface="Times New Roman" pitchFamily="18" charset="0"/>
                <a:cs typeface="Times New Roman" pitchFamily="18" charset="0"/>
              </a:rPr>
              <a:t>Asbestos</a:t>
            </a:r>
          </a:p>
          <a:p>
            <a:pPr marL="457200" indent="-457200">
              <a:buAutoNum type="alphaLcPeriod"/>
            </a:pPr>
            <a:r>
              <a:rPr lang="en-US" sz="3800" dirty="0" smtClean="0">
                <a:latin typeface="Times New Roman" pitchFamily="18" charset="0"/>
                <a:cs typeface="Times New Roman" pitchFamily="18" charset="0"/>
              </a:rPr>
              <a:t>Pesticide residues (DDT, BHC)</a:t>
            </a:r>
          </a:p>
          <a:p>
            <a:pPr marL="457200" indent="-457200">
              <a:buAutoNum type="arabicPeriod" startAt="4"/>
            </a:pPr>
            <a:endParaRPr lang="en-US" sz="3800" dirty="0" smtClean="0">
              <a:latin typeface="Times New Roman" pitchFamily="18" charset="0"/>
              <a:cs typeface="Times New Roman" pitchFamily="18" charset="0"/>
            </a:endParaRPr>
          </a:p>
          <a:p>
            <a:pPr marL="457200" indent="-457200">
              <a:buAutoNum type="alphaLcPeriod"/>
            </a:pPr>
            <a:endParaRPr lang="en-US" sz="2400" dirty="0" smtClean="0">
              <a:latin typeface="Times New Roman" pitchFamily="18" charset="0"/>
              <a:cs typeface="Times New Roman" pitchFamily="18" charset="0"/>
            </a:endParaRPr>
          </a:p>
          <a:p>
            <a:pPr marL="457200" indent="-457200">
              <a:buAutoNum type="alphaLcPeriod"/>
            </a:pPr>
            <a:endParaRPr lang="en-US" sz="2400" dirty="0" smtClean="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95073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marL="457200" indent="-457200">
              <a:buAutoNum type="alphaUcPeriod" startAt="2"/>
            </a:pPr>
            <a:r>
              <a:rPr lang="en-US" sz="2400" u="sng" dirty="0" smtClean="0">
                <a:latin typeface="Times New Roman" pitchFamily="18" charset="0"/>
                <a:cs typeface="Times New Roman" pitchFamily="18" charset="0"/>
              </a:rPr>
              <a:t>Food borne Infections</a:t>
            </a:r>
          </a:p>
          <a:p>
            <a:pPr marL="0" indent="0">
              <a:buNone/>
            </a:pPr>
            <a:endParaRPr lang="en-US" sz="2400" u="sng" dirty="0" smtClean="0">
              <a:latin typeface="Times New Roman" pitchFamily="18" charset="0"/>
              <a:cs typeface="Times New Roman" pitchFamily="18" charset="0"/>
            </a:endParaRPr>
          </a:p>
          <a:p>
            <a:pPr marL="457200" indent="-457200">
              <a:buAutoNum type="arabicPeriod"/>
            </a:pPr>
            <a:r>
              <a:rPr lang="en-US" sz="2000" u="sng" dirty="0" smtClean="0">
                <a:latin typeface="Times New Roman" pitchFamily="18" charset="0"/>
                <a:cs typeface="Times New Roman" pitchFamily="18" charset="0"/>
              </a:rPr>
              <a:t>Bacterial Diseases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Typhoid fever, paratyphoid fever, salmonellosis, shigellosis</a:t>
            </a:r>
          </a:p>
          <a:p>
            <a:pPr marL="0" indent="0">
              <a:buNone/>
            </a:pPr>
            <a:endParaRPr lang="en-US" sz="2000" dirty="0" smtClean="0">
              <a:latin typeface="Times New Roman" pitchFamily="18" charset="0"/>
              <a:cs typeface="Times New Roman" pitchFamily="18" charset="0"/>
            </a:endParaRPr>
          </a:p>
          <a:p>
            <a:pPr marL="457200" indent="-457200">
              <a:buAutoNum type="arabicPeriod" startAt="2"/>
            </a:pPr>
            <a:r>
              <a:rPr lang="en-US" sz="2000" u="sng" dirty="0" smtClean="0">
                <a:latin typeface="Times New Roman" pitchFamily="18" charset="0"/>
                <a:cs typeface="Times New Roman" pitchFamily="18" charset="0"/>
              </a:rPr>
              <a:t>Viral Diseases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Viral hepatitis, gastroenteritis</a:t>
            </a:r>
          </a:p>
          <a:p>
            <a:pPr marL="0" indent="0">
              <a:buNone/>
            </a:pPr>
            <a:endParaRPr lang="en-US" sz="2000" u="sng"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3.     </a:t>
            </a:r>
            <a:r>
              <a:rPr lang="en-US" sz="2000" u="sng" dirty="0" smtClean="0">
                <a:latin typeface="Times New Roman" pitchFamily="18" charset="0"/>
                <a:cs typeface="Times New Roman" pitchFamily="18" charset="0"/>
              </a:rPr>
              <a:t>Parasites</a:t>
            </a:r>
          </a:p>
          <a:p>
            <a:pPr marL="0" indent="0">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Ascariasis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amoebiasis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oxyuriasis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taeniasis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9535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Food Toxicants</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rabicPeriod"/>
            </a:pPr>
            <a:r>
              <a:rPr lang="en-US" sz="2800" b="1" u="sng" dirty="0" err="1" smtClean="0">
                <a:latin typeface="Times New Roman" pitchFamily="18" charset="0"/>
                <a:cs typeface="Times New Roman" pitchFamily="18" charset="0"/>
              </a:rPr>
              <a:t>Neurolathyrism</a:t>
            </a:r>
            <a:endParaRPr lang="en-US" sz="2800" b="1" u="sng" dirty="0" smtClean="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Crippling disease of nervous system </a:t>
            </a:r>
            <a:r>
              <a:rPr lang="en-US" sz="2800" dirty="0" err="1" smtClean="0">
                <a:latin typeface="Times New Roman" pitchFamily="18" charset="0"/>
                <a:cs typeface="Times New Roman" pitchFamily="18" charset="0"/>
              </a:rPr>
              <a:t>occuring</a:t>
            </a:r>
            <a:r>
              <a:rPr lang="en-US" sz="2800" dirty="0" smtClean="0">
                <a:latin typeface="Times New Roman" pitchFamily="18" charset="0"/>
                <a:cs typeface="Times New Roman" pitchFamily="18" charset="0"/>
              </a:rPr>
              <a:t> mostly  in adults by consuming the pulse </a:t>
            </a:r>
            <a:r>
              <a:rPr lang="en-US" sz="2800" b="1" dirty="0" err="1" smtClean="0">
                <a:latin typeface="Times New Roman" pitchFamily="18" charset="0"/>
                <a:cs typeface="Times New Roman" pitchFamily="18" charset="0"/>
              </a:rPr>
              <a:t>Lathyrus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sativus</a:t>
            </a:r>
            <a:r>
              <a:rPr lang="en-US" sz="2800" b="1"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commomly</a:t>
            </a:r>
            <a:r>
              <a:rPr lang="en-US" sz="2800" dirty="0" smtClean="0">
                <a:latin typeface="Times New Roman" pitchFamily="18" charset="0"/>
                <a:cs typeface="Times New Roman" pitchFamily="18" charset="0"/>
              </a:rPr>
              <a:t> known as </a:t>
            </a:r>
            <a:r>
              <a:rPr lang="en-US" sz="2800" b="1" dirty="0" err="1" smtClean="0">
                <a:latin typeface="Times New Roman" pitchFamily="18" charset="0"/>
                <a:cs typeface="Times New Roman" pitchFamily="18" charset="0"/>
              </a:rPr>
              <a:t>Khesari</a:t>
            </a:r>
            <a:r>
              <a:rPr lang="en-US" sz="2800" b="1" dirty="0" smtClean="0">
                <a:latin typeface="Times New Roman" pitchFamily="18" charset="0"/>
                <a:cs typeface="Times New Roman" pitchFamily="18" charset="0"/>
              </a:rPr>
              <a:t> dhal </a:t>
            </a:r>
            <a:r>
              <a:rPr lang="en-US" sz="2800" dirty="0" smtClean="0">
                <a:latin typeface="Times New Roman" pitchFamily="18" charset="0"/>
                <a:cs typeface="Times New Roman" pitchFamily="18" charset="0"/>
              </a:rPr>
              <a:t>in large quantities</a:t>
            </a:r>
          </a:p>
          <a:p>
            <a:pPr marL="0" indent="0">
              <a:buNone/>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Toxin present in the pulse has identified as </a:t>
            </a:r>
            <a:r>
              <a:rPr lang="en-US" sz="2800" b="1" dirty="0" smtClean="0">
                <a:latin typeface="Times New Roman" pitchFamily="18" charset="0"/>
                <a:cs typeface="Times New Roman" pitchFamily="18" charset="0"/>
              </a:rPr>
              <a:t>Beta</a:t>
            </a:r>
            <a:r>
              <a:rPr lang="en-US" sz="2800" u="sng"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oxalyl</a:t>
            </a:r>
            <a:r>
              <a:rPr lang="en-US" sz="2800" b="1" dirty="0" smtClean="0">
                <a:latin typeface="Times New Roman" pitchFamily="18" charset="0"/>
                <a:cs typeface="Times New Roman" pitchFamily="18" charset="0"/>
              </a:rPr>
              <a:t> amino alanine(BOAA)</a:t>
            </a:r>
            <a:r>
              <a:rPr lang="en-US" sz="2800" dirty="0" smtClean="0">
                <a:latin typeface="Times New Roman" pitchFamily="18" charset="0"/>
                <a:cs typeface="Times New Roman" pitchFamily="18" charset="0"/>
              </a:rPr>
              <a:t>.</a:t>
            </a:r>
          </a:p>
          <a:p>
            <a:pPr marL="0" indent="0" algn="just">
              <a:buNone/>
            </a:pPr>
            <a:endParaRPr lang="en-US" sz="2800" dirty="0" smtClean="0">
              <a:latin typeface="Times New Roman" pitchFamily="18" charset="0"/>
              <a:cs typeface="Times New Roman" pitchFamily="18" charset="0"/>
            </a:endParaRPr>
          </a:p>
          <a:p>
            <a:pPr>
              <a:buFont typeface="Wingdings" pitchFamily="2" charset="2"/>
              <a:buChar char="Ø"/>
            </a:pPr>
            <a:endParaRPr lang="en-US" sz="2800" u="sng" dirty="0">
              <a:latin typeface="Times New Roman" pitchFamily="18" charset="0"/>
              <a:cs typeface="Times New Roman" pitchFamily="18" charset="0"/>
            </a:endParaRPr>
          </a:p>
        </p:txBody>
      </p:sp>
    </p:spTree>
    <p:extLst>
      <p:ext uri="{BB962C8B-B14F-4D97-AF65-F5344CB8AC3E}">
        <p14:creationId xmlns:p14="http://schemas.microsoft.com/office/powerpoint/2010/main" val="1525761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normAutofit fontScale="85000" lnSpcReduction="10000"/>
          </a:bodyPr>
          <a:lstStyle/>
          <a:p>
            <a:pPr>
              <a:buFont typeface="Wingdings" pitchFamily="2" charset="2"/>
              <a:buChar char="Ø"/>
            </a:pPr>
            <a:r>
              <a:rPr lang="en-US" sz="2800" b="1" u="sng" dirty="0" smtClean="0">
                <a:latin typeface="Times New Roman" pitchFamily="18" charset="0"/>
                <a:cs typeface="Times New Roman" pitchFamily="18" charset="0"/>
              </a:rPr>
              <a:t>The Disease</a:t>
            </a:r>
            <a:r>
              <a:rPr lang="en-US" sz="2800" dirty="0" smtClean="0">
                <a:latin typeface="Times New Roman" pitchFamily="18" charset="0"/>
                <a:cs typeface="Times New Roman" pitchFamily="18" charset="0"/>
              </a:rPr>
              <a:t> – Mainly affects the young men between the age of 15 to 45 years. </a:t>
            </a:r>
          </a:p>
          <a:p>
            <a:pPr>
              <a:buFont typeface="Wingdings" pitchFamily="2" charset="2"/>
              <a:buChar char="Ø"/>
            </a:pPr>
            <a:r>
              <a:rPr lang="en-US" sz="2800" dirty="0" smtClean="0">
                <a:latin typeface="Times New Roman" pitchFamily="18" charset="0"/>
                <a:cs typeface="Times New Roman" pitchFamily="18" charset="0"/>
              </a:rPr>
              <a:t>It manifests in  following  stages </a:t>
            </a:r>
          </a:p>
          <a:p>
            <a:pPr marL="514350" indent="-514350">
              <a:buAutoNum type="alphaLcParenR"/>
            </a:pPr>
            <a:r>
              <a:rPr lang="en-US" sz="2800" b="1" u="sng" dirty="0" smtClean="0">
                <a:latin typeface="Times New Roman" pitchFamily="18" charset="0"/>
                <a:cs typeface="Times New Roman" pitchFamily="18" charset="0"/>
              </a:rPr>
              <a:t>Latent Stage</a:t>
            </a:r>
            <a:r>
              <a:rPr lang="en-US" sz="2800" dirty="0" smtClean="0">
                <a:latin typeface="Times New Roman" pitchFamily="18" charset="0"/>
                <a:cs typeface="Times New Roman" pitchFamily="18" charset="0"/>
              </a:rPr>
              <a:t> – If pulse withdrawn then complete remission of disease is possible</a:t>
            </a:r>
          </a:p>
          <a:p>
            <a:pPr marL="514350" indent="-514350">
              <a:buAutoNum type="alphaLcParenR"/>
            </a:pPr>
            <a:r>
              <a:rPr lang="en-US" sz="2800" b="1" u="sng" dirty="0" smtClean="0">
                <a:latin typeface="Times New Roman" pitchFamily="18" charset="0"/>
                <a:cs typeface="Times New Roman" pitchFamily="18" charset="0"/>
              </a:rPr>
              <a:t>No stick stage</a:t>
            </a:r>
            <a:r>
              <a:rPr lang="en-US" sz="2800" dirty="0" smtClean="0">
                <a:latin typeface="Times New Roman" pitchFamily="18" charset="0"/>
                <a:cs typeface="Times New Roman" pitchFamily="18" charset="0"/>
              </a:rPr>
              <a:t> – Short jerky steps without the aid of stick</a:t>
            </a:r>
          </a:p>
          <a:p>
            <a:pPr marL="514350" indent="-514350" algn="just">
              <a:buAutoNum type="alphaLcParenR"/>
            </a:pPr>
            <a:r>
              <a:rPr lang="en-US" sz="2800" b="1" u="sng" dirty="0" smtClean="0">
                <a:latin typeface="Times New Roman" pitchFamily="18" charset="0"/>
                <a:cs typeface="Times New Roman" pitchFamily="18" charset="0"/>
              </a:rPr>
              <a:t>One stick stage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Walks with crossed gait, muscular stiffness makes it necessary to use a stick to maintain balance</a:t>
            </a:r>
          </a:p>
          <a:p>
            <a:pPr marL="514350" indent="-514350" algn="just">
              <a:buAutoNum type="alphaLcParenR"/>
            </a:pPr>
            <a:r>
              <a:rPr lang="en-US" sz="2800" b="1" u="sng" dirty="0" smtClean="0">
                <a:latin typeface="Times New Roman" pitchFamily="18" charset="0"/>
                <a:cs typeface="Times New Roman" pitchFamily="18" charset="0"/>
              </a:rPr>
              <a:t>Two stick stage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Due to excessive bending of knees and crossed legs, the patient needs two crutches for support</a:t>
            </a:r>
          </a:p>
          <a:p>
            <a:pPr marL="514350" indent="-514350" algn="just">
              <a:buAutoNum type="alphaLcParenR"/>
            </a:pPr>
            <a:r>
              <a:rPr lang="en-US" sz="2800" b="1" u="sng" dirty="0" smtClean="0">
                <a:latin typeface="Times New Roman" pitchFamily="18" charset="0"/>
                <a:cs typeface="Times New Roman" pitchFamily="18" charset="0"/>
              </a:rPr>
              <a:t>Crawler stage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Finally the erect posture becomes impossible as the knee joints cannot support the weight of body. Atrophy of thigh and leg muscles. The patient is reduced to crawling by throwing his weight on his hands.</a:t>
            </a:r>
            <a:endParaRPr lang="en-US" sz="2800" u="sng" dirty="0">
              <a:latin typeface="Times New Roman" pitchFamily="18" charset="0"/>
              <a:cs typeface="Times New Roman" pitchFamily="18" charset="0"/>
            </a:endParaRPr>
          </a:p>
        </p:txBody>
      </p:sp>
    </p:spTree>
    <p:extLst>
      <p:ext uri="{BB962C8B-B14F-4D97-AF65-F5344CB8AC3E}">
        <p14:creationId xmlns:p14="http://schemas.microsoft.com/office/powerpoint/2010/main" val="1970375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Interventions</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AutoNum type="alphaLcParenR"/>
            </a:pPr>
            <a:r>
              <a:rPr lang="en-US" sz="2600" dirty="0" smtClean="0">
                <a:latin typeface="Times New Roman" pitchFamily="18" charset="0"/>
                <a:cs typeface="Times New Roman" pitchFamily="18" charset="0"/>
              </a:rPr>
              <a:t>Vitamin C prophylaxis(500-1000 mg of ascorbic acid)</a:t>
            </a:r>
          </a:p>
          <a:p>
            <a:pPr marL="514350" indent="-514350">
              <a:buAutoNum type="alphaLcParenR"/>
            </a:pPr>
            <a:r>
              <a:rPr lang="en-US" sz="2600" dirty="0" smtClean="0">
                <a:latin typeface="Times New Roman" pitchFamily="18" charset="0"/>
                <a:cs typeface="Times New Roman" pitchFamily="18" charset="0"/>
              </a:rPr>
              <a:t>Banning the crop</a:t>
            </a:r>
          </a:p>
          <a:p>
            <a:pPr marL="514350" indent="-514350">
              <a:buAutoNum type="alphaLcParenR"/>
            </a:pPr>
            <a:r>
              <a:rPr lang="en-US" sz="2600" dirty="0" smtClean="0">
                <a:latin typeface="Times New Roman" pitchFamily="18" charset="0"/>
                <a:cs typeface="Times New Roman" pitchFamily="18" charset="0"/>
              </a:rPr>
              <a:t>Removal of toxin</a:t>
            </a:r>
          </a:p>
          <a:p>
            <a:pPr marL="0" indent="0">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1)Steeping method</a:t>
            </a:r>
          </a:p>
          <a:p>
            <a:pPr marL="0" indent="0">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2) Parboiling</a:t>
            </a:r>
          </a:p>
          <a:p>
            <a:pPr marL="0" indent="0">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3) Education</a:t>
            </a:r>
          </a:p>
          <a:p>
            <a:pPr marL="0" indent="0">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4) Genetic approach</a:t>
            </a:r>
          </a:p>
          <a:p>
            <a:pPr marL="0" indent="0">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5) Socio-economic changes</a:t>
            </a:r>
          </a:p>
        </p:txBody>
      </p:sp>
    </p:spTree>
    <p:extLst>
      <p:ext uri="{BB962C8B-B14F-4D97-AF65-F5344CB8AC3E}">
        <p14:creationId xmlns:p14="http://schemas.microsoft.com/office/powerpoint/2010/main" val="466061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fontScale="92500" lnSpcReduction="10000"/>
          </a:bodyPr>
          <a:lstStyle/>
          <a:p>
            <a:pPr marL="0" indent="0">
              <a:buNone/>
            </a:pPr>
            <a:r>
              <a:rPr lang="en-US" sz="2800" dirty="0" smtClean="0">
                <a:latin typeface="Times New Roman" pitchFamily="18" charset="0"/>
                <a:cs typeface="Times New Roman" pitchFamily="18" charset="0"/>
              </a:rPr>
              <a:t>2. </a:t>
            </a:r>
            <a:r>
              <a:rPr lang="en-US" sz="2800" b="1" u="sng" dirty="0" err="1" smtClean="0">
                <a:latin typeface="Times New Roman" pitchFamily="18" charset="0"/>
                <a:cs typeface="Times New Roman" pitchFamily="18" charset="0"/>
              </a:rPr>
              <a:t>Aflatoxins</a:t>
            </a:r>
            <a:r>
              <a:rPr lang="en-US" sz="2800" dirty="0" smtClean="0">
                <a:latin typeface="Times New Roman" pitchFamily="18" charset="0"/>
                <a:cs typeface="Times New Roman" pitchFamily="18" charset="0"/>
              </a:rPr>
              <a:t> </a:t>
            </a:r>
          </a:p>
          <a:p>
            <a:pPr>
              <a:buFont typeface="Wingdings" pitchFamily="2" charset="2"/>
              <a:buChar char="Ø"/>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Group of </a:t>
            </a:r>
            <a:r>
              <a:rPr lang="en-US" sz="2800" dirty="0" err="1" smtClean="0">
                <a:latin typeface="Times New Roman" pitchFamily="18" charset="0"/>
                <a:cs typeface="Times New Roman" pitchFamily="18" charset="0"/>
              </a:rPr>
              <a:t>mycotoxins</a:t>
            </a:r>
            <a:r>
              <a:rPr lang="en-US" sz="2800" dirty="0" smtClean="0">
                <a:latin typeface="Times New Roman" pitchFamily="18" charset="0"/>
                <a:cs typeface="Times New Roman" pitchFamily="18" charset="0"/>
              </a:rPr>
              <a:t> produced by certain fungi, </a:t>
            </a:r>
            <a:r>
              <a:rPr lang="en-US" sz="2800" b="1" dirty="0" err="1" smtClean="0">
                <a:latin typeface="Times New Roman" pitchFamily="18" charset="0"/>
                <a:cs typeface="Times New Roman" pitchFamily="18" charset="0"/>
              </a:rPr>
              <a:t>Aspergillus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flavus</a:t>
            </a:r>
            <a:r>
              <a:rPr lang="en-US" sz="2800" dirty="0" smtClean="0">
                <a:latin typeface="Times New Roman" pitchFamily="18" charset="0"/>
                <a:cs typeface="Times New Roman" pitchFamily="18" charset="0"/>
              </a:rPr>
              <a:t> and </a:t>
            </a:r>
            <a:r>
              <a:rPr lang="en-US" sz="2800" b="1" dirty="0" err="1" smtClean="0">
                <a:latin typeface="Times New Roman" pitchFamily="18" charset="0"/>
                <a:cs typeface="Times New Roman" pitchFamily="18" charset="0"/>
              </a:rPr>
              <a:t>Aspergillus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parasiticus</a:t>
            </a:r>
            <a:r>
              <a:rPr lang="en-US" sz="2800" dirty="0" smtClean="0">
                <a:latin typeface="Times New Roman" pitchFamily="18" charset="0"/>
                <a:cs typeface="Times New Roman" pitchFamily="18" charset="0"/>
              </a:rPr>
              <a:t>.</a:t>
            </a:r>
          </a:p>
          <a:p>
            <a:pPr>
              <a:buFont typeface="Wingdings" pitchFamily="2" charset="2"/>
              <a:buChar char="Ø"/>
            </a:pPr>
            <a:r>
              <a:rPr lang="en-US" sz="2800" dirty="0" smtClean="0">
                <a:latin typeface="Times New Roman" pitchFamily="18" charset="0"/>
                <a:cs typeface="Times New Roman" pitchFamily="18" charset="0"/>
              </a:rPr>
              <a:t>Infest </a:t>
            </a:r>
            <a:r>
              <a:rPr lang="en-US" sz="2800" dirty="0" err="1" smtClean="0">
                <a:latin typeface="Times New Roman" pitchFamily="18" charset="0"/>
                <a:cs typeface="Times New Roman" pitchFamily="18" charset="0"/>
              </a:rPr>
              <a:t>foodgrains</a:t>
            </a:r>
            <a:r>
              <a:rPr lang="en-US" sz="2800" dirty="0" smtClean="0">
                <a:latin typeface="Times New Roman" pitchFamily="18" charset="0"/>
                <a:cs typeface="Times New Roman" pitchFamily="18" charset="0"/>
              </a:rPr>
              <a:t> such as groundnut, maize, wheat, rice under conditions of improper storage.</a:t>
            </a:r>
          </a:p>
          <a:p>
            <a:pPr>
              <a:buFont typeface="Wingdings" pitchFamily="2" charset="2"/>
              <a:buChar char="Ø"/>
            </a:pPr>
            <a:r>
              <a:rPr lang="en-US" sz="2800" b="1" dirty="0" smtClean="0">
                <a:latin typeface="Times New Roman" pitchFamily="18" charset="0"/>
                <a:cs typeface="Times New Roman" pitchFamily="18" charset="0"/>
              </a:rPr>
              <a:t>B1</a:t>
            </a:r>
            <a:r>
              <a:rPr lang="en-US" sz="2800" dirty="0" smtClean="0">
                <a:latin typeface="Times New Roman" pitchFamily="18" charset="0"/>
                <a:cs typeface="Times New Roman" pitchFamily="18" charset="0"/>
              </a:rPr>
              <a:t> and </a:t>
            </a:r>
            <a:r>
              <a:rPr lang="en-US" sz="2800" b="1" dirty="0" smtClean="0">
                <a:latin typeface="Times New Roman" pitchFamily="18" charset="0"/>
                <a:cs typeface="Times New Roman" pitchFamily="18" charset="0"/>
              </a:rPr>
              <a:t>G1</a:t>
            </a:r>
            <a:r>
              <a:rPr lang="en-US" sz="2800" dirty="0" smtClean="0">
                <a:latin typeface="Times New Roman" pitchFamily="18" charset="0"/>
                <a:cs typeface="Times New Roman" pitchFamily="18" charset="0"/>
              </a:rPr>
              <a:t> are the most potent </a:t>
            </a:r>
            <a:r>
              <a:rPr lang="en-US" sz="2800" b="1" dirty="0" err="1" smtClean="0">
                <a:latin typeface="Times New Roman" pitchFamily="18" charset="0"/>
                <a:cs typeface="Times New Roman" pitchFamily="18" charset="0"/>
              </a:rPr>
              <a:t>hepatotoxins</a:t>
            </a:r>
            <a:r>
              <a:rPr lang="en-US" sz="2800" dirty="0" smtClean="0">
                <a:latin typeface="Times New Roman" pitchFamily="18" charset="0"/>
                <a:cs typeface="Times New Roman" pitchFamily="18" charset="0"/>
              </a:rPr>
              <a:t> in addition to being carcinogenic</a:t>
            </a:r>
          </a:p>
          <a:p>
            <a:pPr>
              <a:buFont typeface="Wingdings" pitchFamily="2" charset="2"/>
              <a:buChar char="Ø"/>
            </a:pPr>
            <a:r>
              <a:rPr lang="en-US" sz="2800" dirty="0" smtClean="0">
                <a:latin typeface="Times New Roman" pitchFamily="18" charset="0"/>
                <a:cs typeface="Times New Roman" pitchFamily="18" charset="0"/>
              </a:rPr>
              <a:t>Moisture levels above 16 per cent and temperatures ranging from 11 to 37 C </a:t>
            </a:r>
            <a:r>
              <a:rPr lang="en-US" sz="2800" dirty="0" err="1" smtClean="0">
                <a:latin typeface="Times New Roman" pitchFamily="18" charset="0"/>
                <a:cs typeface="Times New Roman" pitchFamily="18" charset="0"/>
              </a:rPr>
              <a:t>favour</a:t>
            </a:r>
            <a:r>
              <a:rPr lang="en-US" sz="2800" dirty="0" smtClean="0">
                <a:latin typeface="Times New Roman" pitchFamily="18" charset="0"/>
                <a:cs typeface="Times New Roman" pitchFamily="18" charset="0"/>
              </a:rPr>
              <a:t> toxin formation.</a:t>
            </a:r>
          </a:p>
          <a:p>
            <a:pPr>
              <a:buFont typeface="Wingdings" pitchFamily="2" charset="2"/>
              <a:buChar char="Ø"/>
            </a:pPr>
            <a:r>
              <a:rPr lang="en-US" sz="2800" b="1" u="sng" dirty="0" smtClean="0">
                <a:latin typeface="Times New Roman" pitchFamily="18" charset="0"/>
                <a:cs typeface="Times New Roman" pitchFamily="18" charset="0"/>
              </a:rPr>
              <a:t>Control and preventive measures </a:t>
            </a:r>
          </a:p>
          <a:p>
            <a:pPr>
              <a:buFont typeface="Wingdings" pitchFamily="2" charset="2"/>
              <a:buChar char="§"/>
            </a:pPr>
            <a:r>
              <a:rPr lang="en-US" sz="2800" dirty="0" smtClean="0">
                <a:latin typeface="Times New Roman" pitchFamily="18" charset="0"/>
                <a:cs typeface="Times New Roman" pitchFamily="18" charset="0"/>
              </a:rPr>
              <a:t>Ensure proper storage after drying where moisture content should be kept below 10 per cent </a:t>
            </a:r>
          </a:p>
          <a:p>
            <a:pPr>
              <a:buFont typeface="Wingdings" pitchFamily="2" charset="2"/>
              <a:buChar char="§"/>
            </a:pPr>
            <a:r>
              <a:rPr lang="en-US" sz="2800" dirty="0" smtClean="0">
                <a:latin typeface="Times New Roman" pitchFamily="18" charset="0"/>
                <a:cs typeface="Times New Roman" pitchFamily="18" charset="0"/>
              </a:rPr>
              <a:t>Educating the local population on the health hazards of consuming contaminated </a:t>
            </a:r>
            <a:r>
              <a:rPr lang="en-US" sz="2800" dirty="0" err="1" smtClean="0">
                <a:latin typeface="Times New Roman" pitchFamily="18" charset="0"/>
                <a:cs typeface="Times New Roman" pitchFamily="18" charset="0"/>
              </a:rPr>
              <a:t>foodgrains</a:t>
            </a:r>
            <a:endParaRPr lang="en-US" sz="2800" dirty="0" smtClean="0">
              <a:latin typeface="Times New Roman" pitchFamily="18" charset="0"/>
              <a:cs typeface="Times New Roman" pitchFamily="18" charset="0"/>
            </a:endParaRPr>
          </a:p>
          <a:p>
            <a:pPr>
              <a:buFont typeface="Wingdings" pitchFamily="2" charset="2"/>
              <a:buChar char="Ø"/>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60875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152400"/>
            <a:ext cx="8229600" cy="5973763"/>
          </a:xfrm>
        </p:spPr>
        <p:txBody>
          <a:bodyPr>
            <a:normAutofit/>
          </a:bodyPr>
          <a:lstStyle/>
          <a:p>
            <a:pPr marL="0" indent="0" algn="just">
              <a:buNone/>
            </a:pPr>
            <a:r>
              <a:rPr lang="en-US" sz="2600" b="1" dirty="0" smtClean="0">
                <a:latin typeface="Times New Roman" pitchFamily="18" charset="0"/>
                <a:cs typeface="Times New Roman" pitchFamily="18" charset="0"/>
              </a:rPr>
              <a:t>3. </a:t>
            </a:r>
            <a:r>
              <a:rPr lang="en-US" sz="2600" b="1" u="sng" dirty="0" smtClean="0">
                <a:latin typeface="Times New Roman" pitchFamily="18" charset="0"/>
                <a:cs typeface="Times New Roman" pitchFamily="18" charset="0"/>
              </a:rPr>
              <a:t>Ergot</a:t>
            </a:r>
          </a:p>
          <a:p>
            <a:pPr algn="just">
              <a:buFont typeface="Wingdings" pitchFamily="2" charset="2"/>
              <a:buChar char="Ø"/>
            </a:pPr>
            <a:r>
              <a:rPr lang="en-US" sz="2600" dirty="0" smtClean="0">
                <a:latin typeface="Times New Roman" pitchFamily="18" charset="0"/>
                <a:cs typeface="Times New Roman" pitchFamily="18" charset="0"/>
              </a:rPr>
              <a:t>Caused by ergot fungus </a:t>
            </a:r>
            <a:r>
              <a:rPr lang="en-US" sz="2600" b="1" dirty="0" err="1" smtClean="0">
                <a:latin typeface="Times New Roman" pitchFamily="18" charset="0"/>
                <a:cs typeface="Times New Roman" pitchFamily="18" charset="0"/>
              </a:rPr>
              <a:t>Claviceps</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purpurea</a:t>
            </a:r>
            <a:endParaRPr lang="en-US" sz="2600" b="1"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Sporadic outbreaks of ergot poisoning in human population have been reported in areas where </a:t>
            </a:r>
            <a:r>
              <a:rPr lang="en-US" sz="2600" dirty="0" err="1" smtClean="0">
                <a:latin typeface="Times New Roman" pitchFamily="18" charset="0"/>
                <a:cs typeface="Times New Roman" pitchFamily="18" charset="0"/>
              </a:rPr>
              <a:t>bajra</a:t>
            </a:r>
            <a:r>
              <a:rPr lang="en-US" sz="2600" dirty="0" smtClean="0">
                <a:latin typeface="Times New Roman" pitchFamily="18" charset="0"/>
                <a:cs typeface="Times New Roman" pitchFamily="18" charset="0"/>
              </a:rPr>
              <a:t> is consumed as staple</a:t>
            </a:r>
          </a:p>
          <a:p>
            <a:pPr algn="just">
              <a:buFont typeface="Wingdings" pitchFamily="2" charset="2"/>
              <a:buChar char="Ø"/>
            </a:pPr>
            <a:r>
              <a:rPr lang="en-US" sz="2600" dirty="0" smtClean="0">
                <a:latin typeface="Times New Roman" pitchFamily="18" charset="0"/>
                <a:cs typeface="Times New Roman" pitchFamily="18" charset="0"/>
              </a:rPr>
              <a:t>S/S are acute &amp; rarely  fatal which include nausea, repeated vomiting, giddiness and drowsiness extending up to the period of 24 to 48 hours after the ingestion of </a:t>
            </a:r>
            <a:r>
              <a:rPr lang="en-US" sz="2600" dirty="0" err="1" smtClean="0">
                <a:latin typeface="Times New Roman" pitchFamily="18" charset="0"/>
                <a:cs typeface="Times New Roman" pitchFamily="18" charset="0"/>
              </a:rPr>
              <a:t>ergoty</a:t>
            </a:r>
            <a:r>
              <a:rPr lang="en-US" sz="2600" dirty="0" smtClean="0">
                <a:latin typeface="Times New Roman" pitchFamily="18" charset="0"/>
                <a:cs typeface="Times New Roman" pitchFamily="18" charset="0"/>
              </a:rPr>
              <a:t> grain</a:t>
            </a:r>
          </a:p>
          <a:p>
            <a:pPr algn="just">
              <a:buFont typeface="Wingdings" pitchFamily="2" charset="2"/>
              <a:buChar char="Ø"/>
            </a:pPr>
            <a:r>
              <a:rPr lang="en-US" sz="2600" dirty="0" smtClean="0">
                <a:latin typeface="Times New Roman" pitchFamily="18" charset="0"/>
                <a:cs typeface="Times New Roman" pitchFamily="18" charset="0"/>
              </a:rPr>
              <a:t>Ergot infested grains can be easily removed by floating them in 20% salt water, by hand picking and air floatation</a:t>
            </a:r>
          </a:p>
          <a:p>
            <a:pPr algn="just">
              <a:buFont typeface="Wingdings" pitchFamily="2" charset="2"/>
              <a:buChar char="Ø"/>
            </a:pPr>
            <a:r>
              <a:rPr lang="en-US" sz="2600" dirty="0" smtClean="0">
                <a:latin typeface="Times New Roman" pitchFamily="18" charset="0"/>
                <a:cs typeface="Times New Roman" pitchFamily="18" charset="0"/>
              </a:rPr>
              <a:t>The upper safe limit for the ergot alkaloids has been estimated to be 0.05 mg per 100 grams of food material.</a:t>
            </a:r>
          </a:p>
          <a:p>
            <a:pPr algn="just">
              <a:buFont typeface="Wingdings" pitchFamily="2" charset="2"/>
              <a:buChar char="Ø"/>
            </a:pP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3100194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TotalTime>
  <Words>1172</Words>
  <Application>Microsoft Office PowerPoint</Application>
  <PresentationFormat>On-screen Show (4:3)</PresentationFormat>
  <Paragraphs>171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vt:lpstr>
      <vt:lpstr>Food Borne Diseases</vt:lpstr>
      <vt:lpstr>Classification</vt:lpstr>
      <vt:lpstr> </vt:lpstr>
      <vt:lpstr>Food Toxicants</vt:lpstr>
      <vt:lpstr> </vt:lpstr>
      <vt:lpstr>Interventions</vt:lpstr>
      <vt:lpstr> </vt:lpstr>
      <vt:lpstr> </vt:lpstr>
      <vt:lpstr> </vt:lpstr>
      <vt:lpstr> </vt:lpstr>
      <vt:lpstr>Food Additives</vt:lpstr>
      <vt:lpstr> </vt:lpstr>
      <vt:lpstr> </vt:lpstr>
      <vt:lpstr> </vt:lpstr>
      <vt:lpstr> </vt:lpstr>
      <vt:lpstr> </vt:lpstr>
      <vt:lpstr> </vt:lpstr>
      <vt:lpstr> </vt:lpstr>
      <vt:lpstr>Answers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dell</cp:lastModifiedBy>
  <cp:revision>78</cp:revision>
  <dcterms:created xsi:type="dcterms:W3CDTF">2006-08-16T00:00:00Z</dcterms:created>
  <dcterms:modified xsi:type="dcterms:W3CDTF">2015-01-30T06:05:10Z</dcterms:modified>
</cp:coreProperties>
</file>