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58" r:id="rId6"/>
    <p:sldId id="260" r:id="rId7"/>
    <p:sldId id="261" r:id="rId8"/>
    <p:sldId id="262" r:id="rId9"/>
    <p:sldId id="263" r:id="rId10"/>
    <p:sldId id="264" r:id="rId11"/>
    <p:sldId id="265" r:id="rId12"/>
    <p:sldId id="266"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NEUROMUSCULAR COORDINATION</a:t>
            </a:r>
            <a:endParaRPr lang="en-US" dirty="0"/>
          </a:p>
        </p:txBody>
      </p:sp>
      <p:sp>
        <p:nvSpPr>
          <p:cNvPr id="3" name="Subtitle 2"/>
          <p:cNvSpPr>
            <a:spLocks noGrp="1"/>
          </p:cNvSpPr>
          <p:nvPr>
            <p:ph type="subTitle" idx="1"/>
          </p:nvPr>
        </p:nvSpPr>
        <p:spPr/>
        <p:txBody>
          <a:bodyPr/>
          <a:lstStyle/>
          <a:p>
            <a:r>
              <a:rPr lang="en-US"/>
              <a:t>PRESENTED BY: DR. PINAL MODI</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r>
              <a:rPr lang="en-US" sz="3200">
                <a:sym typeface="+mn-ea"/>
              </a:rPr>
              <a:t>Each patient requires individual attention as the problems of no two are identical, resistance often steadies and makes the movement possible, but as progress is made, group work is a valuable adjunct to individual treatment.</a:t>
            </a:r>
            <a:endParaRPr lang="en-US" sz="3200">
              <a:sym typeface="+mn-ea"/>
            </a:endParaRPr>
          </a:p>
          <a:p>
            <a:pPr>
              <a:buFont typeface="Wingdings" panose="05000000000000000000" charset="0"/>
              <a:buChar char="Ø"/>
            </a:pPr>
            <a:r>
              <a:rPr lang="en-US" sz="3200"/>
              <a:t>PRINCIPLES OF RE-EDUCATION:</a:t>
            </a:r>
            <a:endParaRPr lang="en-US" sz="3200"/>
          </a:p>
          <a:p>
            <a:r>
              <a:rPr lang="en-US" sz="3200"/>
              <a:t>Weakness or flaccidity of particular muscles</a:t>
            </a:r>
            <a:endParaRPr lang="en-US" sz="3200"/>
          </a:p>
          <a:p>
            <a:r>
              <a:rPr lang="en-US" sz="3200"/>
              <a:t>Spasticity of muscles</a:t>
            </a:r>
            <a:endParaRPr lang="en-US" sz="3200"/>
          </a:p>
          <a:p>
            <a:r>
              <a:rPr lang="en-US" sz="3200"/>
              <a:t>Cerebellar ataxia</a:t>
            </a:r>
            <a:endParaRPr lang="en-US" sz="3200"/>
          </a:p>
          <a:p>
            <a:r>
              <a:rPr lang="en-US" sz="3200"/>
              <a:t>Loss of kinaesthetic sense</a:t>
            </a:r>
            <a:endParaRPr 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sym typeface="+mn-ea"/>
              </a:rPr>
              <a:t>FRENKEL'S EXERCISES</a:t>
            </a:r>
            <a:endParaRPr lang="en-US"/>
          </a:p>
        </p:txBody>
      </p:sp>
      <p:sp>
        <p:nvSpPr>
          <p:cNvPr id="5" name="Content Placeholder 4"/>
          <p:cNvSpPr/>
          <p:nvPr>
            <p:ph idx="1"/>
          </p:nvPr>
        </p:nvSpPr>
        <p:spPr/>
        <p:txBody>
          <a:bodyPr>
            <a:noAutofit/>
          </a:bodyPr>
          <a:p>
            <a:pPr algn="just"/>
            <a:r>
              <a:rPr lang="en-US" sz="3200">
                <a:sym typeface="+mn-ea"/>
              </a:rPr>
              <a:t>Dr. H. S. Frenkel was Medical Superintendent of the Sanatorium 'Freihof" in Switzerland towards the end of the last century.</a:t>
            </a:r>
            <a:endParaRPr lang="en-US" sz="3200">
              <a:sym typeface="+mn-ea"/>
            </a:endParaRPr>
          </a:p>
          <a:p>
            <a:pPr algn="just"/>
            <a:r>
              <a:rPr lang="en-US" sz="3200">
                <a:sym typeface="+mn-ea"/>
              </a:rPr>
              <a:t>He made a special study of tabes dorsalis and devised a method of treating the ataxia, which is a prominent symptom of the disease, by means of systematic and graduated exercises.</a:t>
            </a:r>
            <a:endParaRPr lang="en-US" sz="3200">
              <a:sym typeface="+mn-ea"/>
            </a:endParaRPr>
          </a:p>
          <a:p>
            <a:pPr algn="just"/>
            <a:r>
              <a:rPr lang="en-US" sz="3200">
                <a:sym typeface="+mn-ea"/>
              </a:rPr>
              <a:t>Since then his methods have been used to treat the inco-ordination which results from many other diseases, e.g. disseminated sclerosis.</a:t>
            </a:r>
            <a:br>
              <a:rPr lang="en-US" sz="3200">
                <a:sym typeface="+mn-ea"/>
              </a:rPr>
            </a:br>
            <a:endParaRPr lang="en-US" sz="320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6520"/>
          </a:xfrm>
        </p:spPr>
        <p:txBody>
          <a:bodyPr>
            <a:normAutofit fontScale="90000"/>
          </a:bodyPr>
          <a:p>
            <a:endParaRPr lang="en-US"/>
          </a:p>
        </p:txBody>
      </p:sp>
      <p:sp>
        <p:nvSpPr>
          <p:cNvPr id="5" name="Content Placeholder 4"/>
          <p:cNvSpPr/>
          <p:nvPr>
            <p:ph idx="1"/>
          </p:nvPr>
        </p:nvSpPr>
        <p:spPr>
          <a:xfrm>
            <a:off x="838200" y="612140"/>
            <a:ext cx="10515600" cy="5565140"/>
          </a:xfrm>
        </p:spPr>
        <p:txBody>
          <a:bodyPr>
            <a:noAutofit/>
          </a:bodyPr>
          <a:p>
            <a:pPr algn="just"/>
            <a:r>
              <a:rPr lang="en-US">
                <a:sym typeface="+mn-ea"/>
              </a:rPr>
              <a:t>Exercises based on Frenkel's principles are used to train smooth movement and precision, with emphasis on the ultimate aim of helping the patient to carry out the normal activities of everyday life.</a:t>
            </a:r>
            <a:endParaRPr lang="en-US">
              <a:sym typeface="+mn-ea"/>
            </a:endParaRPr>
          </a:p>
          <a:p>
            <a:pPr algn="just"/>
            <a:r>
              <a:rPr lang="en-US">
                <a:sym typeface="+mn-ea"/>
              </a:rPr>
              <a:t>He aimed at establishing voluntary control of movement by the use of any part of the sensory mechanism which remained intact, notably sight, sound and touch, to compensate for the loss of kinesthetic sensation.</a:t>
            </a:r>
            <a:endParaRPr lang="en-US">
              <a:sym typeface="+mn-ea"/>
            </a:endParaRPr>
          </a:p>
          <a:p>
            <a:pPr algn="just"/>
            <a:r>
              <a:rPr lang="en-US">
                <a:sym typeface="+mn-ea"/>
              </a:rPr>
              <a:t>The process of learning this alternative method of control is similar to that required to learn any new exercise, the essentials being;</a:t>
            </a:r>
            <a:endParaRPr lang="en-US">
              <a:sym typeface="+mn-ea"/>
            </a:endParaRPr>
          </a:p>
          <a:p>
            <a:pPr marL="514350" indent="-514350" algn="just">
              <a:buFont typeface="+mj-lt"/>
              <a:buAutoNum type="arabicPeriod"/>
            </a:pPr>
            <a:r>
              <a:rPr lang="en-US">
                <a:sym typeface="+mn-ea"/>
              </a:rPr>
              <a:t>Concentration of the attention.</a:t>
            </a:r>
            <a:endParaRPr lang="en-US">
              <a:sym typeface="+mn-ea"/>
            </a:endParaRPr>
          </a:p>
          <a:p>
            <a:pPr marL="514350" indent="-514350" algn="just">
              <a:buFont typeface="+mj-lt"/>
              <a:buAutoNum type="arabicPeriod"/>
            </a:pPr>
            <a:r>
              <a:rPr lang="en-US">
                <a:sym typeface="+mn-ea"/>
              </a:rPr>
              <a:t>Precision</a:t>
            </a:r>
            <a:endParaRPr lang="en-US">
              <a:sym typeface="+mn-ea"/>
            </a:endParaRPr>
          </a:p>
          <a:p>
            <a:pPr marL="514350" indent="-514350" algn="l">
              <a:buFont typeface="+mj-lt"/>
              <a:buAutoNum type="arabicPeriod"/>
            </a:pPr>
            <a:r>
              <a:rPr lang="en-US">
                <a:sym typeface="+mn-ea"/>
              </a:rPr>
              <a:t>Repetition</a:t>
            </a:r>
            <a:br>
              <a:rPr lang="en-US">
                <a:sym typeface="+mn-ea"/>
              </a:rPr>
            </a:br>
            <a:endParaRPr lang="en-U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PRACTICAL POINTS</a:t>
            </a:r>
            <a:endParaRPr lang="en-US"/>
          </a:p>
        </p:txBody>
      </p:sp>
      <p:sp>
        <p:nvSpPr>
          <p:cNvPr id="3" name="Content Placeholder 2"/>
          <p:cNvSpPr>
            <a:spLocks noGrp="1"/>
          </p:cNvSpPr>
          <p:nvPr>
            <p:ph idx="1"/>
          </p:nvPr>
        </p:nvSpPr>
        <p:spPr/>
        <p:txBody>
          <a:bodyPr/>
          <a:p>
            <a:r>
              <a:rPr lang="en-US"/>
              <a:t>Frenkel's exercises has technique, prgression and examples which will be explain in practical demonstration.</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t>INTRODUCTION</a:t>
            </a:r>
            <a:endParaRPr lang="en-US"/>
          </a:p>
        </p:txBody>
      </p:sp>
      <p:sp>
        <p:nvSpPr>
          <p:cNvPr id="6" name="Content Placeholder 5"/>
          <p:cNvSpPr/>
          <p:nvPr>
            <p:ph idx="1"/>
          </p:nvPr>
        </p:nvSpPr>
        <p:spPr/>
        <p:txBody>
          <a:bodyPr/>
          <a:p>
            <a:pPr>
              <a:buFont typeface="Wingdings" panose="05000000000000000000" charset="0"/>
              <a:buChar char="Ø"/>
            </a:pPr>
            <a:r>
              <a:rPr lang="en-US">
                <a:sym typeface="+mn-ea"/>
              </a:rPr>
              <a:t>CO-ORDINATED MOVEMENT:</a:t>
            </a:r>
            <a:endParaRPr lang="en-US">
              <a:sym typeface="+mn-ea"/>
            </a:endParaRPr>
          </a:p>
          <a:p>
            <a:pPr algn="just">
              <a:buFont typeface="Arial" panose="020B0604020202020204" pitchFamily="34" charset="0"/>
              <a:buChar char="•"/>
            </a:pPr>
            <a:r>
              <a:rPr lang="en-US">
                <a:sym typeface="+mn-ea"/>
              </a:rPr>
              <a:t>Co-ordinated movement, which is smooth, accurate and purposeful, is brought about by the integrated action off many muscles, superimposed upon a basis of efficient postural activity.</a:t>
            </a:r>
            <a:endParaRPr lang="en-US">
              <a:sym typeface="+mn-ea"/>
            </a:endParaRPr>
          </a:p>
          <a:p>
            <a:pPr algn="just">
              <a:buFont typeface="Arial" panose="020B0604020202020204" pitchFamily="34" charset="0"/>
              <a:buChar char="•"/>
            </a:pPr>
            <a:r>
              <a:rPr lang="en-US">
                <a:sym typeface="+mn-ea"/>
              </a:rPr>
              <a:t>The muscles concerned are grouped together as prime movers, antagonists, synergists and fixators, acording to the particular function they are called upon to perform.</a:t>
            </a:r>
            <a:endParaRPr lang="en-US"/>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376555"/>
          </a:xfrm>
        </p:spPr>
        <p:txBody>
          <a:bodyPr>
            <a:normAutofit fontScale="90000"/>
          </a:bodyPr>
          <a:p>
            <a:endParaRPr lang="en-US"/>
          </a:p>
        </p:txBody>
      </p:sp>
      <p:sp>
        <p:nvSpPr>
          <p:cNvPr id="5" name="Content Placeholder 4"/>
          <p:cNvSpPr/>
          <p:nvPr>
            <p:ph idx="1"/>
          </p:nvPr>
        </p:nvSpPr>
        <p:spPr>
          <a:xfrm>
            <a:off x="838200" y="937895"/>
            <a:ext cx="10515600" cy="5441315"/>
          </a:xfrm>
        </p:spPr>
        <p:txBody>
          <a:bodyPr>
            <a:normAutofit fontScale="90000" lnSpcReduction="20000"/>
          </a:bodyPr>
          <a:p>
            <a:pPr algn="just">
              <a:buFont typeface="Wingdings" panose="05000000000000000000" charset="0"/>
              <a:buChar char="Ø"/>
            </a:pPr>
            <a:r>
              <a:rPr lang="en-US" sz="3200">
                <a:sym typeface="+mn-ea"/>
              </a:rPr>
              <a:t>GROUP ACTION OF MUSCLES:</a:t>
            </a:r>
            <a:endParaRPr lang="en-US" sz="3200">
              <a:sym typeface="+mn-ea"/>
            </a:endParaRPr>
          </a:p>
          <a:p>
            <a:pPr algn="just">
              <a:buFont typeface="Arial" panose="020B0604020202020204" pitchFamily="34" charset="0"/>
              <a:buChar char="•"/>
            </a:pPr>
            <a:r>
              <a:rPr lang="en-US" sz="3200">
                <a:sym typeface="+mn-ea"/>
              </a:rPr>
              <a:t>The contraction of the prime movers results in the movement of a joint, while the reciprocal relaxation of the opposing group, the anta agonists, controls their action without impeding it.</a:t>
            </a:r>
            <a:endParaRPr lang="en-US" sz="3200">
              <a:sym typeface="+mn-ea"/>
            </a:endParaRPr>
          </a:p>
          <a:p>
            <a:pPr algn="just">
              <a:buFont typeface="Arial" panose="020B0604020202020204" pitchFamily="34" charset="0"/>
              <a:buChar char="•"/>
            </a:pPr>
            <a:r>
              <a:rPr lang="en-US" sz="3200">
                <a:sym typeface="+mn-ea"/>
              </a:rPr>
              <a:t>Other muscles may work as synergists, either to alter the direction of the pull of the prime movers, or, where the latter pass across more than one joint, to stabilise the joint in which movement is not required.</a:t>
            </a:r>
            <a:endParaRPr lang="en-US" sz="3200">
              <a:sym typeface="+mn-ea"/>
            </a:endParaRPr>
          </a:p>
          <a:p>
            <a:pPr algn="just">
              <a:buFont typeface="Arial" panose="020B0604020202020204" pitchFamily="34" charset="0"/>
              <a:buChar char="•"/>
            </a:pPr>
            <a:r>
              <a:rPr lang="en-US" sz="3200">
                <a:sym typeface="+mn-ea"/>
              </a:rPr>
              <a:t>Efficiency is still further ensured by muscular fixation of the bone, or bones, from which the prime movers take origin (or alternatively, into which they are inserted, should they work with reversed origin and insertion). </a:t>
            </a:r>
            <a:endParaRPr lang="en-US" sz="3200">
              <a:sym typeface="+mn-ea"/>
            </a:endParaRPr>
          </a:p>
          <a:p>
            <a:pPr algn="just">
              <a:buFont typeface="Arial" panose="020B0604020202020204" pitchFamily="34" charset="0"/>
              <a:buChar char="•"/>
            </a:pPr>
            <a:r>
              <a:rPr lang="en-US" sz="3200">
                <a:sym typeface="+mn-ea"/>
              </a:rPr>
              <a:t>These fixator muscles may be in the immediate vicinity of the movement, but when strong resistance is offered, muscles all over the body are frequently involved.</a:t>
            </a:r>
            <a:endParaRPr lang="en-US"/>
          </a:p>
          <a:p>
            <a:pPr algn="just"/>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11760"/>
          </a:xfrm>
        </p:spPr>
        <p:txBody>
          <a:bodyPr>
            <a:normAutofit fontScale="90000"/>
          </a:bodyPr>
          <a:p>
            <a:endParaRPr lang="en-US"/>
          </a:p>
        </p:txBody>
      </p:sp>
      <p:sp>
        <p:nvSpPr>
          <p:cNvPr id="8" name="Content Placeholder 7"/>
          <p:cNvSpPr/>
          <p:nvPr>
            <p:ph idx="1"/>
          </p:nvPr>
        </p:nvSpPr>
        <p:spPr>
          <a:xfrm>
            <a:off x="838200" y="735965"/>
            <a:ext cx="10515600" cy="5441315"/>
          </a:xfrm>
        </p:spPr>
        <p:txBody>
          <a:bodyPr>
            <a:normAutofit/>
          </a:bodyPr>
          <a:p>
            <a:pPr algn="just">
              <a:buFont typeface="Wingdings" panose="05000000000000000000" charset="0"/>
              <a:buChar char="Ø"/>
            </a:pPr>
            <a:r>
              <a:rPr lang="en-US" sz="3200">
                <a:sym typeface="+mn-ea"/>
              </a:rPr>
              <a:t>NERVOUS CONTROL:</a:t>
            </a:r>
            <a:endParaRPr lang="en-US" sz="3200">
              <a:sym typeface="+mn-ea"/>
            </a:endParaRPr>
          </a:p>
          <a:p>
            <a:pPr algn="just">
              <a:buFont typeface="Arial" panose="020B0604020202020204" pitchFamily="34" charset="0"/>
              <a:buChar char="•"/>
            </a:pPr>
            <a:r>
              <a:rPr lang="en-US" sz="3200">
                <a:sym typeface="+mn-ea"/>
              </a:rPr>
              <a:t>The Motor Pathway: The action of each muscle group is determined by the afferent impulses which reach it by the motor pathways. </a:t>
            </a:r>
            <a:endParaRPr lang="en-US" sz="3200">
              <a:sym typeface="+mn-ea"/>
            </a:endParaRPr>
          </a:p>
          <a:p>
            <a:pPr algn="just">
              <a:buFont typeface="Arial" panose="020B0604020202020204" pitchFamily="34" charset="0"/>
              <a:buChar char="•"/>
            </a:pPr>
            <a:r>
              <a:rPr lang="en-US" sz="3200">
                <a:sym typeface="+mn-ea"/>
              </a:rPr>
              <a:t>The Cerebral Cortex: Voluntary movement is usually, if not in variably, initiated in response to some sensory stimulus. It is now thought that an initiation centre exists in the brain stem which alerts the cerebral cortex, which then is responsible for planning the pattern of movement This plan is based on memories of patterns used on previous occasions. </a:t>
            </a:r>
            <a:endParaRPr 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298450"/>
          </a:xfrm>
        </p:spPr>
        <p:txBody>
          <a:bodyPr>
            <a:normAutofit fontScale="90000"/>
          </a:bodyPr>
          <a:p>
            <a:endParaRPr lang="en-US"/>
          </a:p>
        </p:txBody>
      </p:sp>
      <p:sp>
        <p:nvSpPr>
          <p:cNvPr id="5" name="Content Placeholder 4"/>
          <p:cNvSpPr/>
          <p:nvPr>
            <p:ph idx="1"/>
          </p:nvPr>
        </p:nvSpPr>
        <p:spPr>
          <a:xfrm>
            <a:off x="838200" y="766445"/>
            <a:ext cx="10515600" cy="5410835"/>
          </a:xfrm>
        </p:spPr>
        <p:txBody>
          <a:bodyPr>
            <a:normAutofit/>
          </a:bodyPr>
          <a:p>
            <a:pPr algn="just"/>
            <a:r>
              <a:rPr lang="en-US" sz="3200">
                <a:sym typeface="+mn-ea"/>
              </a:rPr>
              <a:t>The Cerebellum: The cerebellum is a receiving station of information which reaches it by the afferent pathways conveying impulses of by kinesthetic sensation from the periphery and from other parts of the including the cerebral cortex and the vestibular nucleus. In the light of this information the delicate adjustments, which ensure harmonious inter-action of various groups of muscles concerned in the pattern of movement, are made and conveyed to the anterior horn cell by either the extra-pyramidal tracts or other descending pathways of the spinal cord. </a:t>
            </a:r>
            <a:endParaRPr lang="en-US" sz="3200"/>
          </a:p>
          <a:p>
            <a:pPr algn="just"/>
            <a:endParaRPr 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algn="just"/>
            <a:r>
              <a:rPr lang="en-US" sz="3200">
                <a:sym typeface="+mn-ea"/>
              </a:rPr>
              <a:t>Kinesthetic Sensation:</a:t>
            </a:r>
            <a:br>
              <a:rPr lang="en-US" sz="3200">
                <a:sym typeface="+mn-ea"/>
              </a:rPr>
            </a:br>
            <a:r>
              <a:rPr lang="en-US" sz="3200">
                <a:sym typeface="+mn-ea"/>
              </a:rPr>
              <a:t>The afferent impulses of kinesthetic sensation arise from proprioceptors situated in muscles, tendons and and they record contraction or stretching of muscle and the knowledge of movement and position of the limbs. Some of these reach the level of consciousness but many end in the spinal cord and cerebellum.</a:t>
            </a:r>
            <a:endParaRPr 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sym typeface="+mn-ea"/>
              </a:rPr>
              <a:t>INCO-ORDINATION</a:t>
            </a:r>
            <a:endParaRPr lang="en-US"/>
          </a:p>
        </p:txBody>
      </p:sp>
      <p:sp>
        <p:nvSpPr>
          <p:cNvPr id="5" name="Content Placeholder 4"/>
          <p:cNvSpPr/>
          <p:nvPr>
            <p:ph idx="1"/>
          </p:nvPr>
        </p:nvSpPr>
        <p:spPr/>
        <p:txBody>
          <a:bodyPr/>
          <a:p>
            <a:pPr algn="just"/>
            <a:r>
              <a:rPr lang="en-US">
                <a:sym typeface="+mn-ea"/>
              </a:rPr>
              <a:t>Interference with the function of any one of the factors which contribute to the production of co-ordinated movement will result in jerky, arhythmic or inaccurate movement, which is said to be inco-ordinated, as the harmonious working together of the muscles is disturbed. </a:t>
            </a:r>
            <a:endParaRPr lang="en-US">
              <a:sym typeface="+mn-ea"/>
            </a:endParaRPr>
          </a:p>
          <a:p>
            <a:pPr algn="just"/>
            <a:r>
              <a:rPr lang="en-US">
                <a:sym typeface="+mn-ea"/>
              </a:rPr>
              <a:t>The type of incoordination, and the exercises designed to help in overcoming it, vary according to the location of the lesion which causes it. Four main types usually benefit from suitable exercise therapy.</a:t>
            </a:r>
            <a:endParaRPr lang="en-US"/>
          </a:p>
          <a:p>
            <a:pPr algn="just"/>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sym typeface="+mn-ea"/>
              </a:rPr>
              <a:t>Causation for Inco-ordination</a:t>
            </a:r>
            <a:endParaRPr lang="en-US"/>
          </a:p>
        </p:txBody>
      </p:sp>
      <p:sp>
        <p:nvSpPr>
          <p:cNvPr id="5" name="Content Placeholder 4"/>
          <p:cNvSpPr/>
          <p:nvPr>
            <p:ph idx="1"/>
          </p:nvPr>
        </p:nvSpPr>
        <p:spPr/>
        <p:txBody>
          <a:bodyPr/>
          <a:p>
            <a:pPr algn="just"/>
            <a:r>
              <a:rPr lang="en-US" sz="3200">
                <a:sym typeface="+mn-ea"/>
              </a:rPr>
              <a:t>Inco-ordination associated with weakness or flaccidity.</a:t>
            </a:r>
            <a:endParaRPr lang="en-US" sz="3200">
              <a:sym typeface="+mn-ea"/>
            </a:endParaRPr>
          </a:p>
          <a:p>
            <a:pPr algn="just"/>
            <a:r>
              <a:rPr lang="en-US" sz="3200">
                <a:sym typeface="+mn-ea"/>
              </a:rPr>
              <a:t>Inco-ordination associated with spasticity </a:t>
            </a:r>
            <a:endParaRPr lang="en-US" sz="3200">
              <a:sym typeface="+mn-ea"/>
            </a:endParaRPr>
          </a:p>
          <a:p>
            <a:pPr algn="just"/>
            <a:r>
              <a:rPr lang="en-US" sz="3200">
                <a:sym typeface="+mn-ea"/>
              </a:rPr>
              <a:t>Inco-ordination resulting from cerebellar lesions</a:t>
            </a:r>
            <a:endParaRPr lang="en-US" sz="3200">
              <a:sym typeface="+mn-ea"/>
            </a:endParaRPr>
          </a:p>
          <a:p>
            <a:pPr algn="just"/>
            <a:r>
              <a:rPr lang="en-US" sz="3200">
                <a:sym typeface="+mn-ea"/>
              </a:rPr>
              <a:t>I</a:t>
            </a:r>
            <a:r>
              <a:rPr lang="en-US" sz="3200">
                <a:sym typeface="+mn-ea"/>
              </a:rPr>
              <a:t>nco-ordination resulting fromloss of kinaesthetic sensation</a:t>
            </a:r>
            <a:endParaRPr lang="en-US" sz="3200"/>
          </a:p>
          <a:p>
            <a:pPr algn="just"/>
            <a:endParaRPr 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95045"/>
          </a:xfrm>
        </p:spPr>
        <p:txBody>
          <a:bodyPr>
            <a:normAutofit/>
          </a:bodyPr>
          <a:p>
            <a:r>
              <a:rPr lang="en-US">
                <a:sym typeface="+mn-ea"/>
              </a:rPr>
              <a:t>RE-EDUCATION</a:t>
            </a:r>
            <a:endParaRPr lang="en-US"/>
          </a:p>
        </p:txBody>
      </p:sp>
      <p:sp>
        <p:nvSpPr>
          <p:cNvPr id="5" name="Content Placeholder 4"/>
          <p:cNvSpPr/>
          <p:nvPr>
            <p:ph idx="1"/>
          </p:nvPr>
        </p:nvSpPr>
        <p:spPr>
          <a:xfrm>
            <a:off x="838200" y="1509395"/>
            <a:ext cx="10515600" cy="4667885"/>
          </a:xfrm>
        </p:spPr>
        <p:txBody>
          <a:bodyPr>
            <a:noAutofit/>
          </a:bodyPr>
          <a:p>
            <a:pPr algn="just"/>
            <a:r>
              <a:rPr lang="en-US" sz="3200">
                <a:sym typeface="+mn-ea"/>
              </a:rPr>
              <a:t>Co-ordinated movement is natural to the body, which tends to remain still if only uncoordinated movement is possible. It is therefore of major importance to interest and encourage patients suffering from inco-ordination to persevere in making the effort to overcome it.</a:t>
            </a:r>
            <a:endParaRPr lang="en-US" sz="3200">
              <a:sym typeface="+mn-ea"/>
            </a:endParaRPr>
          </a:p>
          <a:p>
            <a:pPr algn="just"/>
            <a:r>
              <a:rPr lang="en-US" sz="3200">
                <a:sym typeface="+mn-ea"/>
              </a:rPr>
              <a:t>This requires infinite patience and persistence on the part of the physiotherapist, especially if and when the condition is associated with mental deterioration. </a:t>
            </a:r>
            <a:endParaRPr lang="en-US" sz="3000">
              <a:sym typeface="+mn-ea"/>
            </a:endParaRPr>
          </a:p>
          <a:p>
            <a:pPr algn="just"/>
            <a:endParaRPr lang="en-US" sz="3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5346</Words>
  <Application>WPS Presentation</Application>
  <PresentationFormat>Widescreen</PresentationFormat>
  <Paragraphs>71</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Calibri Light</vt:lpstr>
      <vt:lpstr>Calibri</vt:lpstr>
      <vt:lpstr>Microsoft YaHei</vt:lpstr>
      <vt:lpstr>Arial Unicode MS</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NEUROMUSCULAR COORDINATION</dc:title>
  <dc:creator>ACER</dc:creator>
  <cp:lastModifiedBy>ACER</cp:lastModifiedBy>
  <cp:revision>23</cp:revision>
  <dcterms:created xsi:type="dcterms:W3CDTF">2020-08-13T05:45:31Z</dcterms:created>
  <dcterms:modified xsi:type="dcterms:W3CDTF">2020-08-13T09:00:05Z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