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66" r:id="rId4"/>
    <p:sldId id="267" r:id="rId5"/>
    <p:sldId id="268" r:id="rId6"/>
    <p:sldId id="269" r:id="rId7"/>
    <p:sldId id="257" r:id="rId8"/>
    <p:sldId id="258" r:id="rId9"/>
    <p:sldId id="259" r:id="rId10"/>
    <p:sldId id="260" r:id="rId11"/>
    <p:sldId id="261" r:id="rId12"/>
    <p:sldId id="262" r:id="rId13"/>
    <p:sldId id="263" r:id="rId14"/>
    <p:sldId id="264" r:id="rId15"/>
    <p:sldId id="265" r:id="rId16"/>
    <p:sldId id="270" r:id="rId17"/>
    <p:sldId id="272" r:id="rId18"/>
    <p:sldId id="271" r:id="rId19"/>
    <p:sldId id="273" r:id="rId20"/>
    <p:sldId id="274"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8/17/2020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POSTURE</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By </a:t>
            </a:r>
            <a:r>
              <a:rPr lang="en-US" smtClean="0"/>
              <a:t>Dr Noel</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lnSpcReduction="10000"/>
          </a:bodyPr>
          <a:lstStyle/>
          <a:p>
            <a:pPr lvl="0" algn="just"/>
            <a:r>
              <a:rPr lang="en-US" dirty="0" smtClean="0">
                <a:solidFill>
                  <a:srgbClr val="FF0000"/>
                </a:solidFill>
              </a:rPr>
              <a:t>The muscles: </a:t>
            </a:r>
            <a:r>
              <a:rPr lang="en-US" dirty="0" smtClean="0"/>
              <a:t>neuromuscular and neurotendinous spindle within the muscles record changing tension. Increased tension causes stimulation and results in a reflex contraction of the muscle.</a:t>
            </a:r>
          </a:p>
          <a:p>
            <a:pPr lvl="0" algn="just"/>
            <a:r>
              <a:rPr lang="en-US" dirty="0" smtClean="0">
                <a:solidFill>
                  <a:srgbClr val="FF0000"/>
                </a:solidFill>
              </a:rPr>
              <a:t>The eyes: </a:t>
            </a:r>
            <a:r>
              <a:rPr lang="en-US" dirty="0" smtClean="0"/>
              <a:t>visual sensations record any alteration in the position of the body with regard to its surroundings. The righting reflex which enable the head and body to restore themselves to the erect position from other less usual attitudes.</a:t>
            </a:r>
          </a:p>
          <a:p>
            <a:pPr algn="just"/>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a:bodyPr>
          <a:lstStyle/>
          <a:p>
            <a:pPr lvl="0" algn="just"/>
            <a:r>
              <a:rPr lang="en-US" dirty="0" smtClean="0">
                <a:solidFill>
                  <a:srgbClr val="FF0000"/>
                </a:solidFill>
              </a:rPr>
              <a:t>The ears: </a:t>
            </a:r>
            <a:r>
              <a:rPr lang="en-US" dirty="0" smtClean="0"/>
              <a:t>stimulation of the receptors of vestibular nerve results from the movement of fluid contained in semicircular canals of the internal ear.</a:t>
            </a:r>
          </a:p>
          <a:p>
            <a:pPr lvl="0" algn="just"/>
            <a:r>
              <a:rPr lang="en-US" dirty="0" smtClean="0">
                <a:solidFill>
                  <a:srgbClr val="FF0000"/>
                </a:solidFill>
              </a:rPr>
              <a:t>Joint structures: </a:t>
            </a:r>
            <a:r>
              <a:rPr lang="en-US" dirty="0" smtClean="0"/>
              <a:t>in the weight bearing position approximation of bones stimulates receptors in the joint structures and produces reflex reaction to maintain the position.</a:t>
            </a:r>
          </a:p>
          <a:p>
            <a:pPr algn="just"/>
            <a:r>
              <a:rPr lang="en-US" dirty="0" smtClean="0">
                <a:solidFill>
                  <a:srgbClr val="FF0000"/>
                </a:solidFill>
              </a:rPr>
              <a:t>Skin sensations </a:t>
            </a:r>
            <a:r>
              <a:rPr lang="en-US" dirty="0" smtClean="0"/>
              <a:t>also play a part especially that of the soles of the feet, especially when the body is in standing position.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The pattern of posture:</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US" dirty="0" smtClean="0"/>
              <a:t>Patterns of posture, both static and dynamic, are gradually built up by the integration of many reflexes which together make up the postural reflex.</a:t>
            </a:r>
          </a:p>
          <a:p>
            <a:pPr lvl="0" algn="just"/>
            <a:r>
              <a:rPr lang="en-US" b="1" dirty="0" smtClean="0">
                <a:solidFill>
                  <a:srgbClr val="FF0000"/>
                </a:solidFill>
              </a:rPr>
              <a:t>Good posture: </a:t>
            </a:r>
            <a:endParaRPr lang="en-US" dirty="0" smtClean="0">
              <a:solidFill>
                <a:srgbClr val="FF0000"/>
              </a:solidFill>
            </a:endParaRPr>
          </a:p>
          <a:p>
            <a:pPr algn="just">
              <a:buNone/>
            </a:pPr>
            <a:r>
              <a:rPr lang="en-US" dirty="0" smtClean="0"/>
              <a:t>	Posture is said to be good when it fulfills the purpose for which it is used with maximum efficiency and minimum effort. </a:t>
            </a:r>
          </a:p>
          <a:p>
            <a:pPr algn="just"/>
            <a:endParaRPr lang="en-US" dirty="0" smtClean="0"/>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a:bodyPr>
          <a:lstStyle/>
          <a:p>
            <a:pPr lvl="0">
              <a:buNone/>
            </a:pPr>
            <a:r>
              <a:rPr lang="en-US" u="sng" dirty="0" smtClean="0">
                <a:solidFill>
                  <a:srgbClr val="FF0000"/>
                </a:solidFill>
              </a:rPr>
              <a:t>Development of good posture</a:t>
            </a:r>
            <a:r>
              <a:rPr lang="en-US" dirty="0" smtClean="0">
                <a:solidFill>
                  <a:srgbClr val="FF0000"/>
                </a:solidFill>
              </a:rPr>
              <a:t>: </a:t>
            </a:r>
          </a:p>
          <a:p>
            <a:pPr lvl="0" algn="just"/>
            <a:r>
              <a:rPr lang="en-US" dirty="0" smtClean="0"/>
              <a:t>A stable psychological background:</a:t>
            </a:r>
          </a:p>
          <a:p>
            <a:pPr lvl="0" algn="just">
              <a:buNone/>
            </a:pPr>
            <a:r>
              <a:rPr lang="en-US" dirty="0" smtClean="0"/>
              <a:t>	 joy, happiness and confidence are stimulating and are reflected by an alert posture (extension predominate). </a:t>
            </a:r>
          </a:p>
          <a:p>
            <a:pPr lvl="0" algn="just"/>
            <a:r>
              <a:rPr lang="en-US" dirty="0" smtClean="0"/>
              <a:t>unhappiness, conflict and feelings of inferiority have result in postures in which positions of flexion are most conspicuous.</a:t>
            </a:r>
          </a:p>
          <a:p>
            <a:pPr lvl="0" algn="just"/>
            <a:r>
              <a:rPr lang="en-US" dirty="0" smtClean="0"/>
              <a:t>Good hygienic conditions </a:t>
            </a:r>
          </a:p>
          <a:p>
            <a:pPr lvl="0" algn="just"/>
            <a:r>
              <a:rPr lang="en-US" dirty="0" smtClean="0"/>
              <a:t>Opportunity for plenty of natural free movements</a:t>
            </a:r>
          </a:p>
          <a:p>
            <a:pPr>
              <a:buNone/>
            </a:pP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0"/>
            <a:r>
              <a:rPr lang="en-US" b="1" dirty="0" smtClean="0">
                <a:solidFill>
                  <a:srgbClr val="FF0000"/>
                </a:solidFill>
              </a:rPr>
              <a:t>Poor posture</a:t>
            </a:r>
            <a:r>
              <a:rPr lang="en-US" dirty="0" smtClean="0">
                <a:solidFill>
                  <a:srgbClr val="FF0000"/>
                </a:solidFill>
              </a:rPr>
              <a:t>:</a:t>
            </a:r>
          </a:p>
          <a:p>
            <a:pPr lvl="0">
              <a:buNone/>
            </a:pPr>
            <a:endParaRPr lang="en-US" dirty="0" smtClean="0"/>
          </a:p>
          <a:p>
            <a:pPr algn="just"/>
            <a:r>
              <a:rPr lang="en-US" dirty="0" smtClean="0"/>
              <a:t> Posture is poor when it is inefficient, that is, when it fails to serve the purpose for which it was designed, or if an unnecessary amount of muscular effort is used to maintain it. </a:t>
            </a:r>
          </a:p>
          <a:p>
            <a:pPr algn="just"/>
            <a:r>
              <a:rPr lang="en-US" dirty="0" smtClean="0"/>
              <a:t>Faulty alignment of body segments in the erect positions may lead to the additional muscle work to maintain balance.</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pPr>
              <a:buNone/>
            </a:pPr>
            <a:r>
              <a:rPr lang="en-US" u="sng" dirty="0" smtClean="0">
                <a:solidFill>
                  <a:srgbClr val="FF0000"/>
                </a:solidFill>
              </a:rPr>
              <a:t>Factors which predispose to poor posture:</a:t>
            </a:r>
            <a:r>
              <a:rPr lang="en-US" u="sng" dirty="0" smtClean="0"/>
              <a:t> </a:t>
            </a:r>
          </a:p>
          <a:p>
            <a:pPr>
              <a:buNone/>
            </a:pPr>
            <a:endParaRPr lang="en-US" dirty="0" smtClean="0"/>
          </a:p>
          <a:p>
            <a:pPr lvl="0" algn="just"/>
            <a:r>
              <a:rPr lang="en-US" dirty="0" smtClean="0"/>
              <a:t>The mental attitude of the patient and poor hygienic conditions</a:t>
            </a:r>
          </a:p>
          <a:p>
            <a:pPr lvl="0" algn="just"/>
            <a:r>
              <a:rPr lang="en-US" dirty="0" smtClean="0"/>
              <a:t>General debility after a constitutional illness and prolonged fatigue</a:t>
            </a:r>
          </a:p>
          <a:p>
            <a:pPr lvl="0" algn="just"/>
            <a:r>
              <a:rPr lang="en-US" dirty="0" smtClean="0"/>
              <a:t>Local factors such as localized pain, muscular weakness, occupational stresses, or localized tension which serves no useful purpose leads to muscular disbalance and alter posture pattern.</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pPr lvl="0" algn="ctr">
              <a:buNone/>
            </a:pPr>
            <a:r>
              <a:rPr lang="en-US" b="1" dirty="0" smtClean="0">
                <a:solidFill>
                  <a:srgbClr val="FF0000"/>
                </a:solidFill>
              </a:rPr>
              <a:t>Analysis of posture</a:t>
            </a:r>
          </a:p>
          <a:p>
            <a:pPr lvl="0">
              <a:buNone/>
            </a:pPr>
            <a:endParaRPr lang="en-US" dirty="0" smtClean="0"/>
          </a:p>
          <a:p>
            <a:pPr algn="just"/>
            <a:r>
              <a:rPr lang="en-US" dirty="0" smtClean="0"/>
              <a:t>Standing posture</a:t>
            </a:r>
          </a:p>
          <a:p>
            <a:pPr algn="just"/>
            <a:r>
              <a:rPr lang="en-US" dirty="0" smtClean="0"/>
              <a:t> A plumb line, or line with a weight on one end, dropped from the ceiling and passing through the external auditory meatus of the ear, used to represent the LOG.</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b="1" dirty="0" smtClean="0"/>
              <a:t>Lateral plane optimal alignment </a:t>
            </a:r>
          </a:p>
          <a:p>
            <a:pPr lvl="0"/>
            <a:r>
              <a:rPr lang="en-US" b="1" dirty="0" smtClean="0"/>
              <a:t>Frontal plane optimal alignment</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rcRect/>
          <a:stretch>
            <a:fillRect/>
          </a:stretch>
        </p:blipFill>
        <p:spPr bwMode="auto">
          <a:xfrm>
            <a:off x="1828800" y="990600"/>
            <a:ext cx="4495800" cy="5135563"/>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Lateral plane optimal alignment :</a:t>
            </a:r>
            <a:br>
              <a:rPr lang="en-US" dirty="0" smtClean="0"/>
            </a:br>
            <a:endParaRPr lang="en-US" dirty="0"/>
          </a:p>
        </p:txBody>
      </p:sp>
      <p:graphicFrame>
        <p:nvGraphicFramePr>
          <p:cNvPr id="6" name="Content Placeholder 5"/>
          <p:cNvGraphicFramePr>
            <a:graphicFrameLocks noGrp="1"/>
          </p:cNvGraphicFramePr>
          <p:nvPr>
            <p:ph idx="1"/>
          </p:nvPr>
        </p:nvGraphicFramePr>
        <p:xfrm>
          <a:off x="838201" y="1752601"/>
          <a:ext cx="7010400" cy="4373560"/>
        </p:xfrm>
        <a:graphic>
          <a:graphicData uri="http://schemas.openxmlformats.org/drawingml/2006/table">
            <a:tbl>
              <a:tblPr/>
              <a:tblGrid>
                <a:gridCol w="2438400"/>
                <a:gridCol w="2286000"/>
                <a:gridCol w="2286000"/>
              </a:tblGrid>
              <a:tr h="546695">
                <a:tc>
                  <a:txBody>
                    <a:bodyPr/>
                    <a:lstStyle/>
                    <a:p>
                      <a:pPr marL="0" marR="0">
                        <a:lnSpc>
                          <a:spcPct val="115000"/>
                        </a:lnSpc>
                        <a:spcBef>
                          <a:spcPts val="0"/>
                        </a:spcBef>
                        <a:spcAft>
                          <a:spcPts val="0"/>
                        </a:spcAft>
                      </a:pPr>
                      <a:r>
                        <a:rPr lang="en-US" sz="2400" dirty="0" err="1">
                          <a:latin typeface="Times New Roman"/>
                          <a:ea typeface="Times New Roman"/>
                          <a:cs typeface="Times New Roman"/>
                        </a:rPr>
                        <a:t>Atlanto</a:t>
                      </a:r>
                      <a:r>
                        <a:rPr lang="en-US" sz="2400" dirty="0">
                          <a:latin typeface="Times New Roman"/>
                          <a:ea typeface="Times New Roman"/>
                          <a:cs typeface="Times New Roman"/>
                        </a:rPr>
                        <a:t> occipital</a:t>
                      </a:r>
                      <a:endParaRPr lang="en-US" sz="2400" dirty="0">
                        <a:latin typeface="Calibri"/>
                        <a:ea typeface="Times New Roman"/>
                        <a:cs typeface="Times New Roman"/>
                      </a:endParaRPr>
                    </a:p>
                  </a:txBody>
                  <a:tcPr marL="45390" marR="45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a:latin typeface="Times New Roman"/>
                          <a:ea typeface="Times New Roman"/>
                          <a:cs typeface="Times New Roman"/>
                        </a:rPr>
                        <a:t>Anterior</a:t>
                      </a:r>
                      <a:endParaRPr lang="en-US" sz="2400">
                        <a:latin typeface="Calibri"/>
                        <a:ea typeface="Times New Roman"/>
                        <a:cs typeface="Times New Roman"/>
                      </a:endParaRPr>
                    </a:p>
                  </a:txBody>
                  <a:tcPr marL="45390" marR="45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a:latin typeface="Times New Roman"/>
                          <a:ea typeface="Times New Roman"/>
                          <a:cs typeface="Times New Roman"/>
                        </a:rPr>
                        <a:t>Flexion </a:t>
                      </a:r>
                      <a:endParaRPr lang="en-US" sz="2400">
                        <a:latin typeface="Calibri"/>
                        <a:ea typeface="Times New Roman"/>
                        <a:cs typeface="Times New Roman"/>
                      </a:endParaRPr>
                    </a:p>
                  </a:txBody>
                  <a:tcPr marL="45390" marR="45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6695">
                <a:tc>
                  <a:txBody>
                    <a:bodyPr/>
                    <a:lstStyle/>
                    <a:p>
                      <a:pPr marL="0" marR="0">
                        <a:lnSpc>
                          <a:spcPct val="115000"/>
                        </a:lnSpc>
                        <a:spcBef>
                          <a:spcPts val="0"/>
                        </a:spcBef>
                        <a:spcAft>
                          <a:spcPts val="0"/>
                        </a:spcAft>
                      </a:pPr>
                      <a:r>
                        <a:rPr lang="en-US" sz="2400" dirty="0">
                          <a:latin typeface="Times New Roman"/>
                          <a:ea typeface="Times New Roman"/>
                          <a:cs typeface="Times New Roman"/>
                        </a:rPr>
                        <a:t>Cervical</a:t>
                      </a:r>
                      <a:endParaRPr lang="en-US" sz="2400" dirty="0">
                        <a:latin typeface="Calibri"/>
                        <a:ea typeface="Times New Roman"/>
                        <a:cs typeface="Times New Roman"/>
                      </a:endParaRPr>
                    </a:p>
                  </a:txBody>
                  <a:tcPr marL="45390" marR="45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a:latin typeface="Times New Roman"/>
                          <a:ea typeface="Times New Roman"/>
                          <a:cs typeface="Times New Roman"/>
                        </a:rPr>
                        <a:t>Posterior</a:t>
                      </a:r>
                      <a:endParaRPr lang="en-US" sz="2400">
                        <a:latin typeface="Calibri"/>
                        <a:ea typeface="Times New Roman"/>
                        <a:cs typeface="Times New Roman"/>
                      </a:endParaRPr>
                    </a:p>
                  </a:txBody>
                  <a:tcPr marL="45390" marR="45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a:latin typeface="Times New Roman"/>
                          <a:ea typeface="Times New Roman"/>
                          <a:cs typeface="Times New Roman"/>
                        </a:rPr>
                        <a:t>Extension</a:t>
                      </a:r>
                      <a:endParaRPr lang="en-US" sz="2400">
                        <a:latin typeface="Calibri"/>
                        <a:ea typeface="Times New Roman"/>
                        <a:cs typeface="Times New Roman"/>
                      </a:endParaRPr>
                    </a:p>
                  </a:txBody>
                  <a:tcPr marL="45390" marR="45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6695">
                <a:tc>
                  <a:txBody>
                    <a:bodyPr/>
                    <a:lstStyle/>
                    <a:p>
                      <a:pPr marL="0" marR="0">
                        <a:lnSpc>
                          <a:spcPct val="115000"/>
                        </a:lnSpc>
                        <a:spcBef>
                          <a:spcPts val="0"/>
                        </a:spcBef>
                        <a:spcAft>
                          <a:spcPts val="0"/>
                        </a:spcAft>
                      </a:pPr>
                      <a:r>
                        <a:rPr lang="en-US" sz="2400">
                          <a:latin typeface="Times New Roman"/>
                          <a:ea typeface="Times New Roman"/>
                          <a:cs typeface="Times New Roman"/>
                        </a:rPr>
                        <a:t>Thoracic</a:t>
                      </a:r>
                      <a:endParaRPr lang="en-US" sz="2400">
                        <a:latin typeface="Calibri"/>
                        <a:ea typeface="Times New Roman"/>
                        <a:cs typeface="Times New Roman"/>
                      </a:endParaRPr>
                    </a:p>
                  </a:txBody>
                  <a:tcPr marL="45390" marR="45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a:latin typeface="Times New Roman"/>
                          <a:ea typeface="Times New Roman"/>
                          <a:cs typeface="Times New Roman"/>
                        </a:rPr>
                        <a:t>Anterior</a:t>
                      </a:r>
                      <a:endParaRPr lang="en-US" sz="2400">
                        <a:latin typeface="Calibri"/>
                        <a:ea typeface="Times New Roman"/>
                        <a:cs typeface="Times New Roman"/>
                      </a:endParaRPr>
                    </a:p>
                  </a:txBody>
                  <a:tcPr marL="45390" marR="45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a:latin typeface="Times New Roman"/>
                          <a:ea typeface="Times New Roman"/>
                          <a:cs typeface="Times New Roman"/>
                        </a:rPr>
                        <a:t>Flexion</a:t>
                      </a:r>
                      <a:endParaRPr lang="en-US" sz="2400">
                        <a:latin typeface="Calibri"/>
                        <a:ea typeface="Times New Roman"/>
                        <a:cs typeface="Times New Roman"/>
                      </a:endParaRPr>
                    </a:p>
                  </a:txBody>
                  <a:tcPr marL="45390" marR="45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6695">
                <a:tc>
                  <a:txBody>
                    <a:bodyPr/>
                    <a:lstStyle/>
                    <a:p>
                      <a:pPr marL="0" marR="0">
                        <a:lnSpc>
                          <a:spcPct val="115000"/>
                        </a:lnSpc>
                        <a:spcBef>
                          <a:spcPts val="0"/>
                        </a:spcBef>
                        <a:spcAft>
                          <a:spcPts val="0"/>
                        </a:spcAft>
                      </a:pPr>
                      <a:r>
                        <a:rPr lang="en-US" sz="2400">
                          <a:latin typeface="Times New Roman"/>
                          <a:ea typeface="Times New Roman"/>
                          <a:cs typeface="Times New Roman"/>
                        </a:rPr>
                        <a:t>Lumbar</a:t>
                      </a:r>
                      <a:endParaRPr lang="en-US" sz="2400">
                        <a:latin typeface="Calibri"/>
                        <a:ea typeface="Times New Roman"/>
                        <a:cs typeface="Times New Roman"/>
                      </a:endParaRPr>
                    </a:p>
                  </a:txBody>
                  <a:tcPr marL="45390" marR="45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a:latin typeface="Times New Roman"/>
                          <a:ea typeface="Times New Roman"/>
                          <a:cs typeface="Times New Roman"/>
                        </a:rPr>
                        <a:t>Posterior</a:t>
                      </a:r>
                      <a:endParaRPr lang="en-US" sz="2400">
                        <a:latin typeface="Calibri"/>
                        <a:ea typeface="Times New Roman"/>
                        <a:cs typeface="Times New Roman"/>
                      </a:endParaRPr>
                    </a:p>
                  </a:txBody>
                  <a:tcPr marL="45390" marR="45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a:latin typeface="Times New Roman"/>
                          <a:ea typeface="Times New Roman"/>
                          <a:cs typeface="Times New Roman"/>
                        </a:rPr>
                        <a:t>Extension</a:t>
                      </a:r>
                      <a:endParaRPr lang="en-US" sz="2400">
                        <a:latin typeface="Calibri"/>
                        <a:ea typeface="Times New Roman"/>
                        <a:cs typeface="Times New Roman"/>
                      </a:endParaRPr>
                    </a:p>
                  </a:txBody>
                  <a:tcPr marL="45390" marR="45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6695">
                <a:tc>
                  <a:txBody>
                    <a:bodyPr/>
                    <a:lstStyle/>
                    <a:p>
                      <a:pPr marL="0" marR="0">
                        <a:lnSpc>
                          <a:spcPct val="115000"/>
                        </a:lnSpc>
                        <a:spcBef>
                          <a:spcPts val="0"/>
                        </a:spcBef>
                        <a:spcAft>
                          <a:spcPts val="0"/>
                        </a:spcAft>
                      </a:pPr>
                      <a:r>
                        <a:rPr lang="en-US" sz="2400">
                          <a:latin typeface="Times New Roman"/>
                          <a:ea typeface="Times New Roman"/>
                          <a:cs typeface="Times New Roman"/>
                        </a:rPr>
                        <a:t>Sacroiliac joint</a:t>
                      </a:r>
                      <a:endParaRPr lang="en-US" sz="2400">
                        <a:latin typeface="Calibri"/>
                        <a:ea typeface="Times New Roman"/>
                        <a:cs typeface="Times New Roman"/>
                      </a:endParaRPr>
                    </a:p>
                  </a:txBody>
                  <a:tcPr marL="45390" marR="45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a:latin typeface="Times New Roman"/>
                          <a:ea typeface="Times New Roman"/>
                          <a:cs typeface="Times New Roman"/>
                        </a:rPr>
                        <a:t>Anterior</a:t>
                      </a:r>
                      <a:endParaRPr lang="en-US" sz="2400">
                        <a:latin typeface="Calibri"/>
                        <a:ea typeface="Times New Roman"/>
                        <a:cs typeface="Times New Roman"/>
                      </a:endParaRPr>
                    </a:p>
                  </a:txBody>
                  <a:tcPr marL="45390" marR="45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a:latin typeface="Times New Roman"/>
                          <a:ea typeface="Times New Roman"/>
                          <a:cs typeface="Times New Roman"/>
                        </a:rPr>
                        <a:t>Flexion</a:t>
                      </a:r>
                      <a:endParaRPr lang="en-US" sz="2400">
                        <a:latin typeface="Calibri"/>
                        <a:ea typeface="Times New Roman"/>
                        <a:cs typeface="Times New Roman"/>
                      </a:endParaRPr>
                    </a:p>
                  </a:txBody>
                  <a:tcPr marL="45390" marR="45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6695">
                <a:tc>
                  <a:txBody>
                    <a:bodyPr/>
                    <a:lstStyle/>
                    <a:p>
                      <a:pPr marL="0" marR="0">
                        <a:lnSpc>
                          <a:spcPct val="115000"/>
                        </a:lnSpc>
                        <a:spcBef>
                          <a:spcPts val="0"/>
                        </a:spcBef>
                        <a:spcAft>
                          <a:spcPts val="0"/>
                        </a:spcAft>
                      </a:pPr>
                      <a:r>
                        <a:rPr lang="en-US" sz="2400">
                          <a:latin typeface="Times New Roman"/>
                          <a:ea typeface="Times New Roman"/>
                          <a:cs typeface="Times New Roman"/>
                        </a:rPr>
                        <a:t>Hip joint</a:t>
                      </a:r>
                      <a:endParaRPr lang="en-US" sz="2400">
                        <a:latin typeface="Calibri"/>
                        <a:ea typeface="Times New Roman"/>
                        <a:cs typeface="Times New Roman"/>
                      </a:endParaRPr>
                    </a:p>
                  </a:txBody>
                  <a:tcPr marL="45390" marR="45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a:latin typeface="Times New Roman"/>
                          <a:ea typeface="Times New Roman"/>
                          <a:cs typeface="Times New Roman"/>
                        </a:rPr>
                        <a:t>Posterior</a:t>
                      </a:r>
                      <a:endParaRPr lang="en-US" sz="2400">
                        <a:latin typeface="Calibri"/>
                        <a:ea typeface="Times New Roman"/>
                        <a:cs typeface="Times New Roman"/>
                      </a:endParaRPr>
                    </a:p>
                  </a:txBody>
                  <a:tcPr marL="45390" marR="45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a:latin typeface="Times New Roman"/>
                          <a:ea typeface="Times New Roman"/>
                          <a:cs typeface="Times New Roman"/>
                        </a:rPr>
                        <a:t>Extension</a:t>
                      </a:r>
                      <a:endParaRPr lang="en-US" sz="2400">
                        <a:latin typeface="Calibri"/>
                        <a:ea typeface="Times New Roman"/>
                        <a:cs typeface="Times New Roman"/>
                      </a:endParaRPr>
                    </a:p>
                  </a:txBody>
                  <a:tcPr marL="45390" marR="45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6695">
                <a:tc>
                  <a:txBody>
                    <a:bodyPr/>
                    <a:lstStyle/>
                    <a:p>
                      <a:pPr marL="0" marR="0">
                        <a:lnSpc>
                          <a:spcPct val="115000"/>
                        </a:lnSpc>
                        <a:spcBef>
                          <a:spcPts val="0"/>
                        </a:spcBef>
                        <a:spcAft>
                          <a:spcPts val="0"/>
                        </a:spcAft>
                      </a:pPr>
                      <a:r>
                        <a:rPr lang="en-US" sz="2400">
                          <a:latin typeface="Times New Roman"/>
                          <a:ea typeface="Times New Roman"/>
                          <a:cs typeface="Times New Roman"/>
                        </a:rPr>
                        <a:t>Knee joint </a:t>
                      </a:r>
                      <a:endParaRPr lang="en-US" sz="2400">
                        <a:latin typeface="Calibri"/>
                        <a:ea typeface="Times New Roman"/>
                        <a:cs typeface="Times New Roman"/>
                      </a:endParaRPr>
                    </a:p>
                  </a:txBody>
                  <a:tcPr marL="45390" marR="45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a:latin typeface="Times New Roman"/>
                          <a:ea typeface="Times New Roman"/>
                          <a:cs typeface="Times New Roman"/>
                        </a:rPr>
                        <a:t>Anterior</a:t>
                      </a:r>
                      <a:endParaRPr lang="en-US" sz="2400">
                        <a:latin typeface="Calibri"/>
                        <a:ea typeface="Times New Roman"/>
                        <a:cs typeface="Times New Roman"/>
                      </a:endParaRPr>
                    </a:p>
                  </a:txBody>
                  <a:tcPr marL="45390" marR="45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a:latin typeface="Times New Roman"/>
                          <a:ea typeface="Times New Roman"/>
                          <a:cs typeface="Times New Roman"/>
                        </a:rPr>
                        <a:t>Extension</a:t>
                      </a:r>
                      <a:endParaRPr lang="en-US" sz="2400">
                        <a:latin typeface="Calibri"/>
                        <a:ea typeface="Times New Roman"/>
                        <a:cs typeface="Times New Roman"/>
                      </a:endParaRPr>
                    </a:p>
                  </a:txBody>
                  <a:tcPr marL="45390" marR="45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6695">
                <a:tc>
                  <a:txBody>
                    <a:bodyPr/>
                    <a:lstStyle/>
                    <a:p>
                      <a:pPr marL="0" marR="0">
                        <a:lnSpc>
                          <a:spcPct val="115000"/>
                        </a:lnSpc>
                        <a:spcBef>
                          <a:spcPts val="0"/>
                        </a:spcBef>
                        <a:spcAft>
                          <a:spcPts val="0"/>
                        </a:spcAft>
                      </a:pPr>
                      <a:r>
                        <a:rPr lang="en-US" sz="2400">
                          <a:latin typeface="Times New Roman"/>
                          <a:ea typeface="Times New Roman"/>
                          <a:cs typeface="Times New Roman"/>
                        </a:rPr>
                        <a:t>Ankle joint</a:t>
                      </a:r>
                      <a:endParaRPr lang="en-US" sz="2400">
                        <a:latin typeface="Calibri"/>
                        <a:ea typeface="Times New Roman"/>
                        <a:cs typeface="Times New Roman"/>
                      </a:endParaRPr>
                    </a:p>
                  </a:txBody>
                  <a:tcPr marL="45390" marR="45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a:latin typeface="Times New Roman"/>
                          <a:ea typeface="Times New Roman"/>
                          <a:cs typeface="Times New Roman"/>
                        </a:rPr>
                        <a:t>Anterior</a:t>
                      </a:r>
                      <a:endParaRPr lang="en-US" sz="2400">
                        <a:latin typeface="Calibri"/>
                        <a:ea typeface="Times New Roman"/>
                        <a:cs typeface="Times New Roman"/>
                      </a:endParaRPr>
                    </a:p>
                  </a:txBody>
                  <a:tcPr marL="45390" marR="45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latin typeface="Times New Roman"/>
                          <a:ea typeface="Times New Roman"/>
                          <a:cs typeface="Times New Roman"/>
                        </a:rPr>
                        <a:t>Dorsi flexion</a:t>
                      </a:r>
                      <a:endParaRPr lang="en-US" sz="2400" dirty="0">
                        <a:latin typeface="Calibri"/>
                        <a:ea typeface="Times New Roman"/>
                        <a:cs typeface="Times New Roman"/>
                      </a:endParaRPr>
                    </a:p>
                  </a:txBody>
                  <a:tcPr marL="45390" marR="45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r>
              <a:rPr lang="en-US" dirty="0" smtClean="0"/>
              <a:t>Objectives: </a:t>
            </a:r>
          </a:p>
          <a:p>
            <a:pPr>
              <a:buNone/>
            </a:pPr>
            <a:r>
              <a:rPr lang="en-US" dirty="0" smtClean="0"/>
              <a:t>	at the end of the lecture the learner should be able to know</a:t>
            </a:r>
          </a:p>
          <a:p>
            <a:r>
              <a:rPr lang="en-US" dirty="0" smtClean="0"/>
              <a:t> definition</a:t>
            </a:r>
          </a:p>
          <a:p>
            <a:r>
              <a:rPr lang="en-US" dirty="0" smtClean="0"/>
              <a:t> types</a:t>
            </a:r>
          </a:p>
          <a:p>
            <a:r>
              <a:rPr lang="en-US" dirty="0" smtClean="0"/>
              <a:t> factors influencing posture</a:t>
            </a:r>
          </a:p>
          <a:p>
            <a:r>
              <a:rPr lang="en-US" dirty="0" smtClean="0"/>
              <a:t> postural reflex mechanism</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Frontal plane optimal alignment:</a:t>
            </a:r>
            <a:r>
              <a:rPr lang="en-US" dirty="0" smtClean="0"/>
              <a:t/>
            </a:r>
            <a:br>
              <a:rPr lang="en-US" dirty="0" smtClean="0"/>
            </a:br>
            <a:endParaRPr lang="en-US" dirty="0"/>
          </a:p>
        </p:txBody>
      </p:sp>
      <p:sp>
        <p:nvSpPr>
          <p:cNvPr id="3" name="Content Placeholder 2"/>
          <p:cNvSpPr>
            <a:spLocks noGrp="1"/>
          </p:cNvSpPr>
          <p:nvPr>
            <p:ph idx="1"/>
          </p:nvPr>
        </p:nvSpPr>
        <p:spPr>
          <a:xfrm>
            <a:off x="457200" y="1219200"/>
            <a:ext cx="8229600" cy="4906963"/>
          </a:xfrm>
        </p:spPr>
        <p:txBody>
          <a:bodyPr>
            <a:normAutofit lnSpcReduction="10000"/>
          </a:bodyPr>
          <a:lstStyle/>
          <a:p>
            <a:r>
              <a:rPr lang="en-US" b="1" u="sng" dirty="0" smtClean="0"/>
              <a:t>Anterior aspect</a:t>
            </a:r>
            <a:r>
              <a:rPr lang="en-US" b="1" dirty="0" smtClean="0"/>
              <a:t>: </a:t>
            </a:r>
            <a:r>
              <a:rPr lang="en-US" dirty="0" smtClean="0"/>
              <a:t>passes through</a:t>
            </a:r>
          </a:p>
          <a:p>
            <a:pPr lvl="0">
              <a:buFont typeface="Wingdings" pitchFamily="2" charset="2"/>
              <a:buChar char="ü"/>
            </a:pPr>
            <a:r>
              <a:rPr lang="en-US" dirty="0" smtClean="0"/>
              <a:t>Middle of the forehead, nose and chin</a:t>
            </a:r>
          </a:p>
          <a:p>
            <a:pPr lvl="0">
              <a:buFont typeface="Wingdings" pitchFamily="2" charset="2"/>
              <a:buChar char="ü"/>
            </a:pPr>
            <a:r>
              <a:rPr lang="en-US" dirty="0" smtClean="0"/>
              <a:t>Middle of the xyphoid process</a:t>
            </a:r>
          </a:p>
          <a:p>
            <a:pPr lvl="0">
              <a:buFont typeface="Wingdings" pitchFamily="2" charset="2"/>
              <a:buChar char="ü"/>
            </a:pPr>
            <a:r>
              <a:rPr lang="en-US" dirty="0" smtClean="0"/>
              <a:t>Umbilicus</a:t>
            </a:r>
          </a:p>
          <a:p>
            <a:pPr lvl="0">
              <a:buFont typeface="Wingdings" pitchFamily="2" charset="2"/>
              <a:buChar char="ü"/>
            </a:pPr>
            <a:r>
              <a:rPr lang="en-US" dirty="0" smtClean="0"/>
              <a:t>A line equidistant from the right and left anterior superior iliac spine</a:t>
            </a:r>
          </a:p>
          <a:p>
            <a:pPr lvl="0">
              <a:buFont typeface="Wingdings" pitchFamily="2" charset="2"/>
              <a:buChar char="ü"/>
            </a:pPr>
            <a:r>
              <a:rPr lang="en-US" dirty="0" smtClean="0"/>
              <a:t>The pubic symphysis</a:t>
            </a:r>
          </a:p>
          <a:p>
            <a:pPr>
              <a:buFont typeface="Wingdings" pitchFamily="2" charset="2"/>
              <a:buChar char="ü"/>
            </a:pPr>
            <a:r>
              <a:rPr lang="en-US" dirty="0" smtClean="0"/>
              <a:t>Between knees equidistant from medial femoral condyles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Frontal plane optimal alignment:</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4876800"/>
          </a:xfrm>
        </p:spPr>
        <p:txBody>
          <a:bodyPr>
            <a:normAutofit fontScale="92500"/>
          </a:bodyPr>
          <a:lstStyle/>
          <a:p>
            <a:r>
              <a:rPr lang="en-US" b="1" u="sng" dirty="0" smtClean="0"/>
              <a:t>Posterior aspect :</a:t>
            </a:r>
            <a:endParaRPr lang="en-US" dirty="0" smtClean="0"/>
          </a:p>
          <a:p>
            <a:pPr lvl="0">
              <a:buFont typeface="Wingdings" pitchFamily="2" charset="2"/>
              <a:buChar char="ü"/>
            </a:pPr>
            <a:r>
              <a:rPr lang="en-US" dirty="0" smtClean="0"/>
              <a:t>Middle of head</a:t>
            </a:r>
          </a:p>
          <a:p>
            <a:pPr lvl="0">
              <a:buFont typeface="Wingdings" pitchFamily="2" charset="2"/>
              <a:buChar char="ü"/>
            </a:pPr>
            <a:r>
              <a:rPr lang="en-US" dirty="0" smtClean="0"/>
              <a:t>Along vertebral column in a straight line</a:t>
            </a:r>
          </a:p>
          <a:p>
            <a:pPr lvl="0">
              <a:buFont typeface="Wingdings" pitchFamily="2" charset="2"/>
              <a:buChar char="ü"/>
            </a:pPr>
            <a:r>
              <a:rPr lang="en-US" dirty="0" smtClean="0"/>
              <a:t>Through gluteal cleft of buttocks and should be equidistant from posterior superior iliac spines.</a:t>
            </a:r>
          </a:p>
          <a:p>
            <a:pPr lvl="0">
              <a:buFont typeface="Wingdings" pitchFamily="2" charset="2"/>
              <a:buChar char="ü"/>
            </a:pPr>
            <a:r>
              <a:rPr lang="en-US" dirty="0" smtClean="0"/>
              <a:t>Between the knees equidistant from medial joint aspects</a:t>
            </a:r>
          </a:p>
          <a:p>
            <a:pPr lvl="0">
              <a:buFont typeface="Wingdings" pitchFamily="2" charset="2"/>
              <a:buChar char="ü"/>
            </a:pPr>
            <a:r>
              <a:rPr lang="en-US" dirty="0" smtClean="0"/>
              <a:t>Between ankles equidistant from the medial malleoli.</a:t>
            </a:r>
          </a:p>
          <a:p>
            <a:pPr>
              <a:buNone/>
            </a:pP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en-US" b="1" dirty="0" smtClean="0"/>
              <a:t>Definition:</a:t>
            </a:r>
            <a:endParaRPr lang="en-US" dirty="0" smtClean="0"/>
          </a:p>
          <a:p>
            <a:pPr algn="just">
              <a:buNone/>
            </a:pPr>
            <a:r>
              <a:rPr lang="en-US" dirty="0" smtClean="0"/>
              <a:t>	Posture is the </a:t>
            </a:r>
            <a:r>
              <a:rPr lang="en-US" dirty="0" smtClean="0">
                <a:solidFill>
                  <a:srgbClr val="FF0000"/>
                </a:solidFill>
              </a:rPr>
              <a:t>attitude assumed by the body </a:t>
            </a:r>
            <a:r>
              <a:rPr lang="en-US" dirty="0" smtClean="0"/>
              <a:t>either with support during muscular inactivity, or by means of the coordinated action of many muscles working to maintain stability or to form an essential basis which is being adapted constantly to the movement which is super imposed upon it.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a:t>
            </a:r>
            <a:br>
              <a:rPr lang="en-US" dirty="0" smtClean="0"/>
            </a:br>
            <a:endParaRPr lang="en-US" dirty="0"/>
          </a:p>
        </p:txBody>
      </p:sp>
      <p:sp>
        <p:nvSpPr>
          <p:cNvPr id="3" name="Content Placeholder 2"/>
          <p:cNvSpPr>
            <a:spLocks noGrp="1"/>
          </p:cNvSpPr>
          <p:nvPr>
            <p:ph idx="1"/>
          </p:nvPr>
        </p:nvSpPr>
        <p:spPr>
          <a:xfrm>
            <a:off x="457200" y="1295400"/>
            <a:ext cx="8229600" cy="4830763"/>
          </a:xfrm>
        </p:spPr>
        <p:txBody>
          <a:bodyPr/>
          <a:lstStyle/>
          <a:p>
            <a:pPr algn="just"/>
            <a:r>
              <a:rPr lang="en-US" u="sng" dirty="0" smtClean="0"/>
              <a:t>Inactive posture</a:t>
            </a:r>
            <a:r>
              <a:rPr lang="en-US" dirty="0" smtClean="0"/>
              <a:t>: These are attitudes adopted for resting or sleeping.</a:t>
            </a:r>
          </a:p>
          <a:p>
            <a:pPr>
              <a:buNone/>
            </a:pPr>
            <a:endParaRPr lang="en-US" dirty="0" smtClean="0"/>
          </a:p>
          <a:p>
            <a:pPr algn="just"/>
            <a:r>
              <a:rPr lang="en-US" u="sng" dirty="0" smtClean="0"/>
              <a:t>Active posture</a:t>
            </a:r>
            <a:r>
              <a:rPr lang="en-US" dirty="0" smtClean="0"/>
              <a:t>: the integrated action of many muscles is required to maintain active postures, which may be either</a:t>
            </a:r>
          </a:p>
          <a:p>
            <a:pPr lvl="0"/>
            <a:r>
              <a:rPr lang="en-US" dirty="0" smtClean="0"/>
              <a:t>Static posture</a:t>
            </a:r>
          </a:p>
          <a:p>
            <a:pPr lvl="0"/>
            <a:r>
              <a:rPr lang="en-US" dirty="0" smtClean="0"/>
              <a:t>Dynamic posture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en-US" u="sng" dirty="0" smtClean="0"/>
              <a:t>Static Postures</a:t>
            </a:r>
            <a:r>
              <a:rPr lang="en-US" dirty="0" smtClean="0"/>
              <a:t>:</a:t>
            </a:r>
          </a:p>
          <a:p>
            <a:pPr algn="just">
              <a:buNone/>
            </a:pPr>
            <a:r>
              <a:rPr lang="en-US" dirty="0" smtClean="0"/>
              <a:t>    A constant pattern of posture is maintained by the inter-action of group of muscles which work more or less statically to stabilize the joints, and in opposition to gravity or other forces. </a:t>
            </a:r>
          </a:p>
          <a:p>
            <a:pPr>
              <a:buNone/>
            </a:pPr>
            <a:endParaRPr lang="en-US" dirty="0" smtClean="0"/>
          </a:p>
          <a:p>
            <a:pPr algn="just"/>
            <a:r>
              <a:rPr lang="en-US" dirty="0" smtClean="0"/>
              <a:t>In the erect posture they preserve a state of equilibrium.</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pPr algn="just"/>
            <a:r>
              <a:rPr lang="en-US" u="sng" dirty="0" smtClean="0"/>
              <a:t>Dynamic Postures</a:t>
            </a:r>
            <a:r>
              <a:rPr lang="en-US" dirty="0" smtClean="0"/>
              <a:t>: the pattern of posture is constantly modified and adjusted to meet the changing circumstances which arise as the result of movement.</a:t>
            </a:r>
          </a:p>
          <a:p>
            <a:pPr algn="just">
              <a:buNone/>
            </a:pPr>
            <a:endParaRPr lang="en-US" dirty="0" smtClean="0"/>
          </a:p>
          <a:p>
            <a:pPr algn="just"/>
            <a:r>
              <a:rPr lang="en-US" dirty="0" smtClean="0"/>
              <a:t>This type of active posture is required to form an efficient basis for movement.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postural mechanism:</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just"/>
            <a:r>
              <a:rPr lang="en-US" u="sng" dirty="0" smtClean="0"/>
              <a:t>The muscles</a:t>
            </a:r>
            <a:r>
              <a:rPr lang="en-US" dirty="0" smtClean="0"/>
              <a:t>: the group of muscles which are used to maintain the erect position of the body, by working to counteract the effect of gravity, known as </a:t>
            </a:r>
            <a:r>
              <a:rPr lang="en-US" dirty="0" smtClean="0">
                <a:solidFill>
                  <a:srgbClr val="FF0000"/>
                </a:solidFill>
              </a:rPr>
              <a:t>the anti gravity muscles</a:t>
            </a:r>
            <a:r>
              <a:rPr lang="en-US" dirty="0" smtClean="0"/>
              <a:t>.</a:t>
            </a:r>
          </a:p>
          <a:p>
            <a:pPr algn="just"/>
            <a:r>
              <a:rPr lang="en-US" dirty="0" smtClean="0"/>
              <a:t>Structural characteristics of antigravity muscle fibers: </a:t>
            </a:r>
            <a:r>
              <a:rPr lang="en-US" dirty="0" smtClean="0">
                <a:solidFill>
                  <a:srgbClr val="FF0000"/>
                </a:solidFill>
              </a:rPr>
              <a:t>multi-pennate, fan shaped, red fibers </a:t>
            </a:r>
            <a:r>
              <a:rPr lang="en-US" dirty="0" smtClean="0"/>
              <a:t>(capability of sustained contraction without fatigue)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u="sng" dirty="0" smtClean="0"/>
              <a:t>Nervous control</a:t>
            </a:r>
            <a:r>
              <a:rPr lang="en-US" dirty="0" smtClean="0"/>
              <a:t>: Posture are maintained or adapted as a result of neuromuscular co-ordination, the appropriate muscles being innervated by means of a very complex reflex mechanism.</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lgn="just"/>
            <a:r>
              <a:rPr lang="en-US" dirty="0" smtClean="0">
                <a:solidFill>
                  <a:srgbClr val="FF0000"/>
                </a:solidFill>
              </a:rPr>
              <a:t>The postural reflexes</a:t>
            </a:r>
            <a:r>
              <a:rPr lang="en-US" dirty="0" smtClean="0"/>
              <a:t>: A reflex is, by definition, an efferent response to an afferent stimulus.</a:t>
            </a:r>
          </a:p>
          <a:p>
            <a:pPr algn="just">
              <a:buNone/>
            </a:pPr>
            <a:endParaRPr lang="en-US" dirty="0" smtClean="0"/>
          </a:p>
          <a:p>
            <a:pPr algn="just"/>
            <a:r>
              <a:rPr lang="en-US" dirty="0" smtClean="0">
                <a:solidFill>
                  <a:srgbClr val="FF0000"/>
                </a:solidFill>
              </a:rPr>
              <a:t>Efferent</a:t>
            </a:r>
            <a:r>
              <a:rPr lang="en-US" dirty="0" smtClean="0"/>
              <a:t>: antigravity muscles</a:t>
            </a:r>
          </a:p>
          <a:p>
            <a:pPr algn="just">
              <a:buNone/>
            </a:pPr>
            <a:endParaRPr lang="en-US" dirty="0" smtClean="0"/>
          </a:p>
          <a:p>
            <a:pPr algn="just"/>
            <a:r>
              <a:rPr lang="en-US" dirty="0" smtClean="0">
                <a:solidFill>
                  <a:srgbClr val="FF0000"/>
                </a:solidFill>
              </a:rPr>
              <a:t>Afferent stimuli</a:t>
            </a:r>
            <a:r>
              <a:rPr lang="en-US" dirty="0" smtClean="0"/>
              <a:t>: arise from a variety of sources all over the body, the most important receptors being situated in the muscles, the eyes and the ears.</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TotalTime>
  <Words>764</Words>
  <Application>Microsoft Office PowerPoint</Application>
  <PresentationFormat>On-screen Show (4:3)</PresentationFormat>
  <Paragraphs>102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POSTURE </vt:lpstr>
      <vt:lpstr>Slide 2</vt:lpstr>
      <vt:lpstr>Slide 3</vt:lpstr>
      <vt:lpstr>Types: </vt:lpstr>
      <vt:lpstr>Slide 5</vt:lpstr>
      <vt:lpstr>Slide 6</vt:lpstr>
      <vt:lpstr>The postural mechanism: </vt:lpstr>
      <vt:lpstr>Slide 8</vt:lpstr>
      <vt:lpstr>Slide 9</vt:lpstr>
      <vt:lpstr>Slide 10</vt:lpstr>
      <vt:lpstr>Slide 11</vt:lpstr>
      <vt:lpstr>The pattern of posture: </vt:lpstr>
      <vt:lpstr>Slide 13</vt:lpstr>
      <vt:lpstr>Slide 14</vt:lpstr>
      <vt:lpstr>Slide 15</vt:lpstr>
      <vt:lpstr>Slide 16</vt:lpstr>
      <vt:lpstr>Slide 17</vt:lpstr>
      <vt:lpstr>Slide 18</vt:lpstr>
      <vt:lpstr>Lateral plane optimal alignment : </vt:lpstr>
      <vt:lpstr>Frontal plane optimal alignment: </vt:lpstr>
      <vt:lpstr>Frontal plane optimal alignment: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POSTURE</dc:title>
  <dc:creator>sony</dc:creator>
  <cp:lastModifiedBy>Dr. Krina Ved</cp:lastModifiedBy>
  <cp:revision>46</cp:revision>
  <dcterms:created xsi:type="dcterms:W3CDTF">2006-08-16T00:00:00Z</dcterms:created>
  <dcterms:modified xsi:type="dcterms:W3CDTF">2020-08-16T22:07:40Z</dcterms:modified>
</cp:coreProperties>
</file>